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8288000" cy="10287000"/>
  <p:notesSz cx="6858000" cy="9144000"/>
  <p:embeddedFontLst>
    <p:embeddedFont>
      <p:font typeface="Helvetica World Bold" panose="020B0604020202020204" charset="-128"/>
      <p:regular r:id="rId64"/>
    </p:embeddedFont>
    <p:embeddedFont>
      <p:font typeface="Asap Condensed Bold" panose="020B0604020202020204" charset="0"/>
      <p:regular r:id="rId65"/>
      <p:bold r:id="rId66"/>
    </p:embeddedFont>
    <p:embeddedFont>
      <p:font typeface="Barlow Bold" panose="020B0604020202020204" charset="0"/>
      <p:regular r:id="rId67"/>
      <p:bold r:id="rId68"/>
    </p:embeddedFont>
    <p:embeddedFont>
      <p:font typeface="Calibri" panose="020F0502020204030204" pitchFamily="34" charset="0"/>
      <p:regular r:id="rId69"/>
      <p:bold r:id="rId70"/>
      <p:italic r:id="rId71"/>
      <p:boldItalic r:id="rId72"/>
    </p:embeddedFont>
    <p:embeddedFont>
      <p:font typeface="Clear Sans" panose="020B0604020202020204" charset="0"/>
      <p:regular r:id="rId73"/>
    </p:embeddedFont>
    <p:embeddedFont>
      <p:font typeface="Clear Sans Bold" panose="020B0604020202020204" charset="0"/>
      <p:regular r:id="rId74"/>
      <p:bold r:id="rId75"/>
    </p:embeddedFont>
    <p:embeddedFont>
      <p:font typeface="Horizon" panose="020B0604020202020204" charset="0"/>
      <p:regular r:id="rId76"/>
      <p:bold r:id="rId77"/>
    </p:embeddedFont>
    <p:embeddedFont>
      <p:font typeface="Liberation Sans Bold" panose="020B0604020202020204" charset="0"/>
      <p:regular r:id="rId78"/>
      <p:bold r:id="rId79"/>
    </p:embeddedFont>
    <p:embeddedFont>
      <p:font typeface="Montserrat" panose="020B0604020202020204" charset="0"/>
      <p:regular r:id="rId80"/>
      <p:bold r:id="rId81"/>
      <p:italic r:id="rId82"/>
      <p:boldItalic r:id="rId83"/>
    </p:embeddedFont>
    <p:embeddedFont>
      <p:font typeface="Montserrat Bold" panose="020B0604020202020204" charset="0"/>
      <p:regular r:id="rId84"/>
      <p:bold r:id="rId85"/>
    </p:embeddedFont>
    <p:embeddedFont>
      <p:font typeface="Montserrat Heavy" panose="020B0604020202020204" charset="0"/>
      <p:regular r:id="rId86"/>
      <p:bold r:id="rId87"/>
    </p:embeddedFont>
    <p:embeddedFont>
      <p:font typeface="Open Sauce Bold Italics" panose="020B0604020202020204" charset="0"/>
      <p:regular r:id="rId88"/>
      <p:bold r:id="rId89"/>
      <p:italic r:id="rId90"/>
      <p:boldItalic r:id="rId91"/>
    </p:embeddedFont>
    <p:embeddedFont>
      <p:font typeface="Poppins" panose="020B0604020202020204" charset="0"/>
      <p:regular r:id="rId92"/>
      <p:bold r:id="rId93"/>
      <p:italic r:id="rId94"/>
      <p:boldItalic r:id="rId95"/>
    </p:embeddedFont>
    <p:embeddedFont>
      <p:font typeface="Poppins Bold" panose="020B0604020202020204" charset="0"/>
      <p:regular r:id="rId96"/>
      <p:bold r:id="rId97"/>
    </p:embeddedFont>
    <p:embeddedFont>
      <p:font typeface="Public Sans" panose="020B0604020202020204" charset="0"/>
      <p:regular r:id="rId98"/>
    </p:embeddedFont>
    <p:embeddedFont>
      <p:font typeface="Public Sans Bold" panose="020B0604020202020204" charset="0"/>
      <p:regular r:id="rId99"/>
    </p:embeddedFont>
    <p:embeddedFont>
      <p:font typeface="Times New Roman Bold" panose="02020803070505020304" pitchFamily="18" charset="0"/>
      <p:regular r:id="rId100"/>
      <p:bold r:id="rId101"/>
    </p:embeddedFont>
    <p:embeddedFont>
      <p:font typeface="Times New Roman Italics" panose="020B0604020202020204" charset="0"/>
      <p:regular r:id="rId102"/>
      <p:italic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78" y="2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slide" Target="slides/slide4.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4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60.xml"/><Relationship Id="rId82"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8.jpe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57.jpe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0.jpe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59.jpe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2.jpe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61.jpe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sv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67.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2.sv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67.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2.sv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67.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2.sv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67.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2.sv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67.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72.sv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8.sv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5.sv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5.svg"/><Relationship Id="rId7"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3.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9.sv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79.sv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89.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79.sv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2.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79.sv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5.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79.sv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98.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79.sv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1.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79.sv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4.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79.sv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79.sv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09.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79.sv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2.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79.sv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5.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79.sv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8.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79.sv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1.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79.sv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4.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79.sv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7.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79.sv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0.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79.sv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3.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79.sv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79.sv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39.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79.sv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2.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79.sv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5.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79.sv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148.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79.sv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1.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79.sv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4.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79.sv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7.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79.sv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0.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79.sv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3.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79.sv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65.png"/></Relationships>
</file>

<file path=ppt/slides/_rels/slide5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3.sv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jpeg"/><Relationship Id="rId7" Type="http://schemas.openxmlformats.org/officeDocument/2006/relationships/image" Target="../media/image17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jpeg"/><Relationship Id="rId9" Type="http://schemas.openxmlformats.org/officeDocument/2006/relationships/image" Target="../media/image173.svg"/></Relationships>
</file>

<file path=ppt/slides/_rels/slide55.xml.rels><?xml version="1.0" encoding="UTF-8" standalone="yes"?>
<Relationships xmlns="http://schemas.openxmlformats.org/package/2006/relationships"><Relationship Id="rId3" Type="http://schemas.openxmlformats.org/officeDocument/2006/relationships/image" Target="../media/image175.sv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5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jpeg"/></Relationships>
</file>

<file path=ppt/slides/_rels/slide57.xml.rels><?xml version="1.0" encoding="UTF-8" standalone="yes"?>
<Relationships xmlns="http://schemas.openxmlformats.org/package/2006/relationships"><Relationship Id="rId13" Type="http://schemas.openxmlformats.org/officeDocument/2006/relationships/image" Target="../media/image190.svg"/><Relationship Id="rId18" Type="http://schemas.openxmlformats.org/officeDocument/2006/relationships/image" Target="../media/image50.png"/><Relationship Id="rId26" Type="http://schemas.openxmlformats.org/officeDocument/2006/relationships/image" Target="../media/image201.png"/><Relationship Id="rId3" Type="http://schemas.openxmlformats.org/officeDocument/2006/relationships/image" Target="../media/image180.svg"/><Relationship Id="rId21" Type="http://schemas.openxmlformats.org/officeDocument/2006/relationships/image" Target="../media/image196.svg"/><Relationship Id="rId7" Type="http://schemas.openxmlformats.org/officeDocument/2006/relationships/image" Target="../media/image184.svg"/><Relationship Id="rId12" Type="http://schemas.openxmlformats.org/officeDocument/2006/relationships/image" Target="../media/image189.png"/><Relationship Id="rId17" Type="http://schemas.openxmlformats.org/officeDocument/2006/relationships/image" Target="../media/image194.svg"/><Relationship Id="rId25" Type="http://schemas.openxmlformats.org/officeDocument/2006/relationships/image" Target="../media/image200.svg"/><Relationship Id="rId33" Type="http://schemas.openxmlformats.org/officeDocument/2006/relationships/image" Target="../media/image208.svg"/><Relationship Id="rId2" Type="http://schemas.openxmlformats.org/officeDocument/2006/relationships/image" Target="../media/image44.png"/><Relationship Id="rId16" Type="http://schemas.openxmlformats.org/officeDocument/2006/relationships/image" Target="../media/image193.png"/><Relationship Id="rId20" Type="http://schemas.openxmlformats.org/officeDocument/2006/relationships/image" Target="../media/image195.png"/><Relationship Id="rId29" Type="http://schemas.openxmlformats.org/officeDocument/2006/relationships/image" Target="../media/image204.svg"/><Relationship Id="rId1" Type="http://schemas.openxmlformats.org/officeDocument/2006/relationships/slideLayout" Target="../slideLayouts/slideLayout7.xml"/><Relationship Id="rId6" Type="http://schemas.openxmlformats.org/officeDocument/2006/relationships/image" Target="../media/image183.png"/><Relationship Id="rId11" Type="http://schemas.openxmlformats.org/officeDocument/2006/relationships/image" Target="../media/image188.svg"/><Relationship Id="rId24" Type="http://schemas.openxmlformats.org/officeDocument/2006/relationships/image" Target="../media/image199.png"/><Relationship Id="rId32" Type="http://schemas.openxmlformats.org/officeDocument/2006/relationships/image" Target="../media/image207.png"/><Relationship Id="rId5" Type="http://schemas.openxmlformats.org/officeDocument/2006/relationships/image" Target="../media/image182.svg"/><Relationship Id="rId15" Type="http://schemas.openxmlformats.org/officeDocument/2006/relationships/image" Target="../media/image192.svg"/><Relationship Id="rId23" Type="http://schemas.openxmlformats.org/officeDocument/2006/relationships/image" Target="../media/image198.svg"/><Relationship Id="rId28" Type="http://schemas.openxmlformats.org/officeDocument/2006/relationships/image" Target="../media/image203.png"/><Relationship Id="rId10" Type="http://schemas.openxmlformats.org/officeDocument/2006/relationships/image" Target="../media/image187.png"/><Relationship Id="rId19" Type="http://schemas.openxmlformats.org/officeDocument/2006/relationships/image" Target="../media/image51.svg"/><Relationship Id="rId31" Type="http://schemas.openxmlformats.org/officeDocument/2006/relationships/image" Target="../media/image206.svg"/><Relationship Id="rId4" Type="http://schemas.openxmlformats.org/officeDocument/2006/relationships/image" Target="../media/image181.png"/><Relationship Id="rId9" Type="http://schemas.openxmlformats.org/officeDocument/2006/relationships/image" Target="../media/image186.svg"/><Relationship Id="rId14" Type="http://schemas.openxmlformats.org/officeDocument/2006/relationships/image" Target="../media/image191.png"/><Relationship Id="rId22" Type="http://schemas.openxmlformats.org/officeDocument/2006/relationships/image" Target="../media/image197.png"/><Relationship Id="rId27" Type="http://schemas.openxmlformats.org/officeDocument/2006/relationships/image" Target="../media/image202.svg"/><Relationship Id="rId30" Type="http://schemas.openxmlformats.org/officeDocument/2006/relationships/image" Target="../media/image205.png"/><Relationship Id="rId8" Type="http://schemas.openxmlformats.org/officeDocument/2006/relationships/image" Target="../media/image185.png"/></Relationships>
</file>

<file path=ppt/slides/_rels/slide5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9.jpeg"/><Relationship Id="rId5" Type="http://schemas.openxmlformats.org/officeDocument/2006/relationships/image" Target="../media/image3.sv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11.svg"/><Relationship Id="rId2" Type="http://schemas.openxmlformats.org/officeDocument/2006/relationships/image" Target="../media/image210.png"/><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8" Type="http://schemas.openxmlformats.org/officeDocument/2006/relationships/image" Target="../media/image218.svg"/><Relationship Id="rId3" Type="http://schemas.openxmlformats.org/officeDocument/2006/relationships/image" Target="../media/image215.svg"/><Relationship Id="rId7" Type="http://schemas.openxmlformats.org/officeDocument/2006/relationships/image" Target="../media/image217.png"/><Relationship Id="rId2"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16.png"/><Relationship Id="rId5" Type="http://schemas.openxmlformats.org/officeDocument/2006/relationships/image" Target="../media/image211.svg"/><Relationship Id="rId4" Type="http://schemas.openxmlformats.org/officeDocument/2006/relationships/image" Target="../media/image210.png"/></Relationships>
</file>

<file path=ppt/slides/_rels/slide61.xml.rels><?xml version="1.0" encoding="UTF-8" standalone="yes"?>
<Relationships xmlns="http://schemas.openxmlformats.org/package/2006/relationships"><Relationship Id="rId3" Type="http://schemas.openxmlformats.org/officeDocument/2006/relationships/image" Target="../media/image220.svg"/><Relationship Id="rId7" Type="http://schemas.openxmlformats.org/officeDocument/2006/relationships/image" Target="../media/image224.svg"/><Relationship Id="rId2" Type="http://schemas.openxmlformats.org/officeDocument/2006/relationships/image" Target="../media/image219.png"/><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svg"/><Relationship Id="rId4" Type="http://schemas.openxmlformats.org/officeDocument/2006/relationships/image" Target="../media/image221.png"/></Relationships>
</file>

<file path=ppt/slides/_rels/slide62.xml.rels><?xml version="1.0" encoding="UTF-8" standalone="yes"?>
<Relationships xmlns="http://schemas.openxmlformats.org/package/2006/relationships"><Relationship Id="rId3" Type="http://schemas.openxmlformats.org/officeDocument/2006/relationships/image" Target="../media/image226.sv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jpe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52.png"/><Relationship Id="rId3" Type="http://schemas.openxmlformats.org/officeDocument/2006/relationships/image" Target="../media/image39.svg"/><Relationship Id="rId7" Type="http://schemas.openxmlformats.org/officeDocument/2006/relationships/image" Target="../media/image43.svg"/><Relationship Id="rId12" Type="http://schemas.openxmlformats.org/officeDocument/2006/relationships/image" Target="../media/image51.svg"/><Relationship Id="rId2" Type="http://schemas.openxmlformats.org/officeDocument/2006/relationships/image" Target="../media/image38.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50.png"/><Relationship Id="rId5" Type="http://schemas.openxmlformats.org/officeDocument/2006/relationships/image" Target="../media/image41.sv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0.png"/><Relationship Id="rId9" Type="http://schemas.openxmlformats.org/officeDocument/2006/relationships/image" Target="../media/image48.png"/><Relationship Id="rId1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3770251" y="-2909031"/>
            <a:ext cx="6911925" cy="5826076"/>
            <a:chOff x="0" y="0"/>
            <a:chExt cx="779378" cy="656939"/>
          </a:xfrm>
        </p:grpSpPr>
        <p:sp>
          <p:nvSpPr>
            <p:cNvPr id="3" name="Freeform 3"/>
            <p:cNvSpPr/>
            <p:nvPr/>
          </p:nvSpPr>
          <p:spPr>
            <a:xfrm>
              <a:off x="11181" y="0"/>
              <a:ext cx="757017" cy="656939"/>
            </a:xfrm>
            <a:custGeom>
              <a:avLst/>
              <a:gdLst/>
              <a:ahLst/>
              <a:cxnLst/>
              <a:rect l="l" t="t" r="r" b="b"/>
              <a:pathLst>
                <a:path w="757017" h="656939">
                  <a:moveTo>
                    <a:pt x="739323" y="375144"/>
                  </a:moveTo>
                  <a:lnTo>
                    <a:pt x="593871" y="610265"/>
                  </a:lnTo>
                  <a:cubicBezTo>
                    <a:pt x="575921" y="639281"/>
                    <a:pt x="544232" y="656939"/>
                    <a:pt x="510113" y="656939"/>
                  </a:cubicBezTo>
                  <a:lnTo>
                    <a:pt x="246903" y="656939"/>
                  </a:lnTo>
                  <a:cubicBezTo>
                    <a:pt x="212784" y="656939"/>
                    <a:pt x="181095" y="639281"/>
                    <a:pt x="163145" y="610265"/>
                  </a:cubicBezTo>
                  <a:lnTo>
                    <a:pt x="17693" y="375144"/>
                  </a:lnTo>
                  <a:cubicBezTo>
                    <a:pt x="0" y="346543"/>
                    <a:pt x="0" y="310396"/>
                    <a:pt x="17693" y="281795"/>
                  </a:cubicBezTo>
                  <a:lnTo>
                    <a:pt x="163145" y="46675"/>
                  </a:lnTo>
                  <a:cubicBezTo>
                    <a:pt x="181095" y="17659"/>
                    <a:pt x="212784" y="0"/>
                    <a:pt x="246903" y="0"/>
                  </a:cubicBezTo>
                  <a:lnTo>
                    <a:pt x="510113" y="0"/>
                  </a:lnTo>
                  <a:cubicBezTo>
                    <a:pt x="544232" y="0"/>
                    <a:pt x="575921" y="17659"/>
                    <a:pt x="593871" y="46675"/>
                  </a:cubicBezTo>
                  <a:lnTo>
                    <a:pt x="739323" y="281795"/>
                  </a:lnTo>
                  <a:cubicBezTo>
                    <a:pt x="757016" y="310396"/>
                    <a:pt x="757016" y="346543"/>
                    <a:pt x="739323" y="375144"/>
                  </a:cubicBezTo>
                  <a:close/>
                </a:path>
              </a:pathLst>
            </a:custGeom>
            <a:solidFill>
              <a:srgbClr val="000000"/>
            </a:solidFill>
          </p:spPr>
        </p:sp>
        <p:sp>
          <p:nvSpPr>
            <p:cNvPr id="4" name="TextBox 4"/>
            <p:cNvSpPr txBox="1"/>
            <p:nvPr/>
          </p:nvSpPr>
          <p:spPr>
            <a:xfrm>
              <a:off x="114300" y="-57150"/>
              <a:ext cx="550778" cy="7140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19240" y="-3396155"/>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solidFill>
                <a:srgbClr val="651012"/>
              </a:solidFill>
              <a:prstDash val="solid"/>
              <a:round/>
            </a:ln>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123895" y="-3396155"/>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84706"/>
              </a:srgbClr>
            </a:solidFill>
            <a:ln w="57150" cap="rnd">
              <a:solidFill>
                <a:srgbClr val="FDFEFE">
                  <a:alpha val="84706"/>
                </a:srgbClr>
              </a:solidFill>
              <a:prstDash val="solid"/>
              <a:round/>
            </a:ln>
          </p:spPr>
        </p:sp>
        <p:sp>
          <p:nvSpPr>
            <p:cNvPr id="10" name="TextBox 1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8945870" y="365798"/>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2"/>
            <a:stretch>
              <a:fillRect/>
            </a:stretch>
          </a:blipFill>
        </p:spPr>
      </p:sp>
      <p:sp>
        <p:nvSpPr>
          <p:cNvPr id="12" name="Freeform 12"/>
          <p:cNvSpPr/>
          <p:nvPr/>
        </p:nvSpPr>
        <p:spPr>
          <a:xfrm rot="-10673661">
            <a:off x="7418534" y="-871760"/>
            <a:ext cx="4563554" cy="4563554"/>
          </a:xfrm>
          <a:custGeom>
            <a:avLst/>
            <a:gdLst/>
            <a:ahLst/>
            <a:cxnLst/>
            <a:rect l="l" t="t" r="r" b="b"/>
            <a:pathLst>
              <a:path w="4563554" h="4563554">
                <a:moveTo>
                  <a:pt x="0" y="0"/>
                </a:moveTo>
                <a:lnTo>
                  <a:pt x="4563554" y="0"/>
                </a:lnTo>
                <a:lnTo>
                  <a:pt x="4563554" y="4563554"/>
                </a:lnTo>
                <a:lnTo>
                  <a:pt x="0" y="4563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rot="1120601">
            <a:off x="16255863" y="4885493"/>
            <a:ext cx="4754093" cy="4754093"/>
          </a:xfrm>
          <a:custGeom>
            <a:avLst/>
            <a:gdLst/>
            <a:ahLst/>
            <a:cxnLst/>
            <a:rect l="l" t="t" r="r" b="b"/>
            <a:pathLst>
              <a:path w="4754093" h="4754093">
                <a:moveTo>
                  <a:pt x="0" y="0"/>
                </a:moveTo>
                <a:lnTo>
                  <a:pt x="4754093" y="0"/>
                </a:lnTo>
                <a:lnTo>
                  <a:pt x="4754093" y="4754093"/>
                </a:lnTo>
                <a:lnTo>
                  <a:pt x="0" y="47540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9816232" y="821814"/>
            <a:ext cx="7908037" cy="6795970"/>
            <a:chOff x="0" y="0"/>
            <a:chExt cx="812800" cy="698500"/>
          </a:xfrm>
        </p:grpSpPr>
        <p:sp>
          <p:nvSpPr>
            <p:cNvPr id="15" name="Freeform 15"/>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solidFill>
              <a:srgbClr val="000000"/>
            </a:solidFill>
          </p:spPr>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4690385">
            <a:off x="16750841" y="3612620"/>
            <a:ext cx="4563554" cy="4563554"/>
          </a:xfrm>
          <a:custGeom>
            <a:avLst/>
            <a:gdLst/>
            <a:ahLst/>
            <a:cxnLst/>
            <a:rect l="l" t="t" r="r" b="b"/>
            <a:pathLst>
              <a:path w="4563554" h="4563554">
                <a:moveTo>
                  <a:pt x="0" y="0"/>
                </a:moveTo>
                <a:lnTo>
                  <a:pt x="4563554" y="0"/>
                </a:lnTo>
                <a:lnTo>
                  <a:pt x="4563554" y="4563554"/>
                </a:lnTo>
                <a:lnTo>
                  <a:pt x="0" y="4563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8" name="Group 18"/>
          <p:cNvGrpSpPr/>
          <p:nvPr/>
        </p:nvGrpSpPr>
        <p:grpSpPr>
          <a:xfrm>
            <a:off x="10408632" y="1236802"/>
            <a:ext cx="6723237" cy="5965993"/>
            <a:chOff x="0" y="0"/>
            <a:chExt cx="4346359" cy="3856825"/>
          </a:xfrm>
        </p:grpSpPr>
        <p:sp>
          <p:nvSpPr>
            <p:cNvPr id="19" name="Freeform 1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0373" r="-22816"/>
              </a:stretch>
            </a:blipFill>
          </p:spPr>
        </p:sp>
      </p:grpSp>
      <p:sp>
        <p:nvSpPr>
          <p:cNvPr id="20" name="Freeform 20"/>
          <p:cNvSpPr/>
          <p:nvPr/>
        </p:nvSpPr>
        <p:spPr>
          <a:xfrm rot="608231" flipH="1">
            <a:off x="9782607" y="7568780"/>
            <a:ext cx="4563554" cy="4563554"/>
          </a:xfrm>
          <a:custGeom>
            <a:avLst/>
            <a:gdLst/>
            <a:ahLst/>
            <a:cxnLst/>
            <a:rect l="l" t="t" r="r" b="b"/>
            <a:pathLst>
              <a:path w="4563554" h="4563554">
                <a:moveTo>
                  <a:pt x="4563554" y="0"/>
                </a:moveTo>
                <a:lnTo>
                  <a:pt x="0" y="0"/>
                </a:lnTo>
                <a:lnTo>
                  <a:pt x="0" y="4563554"/>
                </a:lnTo>
                <a:lnTo>
                  <a:pt x="4563554" y="4563554"/>
                </a:lnTo>
                <a:lnTo>
                  <a:pt x="4563554"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1" name="Group 21"/>
          <p:cNvGrpSpPr/>
          <p:nvPr/>
        </p:nvGrpSpPr>
        <p:grpSpPr>
          <a:xfrm>
            <a:off x="12973510" y="5894397"/>
            <a:ext cx="4750759" cy="4082683"/>
            <a:chOff x="0" y="0"/>
            <a:chExt cx="812800" cy="698500"/>
          </a:xfrm>
        </p:grpSpPr>
        <p:sp>
          <p:nvSpPr>
            <p:cNvPr id="22" name="Freeform 22"/>
            <p:cNvSpPr/>
            <p:nvPr/>
          </p:nvSpPr>
          <p:spPr>
            <a:xfrm>
              <a:off x="11891" y="0"/>
              <a:ext cx="789018" cy="698500"/>
            </a:xfrm>
            <a:custGeom>
              <a:avLst/>
              <a:gdLst/>
              <a:ahLst/>
              <a:cxnLst/>
              <a:rect l="l" t="t" r="r" b="b"/>
              <a:pathLst>
                <a:path w="789018" h="698500">
                  <a:moveTo>
                    <a:pt x="769767" y="402775"/>
                  </a:moveTo>
                  <a:lnTo>
                    <a:pt x="628851" y="644975"/>
                  </a:lnTo>
                  <a:cubicBezTo>
                    <a:pt x="609570" y="678113"/>
                    <a:pt x="574123" y="698500"/>
                    <a:pt x="535784" y="698500"/>
                  </a:cubicBezTo>
                  <a:lnTo>
                    <a:pt x="253234" y="698500"/>
                  </a:lnTo>
                  <a:cubicBezTo>
                    <a:pt x="214895" y="698500"/>
                    <a:pt x="179448" y="678113"/>
                    <a:pt x="160167" y="644975"/>
                  </a:cubicBezTo>
                  <a:lnTo>
                    <a:pt x="19251" y="402775"/>
                  </a:lnTo>
                  <a:cubicBezTo>
                    <a:pt x="0" y="369688"/>
                    <a:pt x="0" y="328812"/>
                    <a:pt x="19251" y="295725"/>
                  </a:cubicBezTo>
                  <a:lnTo>
                    <a:pt x="160167" y="53525"/>
                  </a:lnTo>
                  <a:cubicBezTo>
                    <a:pt x="179448" y="20387"/>
                    <a:pt x="214895" y="0"/>
                    <a:pt x="253234" y="0"/>
                  </a:cubicBezTo>
                  <a:lnTo>
                    <a:pt x="535784" y="0"/>
                  </a:lnTo>
                  <a:cubicBezTo>
                    <a:pt x="574123" y="0"/>
                    <a:pt x="609570" y="20387"/>
                    <a:pt x="628851" y="53525"/>
                  </a:cubicBezTo>
                  <a:lnTo>
                    <a:pt x="769767" y="295725"/>
                  </a:lnTo>
                  <a:cubicBezTo>
                    <a:pt x="789018" y="328812"/>
                    <a:pt x="789018" y="369688"/>
                    <a:pt x="769767" y="402775"/>
                  </a:cubicBezTo>
                  <a:close/>
                </a:path>
              </a:pathLst>
            </a:custGeom>
            <a:solidFill>
              <a:srgbClr val="000000"/>
            </a:solidFill>
          </p:spPr>
        </p:sp>
        <p:sp>
          <p:nvSpPr>
            <p:cNvPr id="23" name="TextBox 2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3452673" y="6225658"/>
            <a:ext cx="3854272" cy="3420162"/>
            <a:chOff x="0" y="0"/>
            <a:chExt cx="4346359" cy="3856825"/>
          </a:xfrm>
        </p:grpSpPr>
        <p:sp>
          <p:nvSpPr>
            <p:cNvPr id="25" name="Freeform 25"/>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6"/>
              <a:stretch>
                <a:fillRect l="-16857" r="-16857"/>
              </a:stretch>
            </a:blipFill>
          </p:spPr>
        </p:sp>
      </p:grpSp>
      <p:grpSp>
        <p:nvGrpSpPr>
          <p:cNvPr id="26" name="Group 26"/>
          <p:cNvGrpSpPr/>
          <p:nvPr/>
        </p:nvGrpSpPr>
        <p:grpSpPr>
          <a:xfrm>
            <a:off x="-871185" y="6206055"/>
            <a:ext cx="10015185" cy="1052918"/>
            <a:chOff x="0" y="0"/>
            <a:chExt cx="5798414" cy="609600"/>
          </a:xfrm>
        </p:grpSpPr>
        <p:sp>
          <p:nvSpPr>
            <p:cNvPr id="27" name="Freeform 27"/>
            <p:cNvSpPr/>
            <p:nvPr/>
          </p:nvSpPr>
          <p:spPr>
            <a:xfrm>
              <a:off x="3756" y="0"/>
              <a:ext cx="5790902" cy="609600"/>
            </a:xfrm>
            <a:custGeom>
              <a:avLst/>
              <a:gdLst/>
              <a:ahLst/>
              <a:cxnLst/>
              <a:rect l="l" t="t" r="r" b="b"/>
              <a:pathLst>
                <a:path w="5790902" h="609600">
                  <a:moveTo>
                    <a:pt x="5575998" y="0"/>
                  </a:moveTo>
                  <a:lnTo>
                    <a:pt x="11704" y="0"/>
                  </a:lnTo>
                  <a:cubicBezTo>
                    <a:pt x="8122" y="0"/>
                    <a:pt x="4759" y="1722"/>
                    <a:pt x="2665" y="4628"/>
                  </a:cubicBezTo>
                  <a:cubicBezTo>
                    <a:pt x="570" y="7533"/>
                    <a:pt x="0" y="11269"/>
                    <a:pt x="1133" y="14667"/>
                  </a:cubicBezTo>
                  <a:lnTo>
                    <a:pt x="194555" y="594933"/>
                  </a:lnTo>
                  <a:cubicBezTo>
                    <a:pt x="197475" y="603692"/>
                    <a:pt x="205672" y="609600"/>
                    <a:pt x="214904" y="609600"/>
                  </a:cubicBezTo>
                  <a:lnTo>
                    <a:pt x="5779198" y="609600"/>
                  </a:lnTo>
                  <a:cubicBezTo>
                    <a:pt x="5782780" y="609600"/>
                    <a:pt x="5786143" y="607878"/>
                    <a:pt x="5788238" y="604972"/>
                  </a:cubicBezTo>
                  <a:cubicBezTo>
                    <a:pt x="5790332" y="602067"/>
                    <a:pt x="5790902" y="598331"/>
                    <a:pt x="5789769" y="594933"/>
                  </a:cubicBezTo>
                  <a:lnTo>
                    <a:pt x="5596347" y="14667"/>
                  </a:lnTo>
                  <a:cubicBezTo>
                    <a:pt x="5593428" y="5908"/>
                    <a:pt x="5585231" y="0"/>
                    <a:pt x="5575998" y="0"/>
                  </a:cubicBezTo>
                  <a:close/>
                </a:path>
              </a:pathLst>
            </a:custGeom>
            <a:solidFill>
              <a:srgbClr val="651012"/>
            </a:solidFill>
          </p:spPr>
        </p:sp>
        <p:sp>
          <p:nvSpPr>
            <p:cNvPr id="28" name="TextBox 28"/>
            <p:cNvSpPr txBox="1"/>
            <p:nvPr/>
          </p:nvSpPr>
          <p:spPr>
            <a:xfrm>
              <a:off x="101600" y="-57150"/>
              <a:ext cx="5595214" cy="66675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6646422" y="345089"/>
            <a:ext cx="1321045" cy="953450"/>
          </a:xfrm>
          <a:custGeom>
            <a:avLst/>
            <a:gdLst/>
            <a:ahLst/>
            <a:cxnLst/>
            <a:rect l="l" t="t" r="r" b="b"/>
            <a:pathLst>
              <a:path w="1321045" h="953450">
                <a:moveTo>
                  <a:pt x="0" y="0"/>
                </a:moveTo>
                <a:lnTo>
                  <a:pt x="1321046" y="0"/>
                </a:lnTo>
                <a:lnTo>
                  <a:pt x="1321046" y="953450"/>
                </a:lnTo>
                <a:lnTo>
                  <a:pt x="0" y="953450"/>
                </a:lnTo>
                <a:lnTo>
                  <a:pt x="0" y="0"/>
                </a:lnTo>
                <a:close/>
              </a:path>
            </a:pathLst>
          </a:custGeom>
          <a:blipFill>
            <a:blip r:embed="rId7"/>
            <a:stretch>
              <a:fillRect/>
            </a:stretch>
          </a:blipFill>
        </p:spPr>
      </p:sp>
      <p:sp>
        <p:nvSpPr>
          <p:cNvPr id="30" name="TextBox 30"/>
          <p:cNvSpPr txBox="1"/>
          <p:nvPr/>
        </p:nvSpPr>
        <p:spPr>
          <a:xfrm>
            <a:off x="86482" y="3466601"/>
            <a:ext cx="10551776" cy="1867186"/>
          </a:xfrm>
          <a:prstGeom prst="rect">
            <a:avLst/>
          </a:prstGeom>
        </p:spPr>
        <p:txBody>
          <a:bodyPr lIns="0" tIns="0" rIns="0" bIns="0" rtlCol="0" anchor="t">
            <a:spAutoFit/>
          </a:bodyPr>
          <a:lstStyle/>
          <a:p>
            <a:pPr algn="l">
              <a:lnSpc>
                <a:spcPts val="7133"/>
              </a:lnSpc>
            </a:pPr>
            <a:r>
              <a:rPr lang="en-US" sz="7509" b="1">
                <a:solidFill>
                  <a:srgbClr val="000000"/>
                </a:solidFill>
                <a:latin typeface="Barlow Bold"/>
                <a:ea typeface="Barlow Bold"/>
                <a:cs typeface="Barlow Bold"/>
                <a:sym typeface="Barlow Bold"/>
              </a:rPr>
              <a:t>DISCOVER </a:t>
            </a:r>
          </a:p>
          <a:p>
            <a:pPr marL="0" lvl="0" indent="0" algn="l">
              <a:lnSpc>
                <a:spcPts val="7133"/>
              </a:lnSpc>
            </a:pPr>
            <a:r>
              <a:rPr lang="en-US" sz="7509" b="1">
                <a:solidFill>
                  <a:srgbClr val="471010"/>
                </a:solidFill>
                <a:latin typeface="Barlow Bold"/>
                <a:ea typeface="Barlow Bold"/>
                <a:cs typeface="Barlow Bold"/>
                <a:sym typeface="Barlow Bold"/>
              </a:rPr>
              <a:t>R</a:t>
            </a:r>
            <a:r>
              <a:rPr lang="en-US" sz="7509" b="1">
                <a:solidFill>
                  <a:srgbClr val="000000"/>
                </a:solidFill>
                <a:latin typeface="Barlow Bold"/>
                <a:ea typeface="Barlow Bold"/>
                <a:cs typeface="Barlow Bold"/>
                <a:sym typeface="Barlow Bold"/>
              </a:rPr>
              <a:t>ED </a:t>
            </a:r>
            <a:r>
              <a:rPr lang="en-US" sz="7509" b="1">
                <a:solidFill>
                  <a:srgbClr val="471010"/>
                </a:solidFill>
                <a:latin typeface="Barlow Bold"/>
                <a:ea typeface="Barlow Bold"/>
                <a:cs typeface="Barlow Bold"/>
                <a:sym typeface="Barlow Bold"/>
              </a:rPr>
              <a:t>O</a:t>
            </a:r>
            <a:r>
              <a:rPr lang="en-US" sz="7509" b="1">
                <a:solidFill>
                  <a:srgbClr val="000000"/>
                </a:solidFill>
                <a:latin typeface="Barlow Bold"/>
                <a:ea typeface="Barlow Bold"/>
                <a:cs typeface="Barlow Bold"/>
                <a:sym typeface="Barlow Bold"/>
              </a:rPr>
              <a:t>AK </a:t>
            </a:r>
            <a:r>
              <a:rPr lang="en-US" sz="7509" b="1">
                <a:solidFill>
                  <a:srgbClr val="471010"/>
                </a:solidFill>
                <a:latin typeface="Barlow Bold"/>
                <a:ea typeface="Barlow Bold"/>
                <a:cs typeface="Barlow Bold"/>
                <a:sym typeface="Barlow Bold"/>
              </a:rPr>
              <a:t>H</a:t>
            </a:r>
            <a:r>
              <a:rPr lang="en-US" sz="7509" b="1">
                <a:solidFill>
                  <a:srgbClr val="000000"/>
                </a:solidFill>
                <a:latin typeface="Barlow Bold"/>
                <a:ea typeface="Barlow Bold"/>
                <a:cs typeface="Barlow Bold"/>
                <a:sym typeface="Barlow Bold"/>
              </a:rPr>
              <a:t>IGH </a:t>
            </a:r>
            <a:r>
              <a:rPr lang="en-US" sz="7509" b="1">
                <a:solidFill>
                  <a:srgbClr val="471010"/>
                </a:solidFill>
                <a:latin typeface="Barlow Bold"/>
                <a:ea typeface="Barlow Bold"/>
                <a:cs typeface="Barlow Bold"/>
                <a:sym typeface="Barlow Bold"/>
              </a:rPr>
              <a:t>S</a:t>
            </a:r>
            <a:r>
              <a:rPr lang="en-US" sz="7509" b="1">
                <a:solidFill>
                  <a:srgbClr val="000000"/>
                </a:solidFill>
                <a:latin typeface="Barlow Bold"/>
                <a:ea typeface="Barlow Bold"/>
                <a:cs typeface="Barlow Bold"/>
                <a:sym typeface="Barlow Bold"/>
              </a:rPr>
              <a:t>CHOOL</a:t>
            </a:r>
          </a:p>
        </p:txBody>
      </p:sp>
      <p:sp>
        <p:nvSpPr>
          <p:cNvPr id="31" name="TextBox 31"/>
          <p:cNvSpPr txBox="1"/>
          <p:nvPr/>
        </p:nvSpPr>
        <p:spPr>
          <a:xfrm>
            <a:off x="150050" y="2544713"/>
            <a:ext cx="9678172" cy="649415"/>
          </a:xfrm>
          <a:prstGeom prst="rect">
            <a:avLst/>
          </a:prstGeom>
        </p:spPr>
        <p:txBody>
          <a:bodyPr lIns="0" tIns="0" rIns="0" bIns="0" rtlCol="0" anchor="t">
            <a:spAutoFit/>
          </a:bodyPr>
          <a:lstStyle/>
          <a:p>
            <a:pPr marL="0" lvl="0" indent="0" algn="l">
              <a:lnSpc>
                <a:spcPts val="5155"/>
              </a:lnSpc>
              <a:spcBef>
                <a:spcPct val="0"/>
              </a:spcBef>
            </a:pPr>
            <a:r>
              <a:rPr lang="en-US" sz="3682" b="1">
                <a:solidFill>
                  <a:srgbClr val="000000"/>
                </a:solidFill>
                <a:latin typeface="Liberation Sans Bold"/>
                <a:ea typeface="Liberation Sans Bold"/>
                <a:cs typeface="Liberation Sans Bold"/>
                <a:sym typeface="Liberation Sans Bold"/>
              </a:rPr>
              <a:t>Red Oak ISD Presents</a:t>
            </a:r>
          </a:p>
        </p:txBody>
      </p:sp>
      <p:sp>
        <p:nvSpPr>
          <p:cNvPr id="32" name="TextBox 32"/>
          <p:cNvSpPr txBox="1"/>
          <p:nvPr/>
        </p:nvSpPr>
        <p:spPr>
          <a:xfrm>
            <a:off x="150050" y="6282353"/>
            <a:ext cx="6531073" cy="805072"/>
          </a:xfrm>
          <a:prstGeom prst="rect">
            <a:avLst/>
          </a:prstGeom>
        </p:spPr>
        <p:txBody>
          <a:bodyPr lIns="0" tIns="0" rIns="0" bIns="0" rtlCol="0" anchor="t">
            <a:spAutoFit/>
          </a:bodyPr>
          <a:lstStyle/>
          <a:p>
            <a:pPr marL="0" lvl="0" indent="0" algn="l">
              <a:lnSpc>
                <a:spcPts val="6550"/>
              </a:lnSpc>
              <a:spcBef>
                <a:spcPct val="0"/>
              </a:spcBef>
            </a:pPr>
            <a:r>
              <a:rPr lang="en-US" sz="4679" b="1" spc="224">
                <a:solidFill>
                  <a:srgbClr val="FFFFFF"/>
                </a:solidFill>
                <a:latin typeface="Clear Sans Bold"/>
                <a:ea typeface="Clear Sans Bold"/>
                <a:cs typeface="Clear Sans Bold"/>
                <a:sym typeface="Clear Sans Bold"/>
              </a:rPr>
              <a:t>2025 EXPO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464686" y="-579285"/>
            <a:ext cx="14651943" cy="11203654"/>
            <a:chOff x="0" y="0"/>
            <a:chExt cx="3858948" cy="2950757"/>
          </a:xfrm>
        </p:grpSpPr>
        <p:sp>
          <p:nvSpPr>
            <p:cNvPr id="3" name="Freeform 3"/>
            <p:cNvSpPr/>
            <p:nvPr/>
          </p:nvSpPr>
          <p:spPr>
            <a:xfrm>
              <a:off x="0" y="0"/>
              <a:ext cx="3858948" cy="2950757"/>
            </a:xfrm>
            <a:custGeom>
              <a:avLst/>
              <a:gdLst/>
              <a:ahLst/>
              <a:cxnLst/>
              <a:rect l="l" t="t" r="r" b="b"/>
              <a:pathLst>
                <a:path w="3858948" h="2950757">
                  <a:moveTo>
                    <a:pt x="0" y="0"/>
                  </a:moveTo>
                  <a:lnTo>
                    <a:pt x="3858948" y="0"/>
                  </a:lnTo>
                  <a:lnTo>
                    <a:pt x="3858948" y="2950757"/>
                  </a:lnTo>
                  <a:lnTo>
                    <a:pt x="0" y="2950757"/>
                  </a:lnTo>
                  <a:close/>
                </a:path>
              </a:pathLst>
            </a:custGeom>
            <a:gradFill rotWithShape="1">
              <a:gsLst>
                <a:gs pos="0">
                  <a:srgbClr val="FFFFFF">
                    <a:alpha val="100000"/>
                  </a:srgbClr>
                </a:gs>
                <a:gs pos="100000">
                  <a:srgbClr val="E6E6E6">
                    <a:alpha val="100000"/>
                  </a:srgbClr>
                </a:gs>
              </a:gsLst>
              <a:path path="circle">
                <a:fillToRect l="50000" t="50000" r="50000" b="50000"/>
              </a:path>
            </a:gradFill>
          </p:spPr>
        </p:sp>
        <p:sp>
          <p:nvSpPr>
            <p:cNvPr id="4" name="TextBox 4"/>
            <p:cNvSpPr txBox="1"/>
            <p:nvPr/>
          </p:nvSpPr>
          <p:spPr>
            <a:xfrm>
              <a:off x="0" y="-38100"/>
              <a:ext cx="3858948" cy="298885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54503" y="5450167"/>
            <a:ext cx="11712292" cy="9739632"/>
            <a:chOff x="0" y="0"/>
            <a:chExt cx="676659" cy="562692"/>
          </a:xfrm>
        </p:grpSpPr>
        <p:sp>
          <p:nvSpPr>
            <p:cNvPr id="6" name="Freeform 6"/>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471010"/>
            </a:solidFill>
          </p:spPr>
        </p:sp>
        <p:sp>
          <p:nvSpPr>
            <p:cNvPr id="7" name="TextBox 7"/>
            <p:cNvSpPr txBox="1"/>
            <p:nvPr/>
          </p:nvSpPr>
          <p:spPr>
            <a:xfrm>
              <a:off x="114300" y="-57150"/>
              <a:ext cx="448059" cy="619842"/>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8217453" y="-993826"/>
            <a:ext cx="20867030" cy="10516055"/>
            <a:chOff x="0" y="0"/>
            <a:chExt cx="561152" cy="282796"/>
          </a:xfrm>
        </p:grpSpPr>
        <p:sp>
          <p:nvSpPr>
            <p:cNvPr id="9" name="Freeform 9"/>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471010"/>
            </a:solidFill>
            <a:ln cap="sq">
              <a:noFill/>
              <a:prstDash val="solid"/>
              <a:miter/>
            </a:ln>
          </p:spPr>
        </p:sp>
        <p:sp>
          <p:nvSpPr>
            <p:cNvPr id="10" name="TextBox 10"/>
            <p:cNvSpPr txBox="1"/>
            <p:nvPr/>
          </p:nvSpPr>
          <p:spPr>
            <a:xfrm>
              <a:off x="127000" y="-57150"/>
              <a:ext cx="307152" cy="339946"/>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2">
              <a:extLst>
                <a:ext uri="{96DAC541-7B7A-43D3-8B79-37D633B846F1}">
                  <asvg:svgBlip xmlns:asvg="http://schemas.microsoft.com/office/drawing/2016/SVG/main" r:embed="rId3"/>
                </a:ext>
              </a:extLst>
            </a:blip>
            <a:stretch>
              <a:fillRect t="-20273" r="-21421"/>
            </a:stretch>
          </a:blipFill>
        </p:spPr>
      </p:sp>
      <p:sp>
        <p:nvSpPr>
          <p:cNvPr id="12" name="Freeform 12"/>
          <p:cNvSpPr/>
          <p:nvPr/>
        </p:nvSpPr>
        <p:spPr>
          <a:xfrm>
            <a:off x="12646769" y="9439275"/>
            <a:ext cx="1533144" cy="28938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313704" y="-82986"/>
            <a:ext cx="1097343" cy="548672"/>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5400000">
            <a:off x="8437891" y="622640"/>
            <a:ext cx="8732770" cy="9479262"/>
          </a:xfrm>
          <a:custGeom>
            <a:avLst/>
            <a:gdLst/>
            <a:ahLst/>
            <a:cxnLst/>
            <a:rect l="l" t="t" r="r" b="b"/>
            <a:pathLst>
              <a:path w="8732770" h="9479262">
                <a:moveTo>
                  <a:pt x="0" y="0"/>
                </a:moveTo>
                <a:lnTo>
                  <a:pt x="8732770" y="0"/>
                </a:lnTo>
                <a:lnTo>
                  <a:pt x="8732770" y="9479261"/>
                </a:lnTo>
                <a:lnTo>
                  <a:pt x="0" y="9479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9175405" y="1796730"/>
            <a:ext cx="7257743" cy="6292252"/>
            <a:chOff x="0" y="0"/>
            <a:chExt cx="727368" cy="630606"/>
          </a:xfrm>
        </p:grpSpPr>
        <p:sp>
          <p:nvSpPr>
            <p:cNvPr id="16" name="Freeform 16"/>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0"/>
              <a:stretch>
                <a:fillRect l="-3849" r="-3849"/>
              </a:stretch>
            </a:blipFill>
            <a:ln w="142875" cap="sq">
              <a:solidFill>
                <a:srgbClr val="FFFFFF"/>
              </a:solidFill>
              <a:prstDash val="solid"/>
              <a:miter/>
            </a:ln>
          </p:spPr>
        </p:sp>
      </p:grpSp>
      <p:sp>
        <p:nvSpPr>
          <p:cNvPr id="17" name="Freeform 17"/>
          <p:cNvSpPr/>
          <p:nvPr/>
        </p:nvSpPr>
        <p:spPr>
          <a:xfrm rot="-5400000">
            <a:off x="12772130" y="5191268"/>
            <a:ext cx="4650437" cy="5047964"/>
          </a:xfrm>
          <a:custGeom>
            <a:avLst/>
            <a:gdLst/>
            <a:ahLst/>
            <a:cxnLst/>
            <a:rect l="l" t="t" r="r" b="b"/>
            <a:pathLst>
              <a:path w="4650437" h="5047964">
                <a:moveTo>
                  <a:pt x="0" y="0"/>
                </a:moveTo>
                <a:lnTo>
                  <a:pt x="4650437" y="0"/>
                </a:lnTo>
                <a:lnTo>
                  <a:pt x="4650437" y="5047964"/>
                </a:lnTo>
                <a:lnTo>
                  <a:pt x="0" y="5047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8"/>
          <p:cNvGrpSpPr/>
          <p:nvPr/>
        </p:nvGrpSpPr>
        <p:grpSpPr>
          <a:xfrm>
            <a:off x="12646769" y="4942856"/>
            <a:ext cx="4977611" cy="4315444"/>
            <a:chOff x="0" y="0"/>
            <a:chExt cx="727368" cy="630606"/>
          </a:xfrm>
        </p:grpSpPr>
        <p:sp>
          <p:nvSpPr>
            <p:cNvPr id="19" name="Freeform 19"/>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1"/>
              <a:stretch>
                <a:fillRect l="-14941" r="-14941"/>
              </a:stretch>
            </a:blipFill>
            <a:ln w="142875" cap="sq">
              <a:solidFill>
                <a:srgbClr val="FFFFFF"/>
              </a:solidFill>
              <a:prstDash val="solid"/>
              <a:miter/>
            </a:ln>
          </p:spPr>
        </p:sp>
      </p:grpSp>
      <p:sp>
        <p:nvSpPr>
          <p:cNvPr id="20" name="Freeform 20"/>
          <p:cNvSpPr/>
          <p:nvPr/>
        </p:nvSpPr>
        <p:spPr>
          <a:xfrm>
            <a:off x="16738600" y="3265750"/>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11767019" y="-1742679"/>
            <a:ext cx="3098800" cy="2738564"/>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17543907" y="9838093"/>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TextBox 23"/>
          <p:cNvSpPr txBox="1"/>
          <p:nvPr/>
        </p:nvSpPr>
        <p:spPr>
          <a:xfrm>
            <a:off x="1028700" y="3094971"/>
            <a:ext cx="7277440" cy="6150296"/>
          </a:xfrm>
          <a:prstGeom prst="rect">
            <a:avLst/>
          </a:prstGeom>
        </p:spPr>
        <p:txBody>
          <a:bodyPr lIns="0" tIns="0" rIns="0" bIns="0" rtlCol="0" anchor="t">
            <a:spAutoFit/>
          </a:bodyPr>
          <a:lstStyle/>
          <a:p>
            <a:pPr algn="l">
              <a:lnSpc>
                <a:spcPts val="4845"/>
              </a:lnSpc>
            </a:pPr>
            <a:r>
              <a:rPr lang="en-US" sz="3461" b="1">
                <a:solidFill>
                  <a:srgbClr val="1D1A1B"/>
                </a:solidFill>
                <a:latin typeface="Times New Roman Bold"/>
                <a:ea typeface="Times New Roman Bold"/>
                <a:cs typeface="Times New Roman Bold"/>
                <a:sym typeface="Times New Roman Bold"/>
              </a:rPr>
              <a:t>Fine Art Focus: ​</a:t>
            </a:r>
          </a:p>
          <a:p>
            <a:pPr algn="l">
              <a:lnSpc>
                <a:spcPts val="4845"/>
              </a:lnSpc>
            </a:pPr>
            <a:r>
              <a:rPr lang="en-US" sz="3461">
                <a:solidFill>
                  <a:srgbClr val="1D1A1B"/>
                </a:solidFill>
                <a:latin typeface="Times New Roman"/>
                <a:ea typeface="Times New Roman"/>
                <a:cs typeface="Times New Roman"/>
                <a:sym typeface="Times New Roman"/>
              </a:rPr>
              <a:t>4 Fine Arts credits from same category ​or approved combination of 4 Fine Arts credits​ from 2 categories​</a:t>
            </a:r>
          </a:p>
          <a:p>
            <a:pPr algn="l">
              <a:lnSpc>
                <a:spcPts val="4845"/>
              </a:lnSpc>
            </a:pPr>
            <a:r>
              <a:rPr lang="en-US" sz="3461">
                <a:solidFill>
                  <a:srgbClr val="1D1A1B"/>
                </a:solidFill>
                <a:latin typeface="Times New Roman"/>
                <a:ea typeface="Times New Roman"/>
                <a:cs typeface="Times New Roman"/>
                <a:sym typeface="Times New Roman"/>
              </a:rPr>
              <a:t>​</a:t>
            </a:r>
          </a:p>
          <a:p>
            <a:pPr algn="l">
              <a:lnSpc>
                <a:spcPts val="4845"/>
              </a:lnSpc>
            </a:pPr>
            <a:r>
              <a:rPr lang="en-US" sz="3461" b="1">
                <a:solidFill>
                  <a:srgbClr val="1D1A1B"/>
                </a:solidFill>
                <a:latin typeface="Times New Roman Bold"/>
                <a:ea typeface="Times New Roman Bold"/>
                <a:cs typeface="Times New Roman Bold"/>
                <a:sym typeface="Times New Roman Bold"/>
              </a:rPr>
              <a:t>Social Studies Focus: ​</a:t>
            </a:r>
          </a:p>
          <a:p>
            <a:pPr algn="l">
              <a:lnSpc>
                <a:spcPts val="4845"/>
              </a:lnSpc>
            </a:pPr>
            <a:r>
              <a:rPr lang="en-US" sz="3461">
                <a:solidFill>
                  <a:srgbClr val="1D1A1B"/>
                </a:solidFill>
                <a:latin typeface="Times New Roman"/>
                <a:ea typeface="Times New Roman"/>
                <a:cs typeface="Times New Roman"/>
                <a:sym typeface="Times New Roman"/>
              </a:rPr>
              <a:t>5 credits of Social Studies​</a:t>
            </a:r>
          </a:p>
          <a:p>
            <a:pPr algn="l">
              <a:lnSpc>
                <a:spcPts val="4845"/>
              </a:lnSpc>
            </a:pPr>
            <a:r>
              <a:rPr lang="en-US" sz="3461">
                <a:solidFill>
                  <a:srgbClr val="1D1A1B"/>
                </a:solidFill>
                <a:latin typeface="Times New Roman"/>
                <a:ea typeface="Times New Roman"/>
                <a:cs typeface="Times New Roman"/>
                <a:sym typeface="Times New Roman"/>
              </a:rPr>
              <a:t>​</a:t>
            </a:r>
          </a:p>
          <a:p>
            <a:pPr algn="l">
              <a:lnSpc>
                <a:spcPts val="4845"/>
              </a:lnSpc>
            </a:pPr>
            <a:r>
              <a:rPr lang="en-US" sz="3461" b="1">
                <a:solidFill>
                  <a:srgbClr val="1D1A1B"/>
                </a:solidFill>
                <a:latin typeface="Times New Roman Bold"/>
                <a:ea typeface="Times New Roman Bold"/>
                <a:cs typeface="Times New Roman Bold"/>
                <a:sym typeface="Times New Roman Bold"/>
              </a:rPr>
              <a:t>LOTE Focus: ​</a:t>
            </a:r>
          </a:p>
          <a:p>
            <a:pPr algn="l">
              <a:lnSpc>
                <a:spcPts val="4845"/>
              </a:lnSpc>
            </a:pPr>
            <a:r>
              <a:rPr lang="en-US" sz="3461">
                <a:solidFill>
                  <a:srgbClr val="1D1A1B"/>
                </a:solidFill>
                <a:latin typeface="Times New Roman"/>
                <a:ea typeface="Times New Roman"/>
                <a:cs typeface="Times New Roman"/>
                <a:sym typeface="Times New Roman"/>
              </a:rPr>
              <a:t>4 levels in same language</a:t>
            </a:r>
          </a:p>
        </p:txBody>
      </p:sp>
      <p:sp>
        <p:nvSpPr>
          <p:cNvPr id="24" name="Freeform 24"/>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6">
              <a:extLst>
                <a:ext uri="{96DAC541-7B7A-43D3-8B79-37D633B846F1}">
                  <asvg:svgBlip xmlns:asvg="http://schemas.microsoft.com/office/drawing/2016/SVG/main" r:embed="rId17"/>
                </a:ext>
              </a:extLst>
            </a:blip>
            <a:stretch>
              <a:fillRect t="-483256"/>
            </a:stretch>
          </a:blipFill>
        </p:spPr>
      </p:sp>
      <p:sp>
        <p:nvSpPr>
          <p:cNvPr id="25" name="Freeform 25"/>
          <p:cNvSpPr/>
          <p:nvPr/>
        </p:nvSpPr>
        <p:spPr>
          <a:xfrm>
            <a:off x="-508390" y="8777238"/>
            <a:ext cx="1752990" cy="1509762"/>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TextBox 26"/>
          <p:cNvSpPr txBox="1"/>
          <p:nvPr/>
        </p:nvSpPr>
        <p:spPr>
          <a:xfrm>
            <a:off x="977932" y="248500"/>
            <a:ext cx="7239520" cy="2257182"/>
          </a:xfrm>
          <a:prstGeom prst="rect">
            <a:avLst/>
          </a:prstGeom>
        </p:spPr>
        <p:txBody>
          <a:bodyPr lIns="0" tIns="0" rIns="0" bIns="0" rtlCol="0" anchor="t">
            <a:spAutoFit/>
          </a:bodyPr>
          <a:lstStyle/>
          <a:p>
            <a:pPr algn="l">
              <a:lnSpc>
                <a:spcPts val="7998"/>
              </a:lnSpc>
            </a:pPr>
            <a:r>
              <a:rPr lang="en-US" sz="8600" b="1" spc="-249">
                <a:solidFill>
                  <a:srgbClr val="1D1A1B"/>
                </a:solidFill>
                <a:latin typeface="Times New Roman Bold"/>
                <a:ea typeface="Times New Roman Bold"/>
                <a:cs typeface="Times New Roman Bold"/>
                <a:sym typeface="Times New Roman Bold"/>
              </a:rPr>
              <a:t>ARTS  &amp; HUMANITIES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464686" y="-579285"/>
            <a:ext cx="14651943" cy="11203654"/>
            <a:chOff x="0" y="0"/>
            <a:chExt cx="3858948" cy="2950757"/>
          </a:xfrm>
        </p:grpSpPr>
        <p:sp>
          <p:nvSpPr>
            <p:cNvPr id="3" name="Freeform 3"/>
            <p:cNvSpPr/>
            <p:nvPr/>
          </p:nvSpPr>
          <p:spPr>
            <a:xfrm>
              <a:off x="0" y="0"/>
              <a:ext cx="3858948" cy="2950757"/>
            </a:xfrm>
            <a:custGeom>
              <a:avLst/>
              <a:gdLst/>
              <a:ahLst/>
              <a:cxnLst/>
              <a:rect l="l" t="t" r="r" b="b"/>
              <a:pathLst>
                <a:path w="3858948" h="2950757">
                  <a:moveTo>
                    <a:pt x="0" y="0"/>
                  </a:moveTo>
                  <a:lnTo>
                    <a:pt x="3858948" y="0"/>
                  </a:lnTo>
                  <a:lnTo>
                    <a:pt x="3858948" y="2950757"/>
                  </a:lnTo>
                  <a:lnTo>
                    <a:pt x="0" y="2950757"/>
                  </a:lnTo>
                  <a:close/>
                </a:path>
              </a:pathLst>
            </a:custGeom>
            <a:gradFill rotWithShape="1">
              <a:gsLst>
                <a:gs pos="0">
                  <a:srgbClr val="FFFFFF">
                    <a:alpha val="100000"/>
                  </a:srgbClr>
                </a:gs>
                <a:gs pos="100000">
                  <a:srgbClr val="E6E6E6">
                    <a:alpha val="100000"/>
                  </a:srgbClr>
                </a:gs>
              </a:gsLst>
              <a:path path="circle">
                <a:fillToRect l="50000" t="50000" r="50000" b="50000"/>
              </a:path>
            </a:gradFill>
          </p:spPr>
        </p:sp>
        <p:sp>
          <p:nvSpPr>
            <p:cNvPr id="4" name="TextBox 4"/>
            <p:cNvSpPr txBox="1"/>
            <p:nvPr/>
          </p:nvSpPr>
          <p:spPr>
            <a:xfrm>
              <a:off x="0" y="-38100"/>
              <a:ext cx="3858948" cy="298885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54503" y="5450167"/>
            <a:ext cx="11712292" cy="9739632"/>
            <a:chOff x="0" y="0"/>
            <a:chExt cx="676659" cy="562692"/>
          </a:xfrm>
        </p:grpSpPr>
        <p:sp>
          <p:nvSpPr>
            <p:cNvPr id="6" name="Freeform 6"/>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471010"/>
            </a:solidFill>
          </p:spPr>
        </p:sp>
        <p:sp>
          <p:nvSpPr>
            <p:cNvPr id="7" name="TextBox 7"/>
            <p:cNvSpPr txBox="1"/>
            <p:nvPr/>
          </p:nvSpPr>
          <p:spPr>
            <a:xfrm>
              <a:off x="114300" y="-57150"/>
              <a:ext cx="448059" cy="619842"/>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8217453" y="-993826"/>
            <a:ext cx="20867030" cy="10516055"/>
            <a:chOff x="0" y="0"/>
            <a:chExt cx="561152" cy="282796"/>
          </a:xfrm>
        </p:grpSpPr>
        <p:sp>
          <p:nvSpPr>
            <p:cNvPr id="9" name="Freeform 9"/>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471010"/>
            </a:solidFill>
            <a:ln cap="sq">
              <a:noFill/>
              <a:prstDash val="solid"/>
              <a:miter/>
            </a:ln>
          </p:spPr>
        </p:sp>
        <p:sp>
          <p:nvSpPr>
            <p:cNvPr id="10" name="TextBox 10"/>
            <p:cNvSpPr txBox="1"/>
            <p:nvPr/>
          </p:nvSpPr>
          <p:spPr>
            <a:xfrm>
              <a:off x="127000" y="-57150"/>
              <a:ext cx="307152" cy="339946"/>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2">
              <a:extLst>
                <a:ext uri="{96DAC541-7B7A-43D3-8B79-37D633B846F1}">
                  <asvg:svgBlip xmlns:asvg="http://schemas.microsoft.com/office/drawing/2016/SVG/main" r:embed="rId3"/>
                </a:ext>
              </a:extLst>
            </a:blip>
            <a:stretch>
              <a:fillRect t="-20273" r="-21421"/>
            </a:stretch>
          </a:blipFill>
        </p:spPr>
      </p:sp>
      <p:sp>
        <p:nvSpPr>
          <p:cNvPr id="12" name="Freeform 12"/>
          <p:cNvSpPr/>
          <p:nvPr/>
        </p:nvSpPr>
        <p:spPr>
          <a:xfrm>
            <a:off x="12646769" y="9439275"/>
            <a:ext cx="1533144" cy="28938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313704" y="-82986"/>
            <a:ext cx="1097343" cy="548672"/>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5400000">
            <a:off x="8437891" y="622640"/>
            <a:ext cx="8732770" cy="9479262"/>
          </a:xfrm>
          <a:custGeom>
            <a:avLst/>
            <a:gdLst/>
            <a:ahLst/>
            <a:cxnLst/>
            <a:rect l="l" t="t" r="r" b="b"/>
            <a:pathLst>
              <a:path w="8732770" h="9479262">
                <a:moveTo>
                  <a:pt x="0" y="0"/>
                </a:moveTo>
                <a:lnTo>
                  <a:pt x="8732770" y="0"/>
                </a:lnTo>
                <a:lnTo>
                  <a:pt x="8732770" y="9479261"/>
                </a:lnTo>
                <a:lnTo>
                  <a:pt x="0" y="9479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9175405" y="1541752"/>
            <a:ext cx="7257743" cy="6292252"/>
            <a:chOff x="0" y="0"/>
            <a:chExt cx="727368" cy="630606"/>
          </a:xfrm>
        </p:grpSpPr>
        <p:sp>
          <p:nvSpPr>
            <p:cNvPr id="16" name="Freeform 16"/>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0"/>
              <a:stretch>
                <a:fillRect l="-15063" r="-15063"/>
              </a:stretch>
            </a:blipFill>
            <a:ln w="142875" cap="sq">
              <a:solidFill>
                <a:srgbClr val="FFFFFF"/>
              </a:solidFill>
              <a:prstDash val="solid"/>
              <a:miter/>
            </a:ln>
          </p:spPr>
        </p:sp>
      </p:grpSp>
      <p:sp>
        <p:nvSpPr>
          <p:cNvPr id="17" name="Freeform 17"/>
          <p:cNvSpPr/>
          <p:nvPr/>
        </p:nvSpPr>
        <p:spPr>
          <a:xfrm rot="-5400000">
            <a:off x="12772130" y="5191268"/>
            <a:ext cx="4650437" cy="5047964"/>
          </a:xfrm>
          <a:custGeom>
            <a:avLst/>
            <a:gdLst/>
            <a:ahLst/>
            <a:cxnLst/>
            <a:rect l="l" t="t" r="r" b="b"/>
            <a:pathLst>
              <a:path w="4650437" h="5047964">
                <a:moveTo>
                  <a:pt x="0" y="0"/>
                </a:moveTo>
                <a:lnTo>
                  <a:pt x="4650437" y="0"/>
                </a:lnTo>
                <a:lnTo>
                  <a:pt x="4650437" y="5047964"/>
                </a:lnTo>
                <a:lnTo>
                  <a:pt x="0" y="5047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8"/>
          <p:cNvGrpSpPr/>
          <p:nvPr/>
        </p:nvGrpSpPr>
        <p:grpSpPr>
          <a:xfrm>
            <a:off x="12646769" y="4942856"/>
            <a:ext cx="4977611" cy="4315444"/>
            <a:chOff x="0" y="0"/>
            <a:chExt cx="727368" cy="630606"/>
          </a:xfrm>
        </p:grpSpPr>
        <p:sp>
          <p:nvSpPr>
            <p:cNvPr id="19" name="Freeform 19"/>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1"/>
              <a:stretch>
                <a:fillRect r="-30126"/>
              </a:stretch>
            </a:blipFill>
            <a:ln w="142875" cap="sq">
              <a:solidFill>
                <a:srgbClr val="FFFFFF"/>
              </a:solidFill>
              <a:prstDash val="solid"/>
              <a:miter/>
            </a:ln>
          </p:spPr>
        </p:sp>
      </p:grpSp>
      <p:sp>
        <p:nvSpPr>
          <p:cNvPr id="20" name="Freeform 20"/>
          <p:cNvSpPr/>
          <p:nvPr/>
        </p:nvSpPr>
        <p:spPr>
          <a:xfrm>
            <a:off x="16738600" y="3265750"/>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11767019" y="-1742679"/>
            <a:ext cx="3098800" cy="2738564"/>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17543907" y="9838093"/>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6">
              <a:extLst>
                <a:ext uri="{96DAC541-7B7A-43D3-8B79-37D633B846F1}">
                  <asvg:svgBlip xmlns:asvg="http://schemas.microsoft.com/office/drawing/2016/SVG/main" r:embed="rId17"/>
                </a:ext>
              </a:extLst>
            </a:blip>
            <a:stretch>
              <a:fillRect t="-483256"/>
            </a:stretch>
          </a:blipFill>
        </p:spPr>
      </p:sp>
      <p:sp>
        <p:nvSpPr>
          <p:cNvPr id="24" name="Freeform 24"/>
          <p:cNvSpPr/>
          <p:nvPr/>
        </p:nvSpPr>
        <p:spPr>
          <a:xfrm>
            <a:off x="-508390" y="8777238"/>
            <a:ext cx="1752990" cy="1509762"/>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321863" y="2751474"/>
            <a:ext cx="9072097" cy="1883558"/>
          </a:xfrm>
          <a:prstGeom prst="rect">
            <a:avLst/>
          </a:prstGeom>
        </p:spPr>
        <p:txBody>
          <a:bodyPr lIns="0" tIns="0" rIns="0" bIns="0" rtlCol="0" anchor="t">
            <a:spAutoFit/>
          </a:bodyPr>
          <a:lstStyle/>
          <a:p>
            <a:pPr algn="l">
              <a:lnSpc>
                <a:spcPts val="4845"/>
              </a:lnSpc>
            </a:pPr>
            <a:r>
              <a:rPr lang="en-US" sz="3461" b="1">
                <a:solidFill>
                  <a:srgbClr val="1D1A1B"/>
                </a:solidFill>
                <a:latin typeface="Times New Roman Bold"/>
                <a:ea typeface="Times New Roman Bold"/>
                <a:cs typeface="Times New Roman Bold"/>
                <a:sym typeface="Times New Roman Bold"/>
              </a:rPr>
              <a:t>Students who choose the Public Service Endorsement take a   coherent sequence of 4 CTE credits in a specific area of interest: ​​</a:t>
            </a:r>
          </a:p>
        </p:txBody>
      </p:sp>
      <p:sp>
        <p:nvSpPr>
          <p:cNvPr id="26" name="TextBox 26"/>
          <p:cNvSpPr txBox="1"/>
          <p:nvPr/>
        </p:nvSpPr>
        <p:spPr>
          <a:xfrm>
            <a:off x="368105" y="1043511"/>
            <a:ext cx="9896549" cy="1044107"/>
          </a:xfrm>
          <a:prstGeom prst="rect">
            <a:avLst/>
          </a:prstGeom>
        </p:spPr>
        <p:txBody>
          <a:bodyPr lIns="0" tIns="0" rIns="0" bIns="0" rtlCol="0" anchor="t">
            <a:spAutoFit/>
          </a:bodyPr>
          <a:lstStyle/>
          <a:p>
            <a:pPr algn="l">
              <a:lnSpc>
                <a:spcPts val="6693"/>
              </a:lnSpc>
            </a:pPr>
            <a:r>
              <a:rPr lang="en-US" sz="7196" b="1" spc="-208">
                <a:solidFill>
                  <a:srgbClr val="1D1A1B"/>
                </a:solidFill>
                <a:latin typeface="Times New Roman Bold"/>
                <a:ea typeface="Times New Roman Bold"/>
                <a:cs typeface="Times New Roman Bold"/>
                <a:sym typeface="Times New Roman Bold"/>
              </a:rPr>
              <a:t>PUBLIC SERVICE</a:t>
            </a:r>
          </a:p>
        </p:txBody>
      </p:sp>
      <p:sp>
        <p:nvSpPr>
          <p:cNvPr id="27" name="TextBox 27"/>
          <p:cNvSpPr txBox="1"/>
          <p:nvPr/>
        </p:nvSpPr>
        <p:spPr>
          <a:xfrm>
            <a:off x="0" y="5025557"/>
            <a:ext cx="9072097" cy="3712160"/>
          </a:xfrm>
          <a:prstGeom prst="rect">
            <a:avLst/>
          </a:prstGeom>
        </p:spPr>
        <p:txBody>
          <a:bodyPr lIns="0" tIns="0" rIns="0" bIns="0" rtlCol="0" anchor="t">
            <a:spAutoFit/>
          </a:bodyPr>
          <a:lstStyle/>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Education/Family and Community Services​</a:t>
            </a:r>
          </a:p>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Health: Diagnostics/Pharm/Research​</a:t>
            </a:r>
          </a:p>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Law Enforcement/Emergency Services​</a:t>
            </a:r>
          </a:p>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JROTC​</a:t>
            </a:r>
          </a:p>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Cosmetology ​</a:t>
            </a:r>
          </a:p>
          <a:p>
            <a:pPr algn="l">
              <a:lnSpc>
                <a:spcPts val="4845"/>
              </a:lnSpc>
            </a:pPr>
            <a:endParaRPr lang="en-US" sz="3461">
              <a:solidFill>
                <a:srgbClr val="1D1A1B"/>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464686" y="-579285"/>
            <a:ext cx="14651943" cy="11203654"/>
            <a:chOff x="0" y="0"/>
            <a:chExt cx="3858948" cy="2950757"/>
          </a:xfrm>
        </p:grpSpPr>
        <p:sp>
          <p:nvSpPr>
            <p:cNvPr id="3" name="Freeform 3"/>
            <p:cNvSpPr/>
            <p:nvPr/>
          </p:nvSpPr>
          <p:spPr>
            <a:xfrm>
              <a:off x="0" y="0"/>
              <a:ext cx="3858948" cy="2950757"/>
            </a:xfrm>
            <a:custGeom>
              <a:avLst/>
              <a:gdLst/>
              <a:ahLst/>
              <a:cxnLst/>
              <a:rect l="l" t="t" r="r" b="b"/>
              <a:pathLst>
                <a:path w="3858948" h="2950757">
                  <a:moveTo>
                    <a:pt x="0" y="0"/>
                  </a:moveTo>
                  <a:lnTo>
                    <a:pt x="3858948" y="0"/>
                  </a:lnTo>
                  <a:lnTo>
                    <a:pt x="3858948" y="2950757"/>
                  </a:lnTo>
                  <a:lnTo>
                    <a:pt x="0" y="2950757"/>
                  </a:lnTo>
                  <a:close/>
                </a:path>
              </a:pathLst>
            </a:custGeom>
            <a:gradFill rotWithShape="1">
              <a:gsLst>
                <a:gs pos="0">
                  <a:srgbClr val="FFFFFF">
                    <a:alpha val="100000"/>
                  </a:srgbClr>
                </a:gs>
                <a:gs pos="100000">
                  <a:srgbClr val="E6E6E6">
                    <a:alpha val="100000"/>
                  </a:srgbClr>
                </a:gs>
              </a:gsLst>
              <a:path path="circle">
                <a:fillToRect l="50000" t="50000" r="50000" b="50000"/>
              </a:path>
            </a:gradFill>
          </p:spPr>
        </p:sp>
        <p:sp>
          <p:nvSpPr>
            <p:cNvPr id="4" name="TextBox 4"/>
            <p:cNvSpPr txBox="1"/>
            <p:nvPr/>
          </p:nvSpPr>
          <p:spPr>
            <a:xfrm>
              <a:off x="0" y="-38100"/>
              <a:ext cx="3858948" cy="298885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54503" y="5450167"/>
            <a:ext cx="11712292" cy="9739632"/>
            <a:chOff x="0" y="0"/>
            <a:chExt cx="676659" cy="562692"/>
          </a:xfrm>
        </p:grpSpPr>
        <p:sp>
          <p:nvSpPr>
            <p:cNvPr id="6" name="Freeform 6"/>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471010"/>
            </a:solidFill>
          </p:spPr>
        </p:sp>
        <p:sp>
          <p:nvSpPr>
            <p:cNvPr id="7" name="TextBox 7"/>
            <p:cNvSpPr txBox="1"/>
            <p:nvPr/>
          </p:nvSpPr>
          <p:spPr>
            <a:xfrm>
              <a:off x="114300" y="-57150"/>
              <a:ext cx="448059" cy="619842"/>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8217453" y="-993826"/>
            <a:ext cx="20867030" cy="10516055"/>
            <a:chOff x="0" y="0"/>
            <a:chExt cx="561152" cy="282796"/>
          </a:xfrm>
        </p:grpSpPr>
        <p:sp>
          <p:nvSpPr>
            <p:cNvPr id="9" name="Freeform 9"/>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471010"/>
            </a:solidFill>
            <a:ln cap="sq">
              <a:noFill/>
              <a:prstDash val="solid"/>
              <a:miter/>
            </a:ln>
          </p:spPr>
        </p:sp>
        <p:sp>
          <p:nvSpPr>
            <p:cNvPr id="10" name="TextBox 10"/>
            <p:cNvSpPr txBox="1"/>
            <p:nvPr/>
          </p:nvSpPr>
          <p:spPr>
            <a:xfrm>
              <a:off x="127000" y="-57150"/>
              <a:ext cx="307152" cy="339946"/>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2">
              <a:extLst>
                <a:ext uri="{96DAC541-7B7A-43D3-8B79-37D633B846F1}">
                  <asvg:svgBlip xmlns:asvg="http://schemas.microsoft.com/office/drawing/2016/SVG/main" r:embed="rId3"/>
                </a:ext>
              </a:extLst>
            </a:blip>
            <a:stretch>
              <a:fillRect t="-20273" r="-21421"/>
            </a:stretch>
          </a:blipFill>
        </p:spPr>
      </p:sp>
      <p:sp>
        <p:nvSpPr>
          <p:cNvPr id="12" name="Freeform 12"/>
          <p:cNvSpPr/>
          <p:nvPr/>
        </p:nvSpPr>
        <p:spPr>
          <a:xfrm>
            <a:off x="12646769" y="9439275"/>
            <a:ext cx="1533144" cy="28938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313704" y="-82986"/>
            <a:ext cx="1097343" cy="548672"/>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5400000">
            <a:off x="8646219" y="-746642"/>
            <a:ext cx="8732770" cy="9479262"/>
          </a:xfrm>
          <a:custGeom>
            <a:avLst/>
            <a:gdLst/>
            <a:ahLst/>
            <a:cxnLst/>
            <a:rect l="l" t="t" r="r" b="b"/>
            <a:pathLst>
              <a:path w="8732770" h="9479262">
                <a:moveTo>
                  <a:pt x="0" y="0"/>
                </a:moveTo>
                <a:lnTo>
                  <a:pt x="8732770" y="0"/>
                </a:lnTo>
                <a:lnTo>
                  <a:pt x="8732770" y="9479261"/>
                </a:lnTo>
                <a:lnTo>
                  <a:pt x="0" y="9479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10076849" y="1303849"/>
            <a:ext cx="6574855" cy="5700208"/>
            <a:chOff x="0" y="0"/>
            <a:chExt cx="727368" cy="630606"/>
          </a:xfrm>
        </p:grpSpPr>
        <p:sp>
          <p:nvSpPr>
            <p:cNvPr id="16" name="Freeform 16"/>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0"/>
              <a:stretch>
                <a:fillRect l="-27561" r="-2322"/>
              </a:stretch>
            </a:blipFill>
            <a:ln w="142875" cap="sq">
              <a:solidFill>
                <a:srgbClr val="FFFFFF"/>
              </a:solidFill>
              <a:prstDash val="solid"/>
              <a:miter/>
            </a:ln>
          </p:spPr>
        </p:sp>
      </p:grpSp>
      <p:sp>
        <p:nvSpPr>
          <p:cNvPr id="17" name="Freeform 17"/>
          <p:cNvSpPr/>
          <p:nvPr/>
        </p:nvSpPr>
        <p:spPr>
          <a:xfrm rot="-5400000">
            <a:off x="12772130" y="5191268"/>
            <a:ext cx="4650437" cy="5047964"/>
          </a:xfrm>
          <a:custGeom>
            <a:avLst/>
            <a:gdLst/>
            <a:ahLst/>
            <a:cxnLst/>
            <a:rect l="l" t="t" r="r" b="b"/>
            <a:pathLst>
              <a:path w="4650437" h="5047964">
                <a:moveTo>
                  <a:pt x="0" y="0"/>
                </a:moveTo>
                <a:lnTo>
                  <a:pt x="4650437" y="0"/>
                </a:lnTo>
                <a:lnTo>
                  <a:pt x="4650437" y="5047964"/>
                </a:lnTo>
                <a:lnTo>
                  <a:pt x="0" y="5047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8"/>
          <p:cNvGrpSpPr/>
          <p:nvPr/>
        </p:nvGrpSpPr>
        <p:grpSpPr>
          <a:xfrm>
            <a:off x="12774624" y="5510385"/>
            <a:ext cx="4977611" cy="4315444"/>
            <a:chOff x="0" y="0"/>
            <a:chExt cx="727368" cy="630606"/>
          </a:xfrm>
        </p:grpSpPr>
        <p:sp>
          <p:nvSpPr>
            <p:cNvPr id="19" name="Freeform 19"/>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1"/>
              <a:stretch>
                <a:fillRect l="-15063" r="-15063"/>
              </a:stretch>
            </a:blipFill>
            <a:ln w="142875" cap="sq">
              <a:solidFill>
                <a:srgbClr val="FFFFFF"/>
              </a:solidFill>
              <a:prstDash val="solid"/>
              <a:miter/>
            </a:ln>
          </p:spPr>
        </p:sp>
      </p:grpSp>
      <p:sp>
        <p:nvSpPr>
          <p:cNvPr id="20" name="Freeform 20"/>
          <p:cNvSpPr/>
          <p:nvPr/>
        </p:nvSpPr>
        <p:spPr>
          <a:xfrm>
            <a:off x="16738600" y="3265750"/>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11767019" y="-1742679"/>
            <a:ext cx="3098800" cy="2738564"/>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17543907" y="9838093"/>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6">
              <a:extLst>
                <a:ext uri="{96DAC541-7B7A-43D3-8B79-37D633B846F1}">
                  <asvg:svgBlip xmlns:asvg="http://schemas.microsoft.com/office/drawing/2016/SVG/main" r:embed="rId17"/>
                </a:ext>
              </a:extLst>
            </a:blip>
            <a:stretch>
              <a:fillRect t="-483256"/>
            </a:stretch>
          </a:blipFill>
        </p:spPr>
      </p:sp>
      <p:sp>
        <p:nvSpPr>
          <p:cNvPr id="24" name="Freeform 24"/>
          <p:cNvSpPr/>
          <p:nvPr/>
        </p:nvSpPr>
        <p:spPr>
          <a:xfrm>
            <a:off x="-508390" y="8777238"/>
            <a:ext cx="1752990" cy="1509762"/>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368105" y="2564567"/>
            <a:ext cx="8911556" cy="2378289"/>
          </a:xfrm>
          <a:prstGeom prst="rect">
            <a:avLst/>
          </a:prstGeom>
        </p:spPr>
        <p:txBody>
          <a:bodyPr lIns="0" tIns="0" rIns="0" bIns="0" rtlCol="0" anchor="t">
            <a:spAutoFit/>
          </a:bodyPr>
          <a:lstStyle/>
          <a:p>
            <a:pPr algn="l">
              <a:lnSpc>
                <a:spcPts val="4845"/>
              </a:lnSpc>
            </a:pPr>
            <a:r>
              <a:rPr lang="en-US" sz="3461" b="1">
                <a:solidFill>
                  <a:srgbClr val="1D1A1B"/>
                </a:solidFill>
                <a:latin typeface="Times New Roman Bold"/>
                <a:ea typeface="Times New Roman Bold"/>
                <a:cs typeface="Times New Roman Bold"/>
                <a:sym typeface="Times New Roman Bold"/>
              </a:rPr>
              <a:t>Students who choose the STEM Endorsement will need to ​take a sequence of courses in a specific Focus Area of interest. ​</a:t>
            </a:r>
          </a:p>
          <a:p>
            <a:pPr algn="l">
              <a:lnSpc>
                <a:spcPts val="3865"/>
              </a:lnSpc>
            </a:pPr>
            <a:r>
              <a:rPr lang="en-US" sz="2761" i="1">
                <a:solidFill>
                  <a:srgbClr val="1D1A1B"/>
                </a:solidFill>
                <a:latin typeface="Times New Roman Italics"/>
                <a:ea typeface="Times New Roman Italics"/>
                <a:cs typeface="Times New Roman Italics"/>
                <a:sym typeface="Times New Roman Italics"/>
              </a:rPr>
              <a:t>*Each Focus Area requires Algebra 2, Chemistry, &amp; Physics​</a:t>
            </a:r>
          </a:p>
        </p:txBody>
      </p:sp>
      <p:sp>
        <p:nvSpPr>
          <p:cNvPr id="26" name="TextBox 26"/>
          <p:cNvSpPr txBox="1"/>
          <p:nvPr/>
        </p:nvSpPr>
        <p:spPr>
          <a:xfrm>
            <a:off x="501704" y="805608"/>
            <a:ext cx="9896549" cy="1044107"/>
          </a:xfrm>
          <a:prstGeom prst="rect">
            <a:avLst/>
          </a:prstGeom>
        </p:spPr>
        <p:txBody>
          <a:bodyPr lIns="0" tIns="0" rIns="0" bIns="0" rtlCol="0" anchor="t">
            <a:spAutoFit/>
          </a:bodyPr>
          <a:lstStyle/>
          <a:p>
            <a:pPr algn="l">
              <a:lnSpc>
                <a:spcPts val="6693"/>
              </a:lnSpc>
            </a:pPr>
            <a:r>
              <a:rPr lang="en-US" sz="7196" b="1" spc="-208">
                <a:solidFill>
                  <a:srgbClr val="1D1A1B"/>
                </a:solidFill>
                <a:latin typeface="Times New Roman Bold"/>
                <a:ea typeface="Times New Roman Bold"/>
                <a:cs typeface="Times New Roman Bold"/>
                <a:sym typeface="Times New Roman Bold"/>
              </a:rPr>
              <a:t>STEM</a:t>
            </a:r>
          </a:p>
        </p:txBody>
      </p:sp>
      <p:sp>
        <p:nvSpPr>
          <p:cNvPr id="27" name="TextBox 27"/>
          <p:cNvSpPr txBox="1"/>
          <p:nvPr/>
        </p:nvSpPr>
        <p:spPr>
          <a:xfrm>
            <a:off x="0" y="5386560"/>
            <a:ext cx="11398914" cy="3390678"/>
          </a:xfrm>
          <a:prstGeom prst="rect">
            <a:avLst/>
          </a:prstGeom>
        </p:spPr>
        <p:txBody>
          <a:bodyPr lIns="0" tIns="0" rIns="0" bIns="0" rtlCol="0" anchor="t">
            <a:spAutoFit/>
          </a:bodyPr>
          <a:lstStyle/>
          <a:p>
            <a:pPr marL="704128" lvl="1" indent="-352064" algn="l">
              <a:lnSpc>
                <a:spcPts val="4565"/>
              </a:lnSpc>
              <a:buFont typeface="Arial"/>
              <a:buChar char="•"/>
            </a:pPr>
            <a:r>
              <a:rPr lang="en-US" sz="3261" b="1">
                <a:solidFill>
                  <a:srgbClr val="1D1A1B"/>
                </a:solidFill>
                <a:latin typeface="Times New Roman Bold"/>
                <a:ea typeface="Times New Roman Bold"/>
                <a:cs typeface="Times New Roman Bold"/>
                <a:sym typeface="Times New Roman Bold"/>
              </a:rPr>
              <a:t>Math Focus: </a:t>
            </a:r>
            <a:r>
              <a:rPr lang="en-US" sz="3261">
                <a:solidFill>
                  <a:srgbClr val="1D1A1B"/>
                </a:solidFill>
                <a:latin typeface="Times New Roman"/>
                <a:ea typeface="Times New Roman"/>
                <a:cs typeface="Times New Roman"/>
                <a:sym typeface="Times New Roman"/>
              </a:rPr>
              <a:t>1 additional math credit beyond Algebra 2​</a:t>
            </a:r>
          </a:p>
          <a:p>
            <a:pPr marL="704128" lvl="1" indent="-352064" algn="l">
              <a:lnSpc>
                <a:spcPts val="4565"/>
              </a:lnSpc>
              <a:buFont typeface="Arial"/>
              <a:buChar char="•"/>
            </a:pPr>
            <a:r>
              <a:rPr lang="en-US" sz="3261" b="1">
                <a:solidFill>
                  <a:srgbClr val="1D1A1B"/>
                </a:solidFill>
                <a:latin typeface="Times New Roman Bold"/>
                <a:ea typeface="Times New Roman Bold"/>
                <a:cs typeface="Times New Roman Bold"/>
                <a:sym typeface="Times New Roman Bold"/>
              </a:rPr>
              <a:t>Science Focus: </a:t>
            </a:r>
            <a:r>
              <a:rPr lang="en-US" sz="3261">
                <a:solidFill>
                  <a:srgbClr val="1D1A1B"/>
                </a:solidFill>
                <a:latin typeface="Times New Roman"/>
                <a:ea typeface="Times New Roman"/>
                <a:cs typeface="Times New Roman"/>
                <a:sym typeface="Times New Roman"/>
              </a:rPr>
              <a:t>1 additional science credit​</a:t>
            </a:r>
          </a:p>
          <a:p>
            <a:pPr marL="704128" lvl="1" indent="-352064" algn="l">
              <a:lnSpc>
                <a:spcPts val="4565"/>
              </a:lnSpc>
              <a:buFont typeface="Arial"/>
              <a:buChar char="•"/>
            </a:pPr>
            <a:r>
              <a:rPr lang="en-US" sz="3261" b="1">
                <a:solidFill>
                  <a:srgbClr val="1D1A1B"/>
                </a:solidFill>
                <a:latin typeface="Times New Roman Bold"/>
                <a:ea typeface="Times New Roman Bold"/>
                <a:cs typeface="Times New Roman Bold"/>
                <a:sym typeface="Times New Roman Bold"/>
              </a:rPr>
              <a:t>PTLW Engineering​</a:t>
            </a:r>
          </a:p>
          <a:p>
            <a:pPr marL="704128" lvl="1" indent="-352064" algn="l">
              <a:lnSpc>
                <a:spcPts val="4565"/>
              </a:lnSpc>
              <a:buFont typeface="Arial"/>
              <a:buChar char="•"/>
            </a:pPr>
            <a:r>
              <a:rPr lang="en-US" sz="3261" b="1">
                <a:solidFill>
                  <a:srgbClr val="1D1A1B"/>
                </a:solidFill>
                <a:latin typeface="Times New Roman Bold"/>
                <a:ea typeface="Times New Roman Bold"/>
                <a:cs typeface="Times New Roman Bold"/>
                <a:sym typeface="Times New Roman Bold"/>
              </a:rPr>
              <a:t>Cybersecurity​</a:t>
            </a:r>
          </a:p>
          <a:p>
            <a:pPr marL="704128" lvl="1" indent="-352064" algn="l">
              <a:lnSpc>
                <a:spcPts val="4565"/>
              </a:lnSpc>
              <a:buFont typeface="Arial"/>
              <a:buChar char="•"/>
            </a:pPr>
            <a:r>
              <a:rPr lang="en-US" sz="3261" b="1">
                <a:solidFill>
                  <a:srgbClr val="1D1A1B"/>
                </a:solidFill>
                <a:latin typeface="Times New Roman Bold"/>
                <a:ea typeface="Times New Roman Bold"/>
                <a:cs typeface="Times New Roman Bold"/>
                <a:sym typeface="Times New Roman Bold"/>
              </a:rPr>
              <a:t>Programming and Software Development</a:t>
            </a:r>
          </a:p>
          <a:p>
            <a:pPr algn="l">
              <a:lnSpc>
                <a:spcPts val="3865"/>
              </a:lnSpc>
            </a:pPr>
            <a:endParaRPr lang="en-US" sz="3261" b="1">
              <a:solidFill>
                <a:srgbClr val="1D1A1B"/>
              </a:solidFill>
              <a:latin typeface="Times New Roman Bold"/>
              <a:ea typeface="Times New Roman Bold"/>
              <a:cs typeface="Times New Roman Bold"/>
              <a:sym typeface="Times New Roman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9521895" y="-892696"/>
            <a:ext cx="12120861" cy="12120861"/>
          </a:xfrm>
          <a:custGeom>
            <a:avLst/>
            <a:gdLst/>
            <a:ahLst/>
            <a:cxnLst/>
            <a:rect l="l" t="t" r="r" b="b"/>
            <a:pathLst>
              <a:path w="12120861" h="12120861">
                <a:moveTo>
                  <a:pt x="0" y="0"/>
                </a:moveTo>
                <a:lnTo>
                  <a:pt x="12120861" y="0"/>
                </a:lnTo>
                <a:lnTo>
                  <a:pt x="12120861" y="12120860"/>
                </a:lnTo>
                <a:lnTo>
                  <a:pt x="0" y="12120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77554" y="-1621689"/>
            <a:ext cx="4563554" cy="4563554"/>
          </a:xfrm>
          <a:custGeom>
            <a:avLst/>
            <a:gdLst/>
            <a:ahLst/>
            <a:cxnLst/>
            <a:rect l="l" t="t" r="r" b="b"/>
            <a:pathLst>
              <a:path w="4563554" h="4563554">
                <a:moveTo>
                  <a:pt x="0" y="0"/>
                </a:moveTo>
                <a:lnTo>
                  <a:pt x="4563553" y="0"/>
                </a:lnTo>
                <a:lnTo>
                  <a:pt x="4563553" y="4563554"/>
                </a:lnTo>
                <a:lnTo>
                  <a:pt x="0" y="4563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735616" flipH="1">
            <a:off x="3997543" y="8268734"/>
            <a:ext cx="4563554" cy="4563554"/>
          </a:xfrm>
          <a:custGeom>
            <a:avLst/>
            <a:gdLst/>
            <a:ahLst/>
            <a:cxnLst/>
            <a:rect l="l" t="t" r="r" b="b"/>
            <a:pathLst>
              <a:path w="4563554" h="4563554">
                <a:moveTo>
                  <a:pt x="4563554" y="0"/>
                </a:moveTo>
                <a:lnTo>
                  <a:pt x="0" y="0"/>
                </a:lnTo>
                <a:lnTo>
                  <a:pt x="0" y="4563554"/>
                </a:lnTo>
                <a:lnTo>
                  <a:pt x="4563554" y="4563554"/>
                </a:lnTo>
                <a:lnTo>
                  <a:pt x="456355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39850" y="1808121"/>
            <a:ext cx="20148627" cy="6958323"/>
            <a:chOff x="0" y="0"/>
            <a:chExt cx="5306634" cy="1832645"/>
          </a:xfrm>
        </p:grpSpPr>
        <p:sp>
          <p:nvSpPr>
            <p:cNvPr id="6" name="Freeform 6"/>
            <p:cNvSpPr/>
            <p:nvPr/>
          </p:nvSpPr>
          <p:spPr>
            <a:xfrm>
              <a:off x="0" y="0"/>
              <a:ext cx="5306634" cy="1832645"/>
            </a:xfrm>
            <a:custGeom>
              <a:avLst/>
              <a:gdLst/>
              <a:ahLst/>
              <a:cxnLst/>
              <a:rect l="l" t="t" r="r" b="b"/>
              <a:pathLst>
                <a:path w="5306634" h="1832645">
                  <a:moveTo>
                    <a:pt x="0" y="0"/>
                  </a:moveTo>
                  <a:lnTo>
                    <a:pt x="5306634" y="0"/>
                  </a:lnTo>
                  <a:lnTo>
                    <a:pt x="5306634" y="1832645"/>
                  </a:lnTo>
                  <a:lnTo>
                    <a:pt x="0" y="1832645"/>
                  </a:lnTo>
                  <a:close/>
                </a:path>
              </a:pathLst>
            </a:custGeom>
            <a:solidFill>
              <a:srgbClr val="000000"/>
            </a:solidFill>
          </p:spPr>
        </p:sp>
        <p:sp>
          <p:nvSpPr>
            <p:cNvPr id="7" name="TextBox 7"/>
            <p:cNvSpPr txBox="1"/>
            <p:nvPr/>
          </p:nvSpPr>
          <p:spPr>
            <a:xfrm>
              <a:off x="0" y="-38100"/>
              <a:ext cx="5306634" cy="187074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37528" y="322937"/>
            <a:ext cx="9689594" cy="96895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1010"/>
            </a:solidFill>
          </p:spPr>
        </p:sp>
        <p:sp>
          <p:nvSpPr>
            <p:cNvPr id="10" name="TextBox 10"/>
            <p:cNvSpPr txBox="1"/>
            <p:nvPr/>
          </p:nvSpPr>
          <p:spPr>
            <a:xfrm>
              <a:off x="76200" y="38100"/>
              <a:ext cx="660400" cy="698500"/>
            </a:xfrm>
            <a:prstGeom prst="rect">
              <a:avLst/>
            </a:prstGeom>
          </p:spPr>
          <p:txBody>
            <a:bodyPr lIns="67130" tIns="67130" rIns="67130" bIns="67130" rtlCol="0" anchor="ctr"/>
            <a:lstStyle/>
            <a:p>
              <a:pPr algn="ctr">
                <a:lnSpc>
                  <a:spcPts val="2659"/>
                </a:lnSpc>
                <a:spcBef>
                  <a:spcPct val="0"/>
                </a:spcBef>
              </a:pPr>
              <a:endParaRPr/>
            </a:p>
          </p:txBody>
        </p:sp>
      </p:grpSp>
      <p:grpSp>
        <p:nvGrpSpPr>
          <p:cNvPr id="11" name="Group 11"/>
          <p:cNvGrpSpPr>
            <a:grpSpLocks noChangeAspect="1"/>
          </p:cNvGrpSpPr>
          <p:nvPr/>
        </p:nvGrpSpPr>
        <p:grpSpPr>
          <a:xfrm>
            <a:off x="11647643" y="1028700"/>
            <a:ext cx="8366819" cy="8366819"/>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0000"/>
            </a:solidFill>
          </p:spPr>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223" r="-33852"/>
              </a:stretch>
            </a:blipFill>
          </p:spPr>
        </p:sp>
      </p:grpSp>
      <p:sp>
        <p:nvSpPr>
          <p:cNvPr id="14" name="Freeform 14"/>
          <p:cNvSpPr/>
          <p:nvPr/>
        </p:nvSpPr>
        <p:spPr>
          <a:xfrm>
            <a:off x="391694" y="2941865"/>
            <a:ext cx="2669477" cy="4114800"/>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215855" y="3704982"/>
            <a:ext cx="13231932" cy="2313894"/>
          </a:xfrm>
          <a:prstGeom prst="rect">
            <a:avLst/>
          </a:prstGeom>
        </p:spPr>
        <p:txBody>
          <a:bodyPr lIns="0" tIns="0" rIns="0" bIns="0" rtlCol="0" anchor="t">
            <a:spAutoFit/>
          </a:bodyPr>
          <a:lstStyle/>
          <a:p>
            <a:pPr algn="ctr">
              <a:lnSpc>
                <a:spcPts val="8489"/>
              </a:lnSpc>
            </a:pPr>
            <a:r>
              <a:rPr lang="en-US" sz="7382" b="1">
                <a:solidFill>
                  <a:srgbClr val="FFFFFF"/>
                </a:solidFill>
                <a:latin typeface="Times New Roman Bold"/>
                <a:ea typeface="Times New Roman Bold"/>
                <a:cs typeface="Times New Roman Bold"/>
                <a:sym typeface="Times New Roman Bold"/>
              </a:rPr>
              <a:t>CTE</a:t>
            </a:r>
          </a:p>
          <a:p>
            <a:pPr algn="ctr">
              <a:lnSpc>
                <a:spcPts val="8489"/>
              </a:lnSpc>
            </a:pPr>
            <a:r>
              <a:rPr lang="en-US" sz="7382" b="1">
                <a:solidFill>
                  <a:srgbClr val="FFFFFF"/>
                </a:solidFill>
                <a:latin typeface="Times New Roman Bold"/>
                <a:ea typeface="Times New Roman Bold"/>
                <a:cs typeface="Times New Roman Bold"/>
                <a:sym typeface="Times New Roman Bold"/>
              </a:rPr>
              <a:t>PATHWAYS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01109" y="5047372"/>
            <a:ext cx="18402577" cy="5861778"/>
          </a:xfrm>
          <a:custGeom>
            <a:avLst/>
            <a:gdLst/>
            <a:ahLst/>
            <a:cxnLst/>
            <a:rect l="l" t="t" r="r" b="b"/>
            <a:pathLst>
              <a:path w="18402577" h="5861778">
                <a:moveTo>
                  <a:pt x="0" y="0"/>
                </a:moveTo>
                <a:lnTo>
                  <a:pt x="18402577" y="0"/>
                </a:lnTo>
                <a:lnTo>
                  <a:pt x="18402577" y="5861777"/>
                </a:lnTo>
                <a:lnTo>
                  <a:pt x="0" y="5861777"/>
                </a:lnTo>
                <a:lnTo>
                  <a:pt x="0" y="0"/>
                </a:lnTo>
                <a:close/>
              </a:path>
            </a:pathLst>
          </a:custGeom>
          <a:blipFill>
            <a:blip r:embed="rId2">
              <a:alphaModFix amt="3000"/>
              <a:extLst>
                <a:ext uri="{96DAC541-7B7A-43D3-8B79-37D633B846F1}">
                  <asvg:svgBlip xmlns:asvg="http://schemas.microsoft.com/office/drawing/2016/SVG/main" r:embed="rId3"/>
                </a:ext>
              </a:extLst>
            </a:blip>
            <a:stretch>
              <a:fillRect l="-37519" r="-40679"/>
            </a:stretch>
          </a:blipFill>
        </p:spPr>
      </p:sp>
      <p:sp>
        <p:nvSpPr>
          <p:cNvPr id="3" name="Freeform 3"/>
          <p:cNvSpPr/>
          <p:nvPr/>
        </p:nvSpPr>
        <p:spPr>
          <a:xfrm>
            <a:off x="13089915" y="-310789"/>
            <a:ext cx="5111553" cy="4114800"/>
          </a:xfrm>
          <a:custGeom>
            <a:avLst/>
            <a:gdLst/>
            <a:ahLst/>
            <a:cxnLst/>
            <a:rect l="l" t="t" r="r" b="b"/>
            <a:pathLst>
              <a:path w="5111553" h="4114800">
                <a:moveTo>
                  <a:pt x="0" y="0"/>
                </a:moveTo>
                <a:lnTo>
                  <a:pt x="5111553" y="0"/>
                </a:lnTo>
                <a:lnTo>
                  <a:pt x="51115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9695660" y="3555281"/>
            <a:ext cx="11900063" cy="6980448"/>
            <a:chOff x="0" y="0"/>
            <a:chExt cx="2812505" cy="1649785"/>
          </a:xfrm>
        </p:grpSpPr>
        <p:sp>
          <p:nvSpPr>
            <p:cNvPr id="5" name="Freeform 5"/>
            <p:cNvSpPr/>
            <p:nvPr/>
          </p:nvSpPr>
          <p:spPr>
            <a:xfrm>
              <a:off x="0" y="0"/>
              <a:ext cx="2812505" cy="1649785"/>
            </a:xfrm>
            <a:custGeom>
              <a:avLst/>
              <a:gdLst/>
              <a:ahLst/>
              <a:cxnLst/>
              <a:rect l="l" t="t" r="r" b="b"/>
              <a:pathLst>
                <a:path w="2812505" h="1649785">
                  <a:moveTo>
                    <a:pt x="390347" y="0"/>
                  </a:moveTo>
                  <a:lnTo>
                    <a:pt x="2422158" y="0"/>
                  </a:lnTo>
                  <a:cubicBezTo>
                    <a:pt x="2525685" y="0"/>
                    <a:pt x="2624971" y="41126"/>
                    <a:pt x="2698175" y="114330"/>
                  </a:cubicBezTo>
                  <a:cubicBezTo>
                    <a:pt x="2771379" y="187534"/>
                    <a:pt x="2812505" y="286820"/>
                    <a:pt x="2812505" y="390347"/>
                  </a:cubicBezTo>
                  <a:lnTo>
                    <a:pt x="2812505" y="1259438"/>
                  </a:lnTo>
                  <a:cubicBezTo>
                    <a:pt x="2812505" y="1362965"/>
                    <a:pt x="2771379" y="1462251"/>
                    <a:pt x="2698175" y="1535455"/>
                  </a:cubicBezTo>
                  <a:cubicBezTo>
                    <a:pt x="2624971" y="1608659"/>
                    <a:pt x="2525685" y="1649785"/>
                    <a:pt x="2422158" y="1649785"/>
                  </a:cubicBezTo>
                  <a:lnTo>
                    <a:pt x="390347" y="1649785"/>
                  </a:lnTo>
                  <a:cubicBezTo>
                    <a:pt x="286820" y="1649785"/>
                    <a:pt x="187534" y="1608659"/>
                    <a:pt x="114330" y="1535455"/>
                  </a:cubicBezTo>
                  <a:cubicBezTo>
                    <a:pt x="41126" y="1462251"/>
                    <a:pt x="0" y="1362965"/>
                    <a:pt x="0" y="1259438"/>
                  </a:cubicBezTo>
                  <a:lnTo>
                    <a:pt x="0" y="390347"/>
                  </a:lnTo>
                  <a:cubicBezTo>
                    <a:pt x="0" y="286820"/>
                    <a:pt x="41126" y="187534"/>
                    <a:pt x="114330" y="114330"/>
                  </a:cubicBezTo>
                  <a:cubicBezTo>
                    <a:pt x="187534" y="41126"/>
                    <a:pt x="286820" y="0"/>
                    <a:pt x="390347" y="0"/>
                  </a:cubicBezTo>
                  <a:close/>
                </a:path>
              </a:pathLst>
            </a:custGeom>
            <a:solidFill>
              <a:srgbClr val="471010"/>
            </a:solidFill>
          </p:spPr>
        </p:sp>
        <p:sp>
          <p:nvSpPr>
            <p:cNvPr id="6" name="TextBox 6"/>
            <p:cNvSpPr txBox="1"/>
            <p:nvPr/>
          </p:nvSpPr>
          <p:spPr>
            <a:xfrm>
              <a:off x="0" y="-38100"/>
              <a:ext cx="2812505" cy="1687885"/>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ChangeAspect="1"/>
          </p:cNvGrpSpPr>
          <p:nvPr/>
        </p:nvGrpSpPr>
        <p:grpSpPr>
          <a:xfrm>
            <a:off x="10306398" y="3804011"/>
            <a:ext cx="6482989" cy="6482989"/>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C3C3C3"/>
            </a:solidFill>
          </p:spPr>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C3C3C3"/>
            </a:solidFill>
          </p:spPr>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6"/>
              <a:stretch>
                <a:fillRect l="-24712" r="-24712"/>
              </a:stretch>
            </a:blipFill>
          </p:spPr>
        </p:sp>
      </p:grpSp>
      <p:sp>
        <p:nvSpPr>
          <p:cNvPr id="11" name="AutoShape 11"/>
          <p:cNvSpPr/>
          <p:nvPr/>
        </p:nvSpPr>
        <p:spPr>
          <a:xfrm>
            <a:off x="-2105876" y="8606347"/>
            <a:ext cx="11249814" cy="36528"/>
          </a:xfrm>
          <a:prstGeom prst="line">
            <a:avLst/>
          </a:prstGeom>
          <a:ln w="38100" cap="flat">
            <a:solidFill>
              <a:srgbClr val="5E0011"/>
            </a:solidFill>
            <a:prstDash val="solid"/>
            <a:headEnd type="oval" w="lg" len="lg"/>
            <a:tailEnd type="oval" w="lg" len="lg"/>
          </a:ln>
        </p:spPr>
      </p:sp>
      <p:sp>
        <p:nvSpPr>
          <p:cNvPr id="12" name="TextBox 12"/>
          <p:cNvSpPr txBox="1"/>
          <p:nvPr/>
        </p:nvSpPr>
        <p:spPr>
          <a:xfrm>
            <a:off x="316303" y="1158712"/>
            <a:ext cx="9487185" cy="1396053"/>
          </a:xfrm>
          <a:prstGeom prst="rect">
            <a:avLst/>
          </a:prstGeom>
        </p:spPr>
        <p:txBody>
          <a:bodyPr lIns="0" tIns="0" rIns="0" bIns="0" rtlCol="0" anchor="t">
            <a:spAutoFit/>
          </a:bodyPr>
          <a:lstStyle/>
          <a:p>
            <a:pPr algn="just">
              <a:lnSpc>
                <a:spcPts val="10205"/>
              </a:lnSpc>
            </a:pPr>
            <a:r>
              <a:rPr lang="en-US" sz="7289" b="1">
                <a:solidFill>
                  <a:srgbClr val="8C0019"/>
                </a:solidFill>
                <a:latin typeface="Times New Roman Bold"/>
                <a:ea typeface="Times New Roman Bold"/>
                <a:cs typeface="Times New Roman Bold"/>
                <a:sym typeface="Times New Roman Bold"/>
              </a:rPr>
              <a:t>THE ROLE OF CTE</a:t>
            </a:r>
          </a:p>
        </p:txBody>
      </p:sp>
      <p:sp>
        <p:nvSpPr>
          <p:cNvPr id="13" name="TextBox 13"/>
          <p:cNvSpPr txBox="1"/>
          <p:nvPr/>
        </p:nvSpPr>
        <p:spPr>
          <a:xfrm>
            <a:off x="316303" y="2888702"/>
            <a:ext cx="8683876" cy="4376245"/>
          </a:xfrm>
          <a:prstGeom prst="rect">
            <a:avLst/>
          </a:prstGeom>
        </p:spPr>
        <p:txBody>
          <a:bodyPr lIns="0" tIns="0" rIns="0" bIns="0" rtlCol="0" anchor="t">
            <a:spAutoFit/>
          </a:bodyPr>
          <a:lstStyle/>
          <a:p>
            <a:pPr algn="just">
              <a:lnSpc>
                <a:spcPts val="4999"/>
              </a:lnSpc>
            </a:pPr>
            <a:r>
              <a:rPr lang="en-US" sz="3571">
                <a:solidFill>
                  <a:srgbClr val="000000"/>
                </a:solidFill>
                <a:latin typeface="Times New Roman"/>
                <a:ea typeface="Times New Roman"/>
                <a:cs typeface="Times New Roman"/>
                <a:sym typeface="Times New Roman"/>
              </a:rPr>
              <a:t>Career and Technical Education (CTE plays a crucial role in preparing students for the workforce by providing hands-on training and relevant skills. CTE programs offer real-world experiences and pathways to high-demand careers.​</a:t>
            </a:r>
          </a:p>
          <a:p>
            <a:pPr algn="just">
              <a:lnSpc>
                <a:spcPts val="4349"/>
              </a:lnSpc>
            </a:pPr>
            <a:endParaRPr lang="en-US" sz="3571">
              <a:solidFill>
                <a:srgbClr val="000000"/>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665711" y="307979"/>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CTE TEACHERS </a:t>
            </a:r>
          </a:p>
        </p:txBody>
      </p:sp>
      <p:sp>
        <p:nvSpPr>
          <p:cNvPr id="3" name="Freeform 3"/>
          <p:cNvSpPr/>
          <p:nvPr/>
        </p:nvSpPr>
        <p:spPr>
          <a:xfrm rot="-9586687">
            <a:off x="11814546" y="-635092"/>
            <a:ext cx="9569432" cy="3685961"/>
          </a:xfrm>
          <a:custGeom>
            <a:avLst/>
            <a:gdLst/>
            <a:ahLst/>
            <a:cxnLst/>
            <a:rect l="l" t="t" r="r" b="b"/>
            <a:pathLst>
              <a:path w="9569432" h="3685961">
                <a:moveTo>
                  <a:pt x="0" y="0"/>
                </a:moveTo>
                <a:lnTo>
                  <a:pt x="9569432" y="0"/>
                </a:lnTo>
                <a:lnTo>
                  <a:pt x="9569432" y="3685961"/>
                </a:lnTo>
                <a:lnTo>
                  <a:pt x="0" y="3685961"/>
                </a:lnTo>
                <a:lnTo>
                  <a:pt x="0" y="0"/>
                </a:lnTo>
                <a:close/>
              </a:path>
            </a:pathLst>
          </a:custGeom>
          <a:blipFill>
            <a:blip r:embed="rId2">
              <a:extLst>
                <a:ext uri="{96DAC541-7B7A-43D3-8B79-37D633B846F1}">
                  <asvg:svgBlip xmlns:asvg="http://schemas.microsoft.com/office/drawing/2016/SVG/main" r:embed="rId3"/>
                </a:ext>
              </a:extLst>
            </a:blip>
            <a:stretch>
              <a:fillRect t="-81406" b="-78211"/>
            </a:stretch>
          </a:blipFill>
        </p:spPr>
      </p:sp>
      <p:sp>
        <p:nvSpPr>
          <p:cNvPr id="4" name="Freeform 4"/>
          <p:cNvSpPr/>
          <p:nvPr/>
        </p:nvSpPr>
        <p:spPr>
          <a:xfrm rot="9587999" flipH="1">
            <a:off x="-4175360" y="-289928"/>
            <a:ext cx="10341775" cy="3983453"/>
          </a:xfrm>
          <a:custGeom>
            <a:avLst/>
            <a:gdLst/>
            <a:ahLst/>
            <a:cxnLst/>
            <a:rect l="l" t="t" r="r" b="b"/>
            <a:pathLst>
              <a:path w="10341775" h="3983453">
                <a:moveTo>
                  <a:pt x="10341775" y="0"/>
                </a:moveTo>
                <a:lnTo>
                  <a:pt x="0" y="0"/>
                </a:lnTo>
                <a:lnTo>
                  <a:pt x="0" y="3983453"/>
                </a:lnTo>
                <a:lnTo>
                  <a:pt x="10341775" y="3983453"/>
                </a:lnTo>
                <a:lnTo>
                  <a:pt x="10341775" y="0"/>
                </a:lnTo>
                <a:close/>
              </a:path>
            </a:pathLst>
          </a:custGeom>
          <a:blipFill>
            <a:blip r:embed="rId4">
              <a:extLst>
                <a:ext uri="{96DAC541-7B7A-43D3-8B79-37D633B846F1}">
                  <asvg:svgBlip xmlns:asvg="http://schemas.microsoft.com/office/drawing/2016/SVG/main" r:embed="rId5"/>
                </a:ext>
              </a:extLst>
            </a:blip>
            <a:stretch>
              <a:fillRect t="-81406" b="-78211"/>
            </a:stretch>
          </a:blipFill>
        </p:spPr>
      </p:sp>
      <p:sp>
        <p:nvSpPr>
          <p:cNvPr id="5" name="Freeform 5"/>
          <p:cNvSpPr/>
          <p:nvPr/>
        </p:nvSpPr>
        <p:spPr>
          <a:xfrm rot="226663">
            <a:off x="13746771" y="5888123"/>
            <a:ext cx="6030743" cy="4854748"/>
          </a:xfrm>
          <a:custGeom>
            <a:avLst/>
            <a:gdLst/>
            <a:ahLst/>
            <a:cxnLst/>
            <a:rect l="l" t="t" r="r" b="b"/>
            <a:pathLst>
              <a:path w="6030743" h="4854748">
                <a:moveTo>
                  <a:pt x="0" y="0"/>
                </a:moveTo>
                <a:lnTo>
                  <a:pt x="6030742" y="0"/>
                </a:lnTo>
                <a:lnTo>
                  <a:pt x="6030742" y="4854748"/>
                </a:lnTo>
                <a:lnTo>
                  <a:pt x="0" y="4854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028700" y="2627641"/>
            <a:ext cx="14561544" cy="8056881"/>
          </a:xfrm>
          <a:prstGeom prst="rect">
            <a:avLst/>
          </a:prstGeom>
        </p:spPr>
        <p:txBody>
          <a:bodyPr lIns="0" tIns="0" rIns="0" bIns="0" rtlCol="0" anchor="t">
            <a:spAutoFit/>
          </a:bodyPr>
          <a:lstStyle/>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Page Bishop: Ag Mechanics​</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Quaneisha Bulger: Principles of Business, Marketing &amp; Finance/Real Estate​</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Karla Clifiton: Principles of Cosmetology &amp; Intro to Cosmetology​</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Lucas Corns: Computer Science &amp; Computer Maintenance ​</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Markeka Curtis: Dual Credit Law Services​</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Brett Deever: AV Production​</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Shelley Embrey: Senior Level Cosmetology​</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Angelica Estrada-Weaver: AG Animal Science &amp; Turf Management​</a:t>
            </a:r>
          </a:p>
          <a:p>
            <a:pPr marL="820421" lvl="1" indent="-410210" algn="l">
              <a:lnSpc>
                <a:spcPts val="5320"/>
              </a:lnSpc>
              <a:buFont typeface="Arial"/>
              <a:buChar char="•"/>
            </a:pPr>
            <a:r>
              <a:rPr lang="en-US" sz="3800">
                <a:solidFill>
                  <a:srgbClr val="000000"/>
                </a:solidFill>
                <a:latin typeface="Times New Roman"/>
                <a:ea typeface="Times New Roman"/>
                <a:cs typeface="Times New Roman"/>
                <a:sym typeface="Times New Roman"/>
              </a:rPr>
              <a:t>Chante Ford-Health Science</a:t>
            </a:r>
          </a:p>
          <a:p>
            <a:pPr algn="l">
              <a:lnSpc>
                <a:spcPts val="5320"/>
              </a:lnSpc>
            </a:pPr>
            <a:endParaRPr lang="en-US" sz="3800">
              <a:solidFill>
                <a:srgbClr val="000000"/>
              </a:solidFill>
              <a:latin typeface="Times New Roman"/>
              <a:ea typeface="Times New Roman"/>
              <a:cs typeface="Times New Roman"/>
              <a:sym typeface="Times New Roman"/>
            </a:endParaRPr>
          </a:p>
        </p:txBody>
      </p:sp>
      <p:sp>
        <p:nvSpPr>
          <p:cNvPr id="7" name="TextBox 7"/>
          <p:cNvSpPr txBox="1"/>
          <p:nvPr/>
        </p:nvSpPr>
        <p:spPr>
          <a:xfrm>
            <a:off x="2665711" y="1254121"/>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ROHS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665711" y="307979"/>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CTE TEACHERS </a:t>
            </a:r>
          </a:p>
        </p:txBody>
      </p:sp>
      <p:sp>
        <p:nvSpPr>
          <p:cNvPr id="3" name="Freeform 3"/>
          <p:cNvSpPr/>
          <p:nvPr/>
        </p:nvSpPr>
        <p:spPr>
          <a:xfrm rot="-9586687">
            <a:off x="11814546" y="-635092"/>
            <a:ext cx="9569432" cy="3685961"/>
          </a:xfrm>
          <a:custGeom>
            <a:avLst/>
            <a:gdLst/>
            <a:ahLst/>
            <a:cxnLst/>
            <a:rect l="l" t="t" r="r" b="b"/>
            <a:pathLst>
              <a:path w="9569432" h="3685961">
                <a:moveTo>
                  <a:pt x="0" y="0"/>
                </a:moveTo>
                <a:lnTo>
                  <a:pt x="9569432" y="0"/>
                </a:lnTo>
                <a:lnTo>
                  <a:pt x="9569432" y="3685961"/>
                </a:lnTo>
                <a:lnTo>
                  <a:pt x="0" y="3685961"/>
                </a:lnTo>
                <a:lnTo>
                  <a:pt x="0" y="0"/>
                </a:lnTo>
                <a:close/>
              </a:path>
            </a:pathLst>
          </a:custGeom>
          <a:blipFill>
            <a:blip r:embed="rId2">
              <a:extLst>
                <a:ext uri="{96DAC541-7B7A-43D3-8B79-37D633B846F1}">
                  <asvg:svgBlip xmlns:asvg="http://schemas.microsoft.com/office/drawing/2016/SVG/main" r:embed="rId3"/>
                </a:ext>
              </a:extLst>
            </a:blip>
            <a:stretch>
              <a:fillRect t="-81406" b="-78211"/>
            </a:stretch>
          </a:blipFill>
        </p:spPr>
      </p:sp>
      <p:sp>
        <p:nvSpPr>
          <p:cNvPr id="4" name="Freeform 4"/>
          <p:cNvSpPr/>
          <p:nvPr/>
        </p:nvSpPr>
        <p:spPr>
          <a:xfrm rot="9587999" flipH="1">
            <a:off x="-4175360" y="-289928"/>
            <a:ext cx="10341775" cy="3983453"/>
          </a:xfrm>
          <a:custGeom>
            <a:avLst/>
            <a:gdLst/>
            <a:ahLst/>
            <a:cxnLst/>
            <a:rect l="l" t="t" r="r" b="b"/>
            <a:pathLst>
              <a:path w="10341775" h="3983453">
                <a:moveTo>
                  <a:pt x="10341775" y="0"/>
                </a:moveTo>
                <a:lnTo>
                  <a:pt x="0" y="0"/>
                </a:lnTo>
                <a:lnTo>
                  <a:pt x="0" y="3983453"/>
                </a:lnTo>
                <a:lnTo>
                  <a:pt x="10341775" y="3983453"/>
                </a:lnTo>
                <a:lnTo>
                  <a:pt x="10341775" y="0"/>
                </a:lnTo>
                <a:close/>
              </a:path>
            </a:pathLst>
          </a:custGeom>
          <a:blipFill>
            <a:blip r:embed="rId4">
              <a:extLst>
                <a:ext uri="{96DAC541-7B7A-43D3-8B79-37D633B846F1}">
                  <asvg:svgBlip xmlns:asvg="http://schemas.microsoft.com/office/drawing/2016/SVG/main" r:embed="rId5"/>
                </a:ext>
              </a:extLst>
            </a:blip>
            <a:stretch>
              <a:fillRect t="-81406" b="-78211"/>
            </a:stretch>
          </a:blipFill>
        </p:spPr>
      </p:sp>
      <p:sp>
        <p:nvSpPr>
          <p:cNvPr id="5" name="Freeform 5"/>
          <p:cNvSpPr/>
          <p:nvPr/>
        </p:nvSpPr>
        <p:spPr>
          <a:xfrm rot="69285">
            <a:off x="13583891" y="5549914"/>
            <a:ext cx="6030743" cy="4854748"/>
          </a:xfrm>
          <a:custGeom>
            <a:avLst/>
            <a:gdLst/>
            <a:ahLst/>
            <a:cxnLst/>
            <a:rect l="l" t="t" r="r" b="b"/>
            <a:pathLst>
              <a:path w="6030743" h="4854748">
                <a:moveTo>
                  <a:pt x="0" y="0"/>
                </a:moveTo>
                <a:lnTo>
                  <a:pt x="6030743" y="0"/>
                </a:lnTo>
                <a:lnTo>
                  <a:pt x="6030743" y="4854748"/>
                </a:lnTo>
                <a:lnTo>
                  <a:pt x="0" y="4854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1458790" y="3297453"/>
            <a:ext cx="15599447" cy="5849515"/>
          </a:xfrm>
          <a:prstGeom prst="rect">
            <a:avLst/>
          </a:prstGeom>
        </p:spPr>
        <p:txBody>
          <a:bodyPr lIns="0" tIns="0" rIns="0" bIns="0" rtlCol="0" anchor="t">
            <a:spAutoFit/>
          </a:bodyPr>
          <a:lstStyle/>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Skylar Grant: Health Science Theory ​</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Sadat Gutierrez: Construction &amp; Masonry​</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Jacob Harman: Web Design, Video Game Design​</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Avery Jackson: Marketing, Sports Marketing, Accounting​</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Andrew Jackson: Entrepreneurship​</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Jonathan Labrum: Robotics, Engineering ​</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Dawn Little: Practicum of Health Science​</a:t>
            </a:r>
          </a:p>
          <a:p>
            <a:pPr algn="l">
              <a:lnSpc>
                <a:spcPts val="5740"/>
              </a:lnSpc>
            </a:pPr>
            <a:endParaRPr lang="en-US" sz="4100">
              <a:solidFill>
                <a:srgbClr val="000000"/>
              </a:solidFill>
              <a:latin typeface="Times New Roman"/>
              <a:ea typeface="Times New Roman"/>
              <a:cs typeface="Times New Roman"/>
              <a:sym typeface="Times New Roman"/>
            </a:endParaRPr>
          </a:p>
        </p:txBody>
      </p:sp>
      <p:sp>
        <p:nvSpPr>
          <p:cNvPr id="7" name="TextBox 7"/>
          <p:cNvSpPr txBox="1"/>
          <p:nvPr/>
        </p:nvSpPr>
        <p:spPr>
          <a:xfrm>
            <a:off x="2665711" y="1254121"/>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ROHS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665711" y="307979"/>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CTE TEACHERS </a:t>
            </a:r>
          </a:p>
        </p:txBody>
      </p:sp>
      <p:sp>
        <p:nvSpPr>
          <p:cNvPr id="3" name="Freeform 3"/>
          <p:cNvSpPr/>
          <p:nvPr/>
        </p:nvSpPr>
        <p:spPr>
          <a:xfrm rot="-9586687">
            <a:off x="11814546" y="-635092"/>
            <a:ext cx="9569432" cy="3685961"/>
          </a:xfrm>
          <a:custGeom>
            <a:avLst/>
            <a:gdLst/>
            <a:ahLst/>
            <a:cxnLst/>
            <a:rect l="l" t="t" r="r" b="b"/>
            <a:pathLst>
              <a:path w="9569432" h="3685961">
                <a:moveTo>
                  <a:pt x="0" y="0"/>
                </a:moveTo>
                <a:lnTo>
                  <a:pt x="9569432" y="0"/>
                </a:lnTo>
                <a:lnTo>
                  <a:pt x="9569432" y="3685961"/>
                </a:lnTo>
                <a:lnTo>
                  <a:pt x="0" y="3685961"/>
                </a:lnTo>
                <a:lnTo>
                  <a:pt x="0" y="0"/>
                </a:lnTo>
                <a:close/>
              </a:path>
            </a:pathLst>
          </a:custGeom>
          <a:blipFill>
            <a:blip r:embed="rId2">
              <a:extLst>
                <a:ext uri="{96DAC541-7B7A-43D3-8B79-37D633B846F1}">
                  <asvg:svgBlip xmlns:asvg="http://schemas.microsoft.com/office/drawing/2016/SVG/main" r:embed="rId3"/>
                </a:ext>
              </a:extLst>
            </a:blip>
            <a:stretch>
              <a:fillRect t="-81406" b="-78211"/>
            </a:stretch>
          </a:blipFill>
        </p:spPr>
      </p:sp>
      <p:sp>
        <p:nvSpPr>
          <p:cNvPr id="4" name="Freeform 4"/>
          <p:cNvSpPr/>
          <p:nvPr/>
        </p:nvSpPr>
        <p:spPr>
          <a:xfrm rot="9587999" flipH="1">
            <a:off x="-4175360" y="-289928"/>
            <a:ext cx="10341775" cy="3983453"/>
          </a:xfrm>
          <a:custGeom>
            <a:avLst/>
            <a:gdLst/>
            <a:ahLst/>
            <a:cxnLst/>
            <a:rect l="l" t="t" r="r" b="b"/>
            <a:pathLst>
              <a:path w="10341775" h="3983453">
                <a:moveTo>
                  <a:pt x="10341775" y="0"/>
                </a:moveTo>
                <a:lnTo>
                  <a:pt x="0" y="0"/>
                </a:lnTo>
                <a:lnTo>
                  <a:pt x="0" y="3983453"/>
                </a:lnTo>
                <a:lnTo>
                  <a:pt x="10341775" y="3983453"/>
                </a:lnTo>
                <a:lnTo>
                  <a:pt x="10341775" y="0"/>
                </a:lnTo>
                <a:close/>
              </a:path>
            </a:pathLst>
          </a:custGeom>
          <a:blipFill>
            <a:blip r:embed="rId4">
              <a:extLst>
                <a:ext uri="{96DAC541-7B7A-43D3-8B79-37D633B846F1}">
                  <asvg:svgBlip xmlns:asvg="http://schemas.microsoft.com/office/drawing/2016/SVG/main" r:embed="rId5"/>
                </a:ext>
              </a:extLst>
            </a:blip>
            <a:stretch>
              <a:fillRect t="-81406" b="-78211"/>
            </a:stretch>
          </a:blipFill>
        </p:spPr>
      </p:sp>
      <p:sp>
        <p:nvSpPr>
          <p:cNvPr id="5" name="Freeform 5"/>
          <p:cNvSpPr/>
          <p:nvPr/>
        </p:nvSpPr>
        <p:spPr>
          <a:xfrm rot="226663">
            <a:off x="13746771" y="5888123"/>
            <a:ext cx="6030743" cy="4854748"/>
          </a:xfrm>
          <a:custGeom>
            <a:avLst/>
            <a:gdLst/>
            <a:ahLst/>
            <a:cxnLst/>
            <a:rect l="l" t="t" r="r" b="b"/>
            <a:pathLst>
              <a:path w="6030743" h="4854748">
                <a:moveTo>
                  <a:pt x="0" y="0"/>
                </a:moveTo>
                <a:lnTo>
                  <a:pt x="6030742" y="0"/>
                </a:lnTo>
                <a:lnTo>
                  <a:pt x="6030742" y="4854748"/>
                </a:lnTo>
                <a:lnTo>
                  <a:pt x="0" y="4854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995528" y="2914399"/>
            <a:ext cx="15599447" cy="5125548"/>
          </a:xfrm>
          <a:prstGeom prst="rect">
            <a:avLst/>
          </a:prstGeom>
        </p:spPr>
        <p:txBody>
          <a:bodyPr lIns="0" tIns="0" rIns="0" bIns="0" rtlCol="0" anchor="t">
            <a:spAutoFit/>
          </a:bodyPr>
          <a:lstStyle/>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Timmy Martin: Dual Credit Automotive​</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Heather Martin: Health Science/A&amp;P​</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Tiffany McDonald: Teaching &amp; Learning​</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Kristi McKenna: Dual Credit Junior Level Cosmetology​</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April Moon: Engineering​</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Ryan Pickard: AG Science, Vet Med and AG Entrepreneurship​</a:t>
            </a:r>
          </a:p>
          <a:p>
            <a:pPr algn="l">
              <a:lnSpc>
                <a:spcPts val="5740"/>
              </a:lnSpc>
            </a:pPr>
            <a:endParaRPr lang="en-US" sz="4100">
              <a:solidFill>
                <a:srgbClr val="000000"/>
              </a:solidFill>
              <a:latin typeface="Times New Roman"/>
              <a:ea typeface="Times New Roman"/>
              <a:cs typeface="Times New Roman"/>
              <a:sym typeface="Times New Roman"/>
            </a:endParaRPr>
          </a:p>
        </p:txBody>
      </p:sp>
      <p:sp>
        <p:nvSpPr>
          <p:cNvPr id="7" name="TextBox 7"/>
          <p:cNvSpPr txBox="1"/>
          <p:nvPr/>
        </p:nvSpPr>
        <p:spPr>
          <a:xfrm>
            <a:off x="2551198" y="1254121"/>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ROHS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665711" y="307979"/>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CTE TEACHERS </a:t>
            </a:r>
          </a:p>
        </p:txBody>
      </p:sp>
      <p:sp>
        <p:nvSpPr>
          <p:cNvPr id="3" name="Freeform 3"/>
          <p:cNvSpPr/>
          <p:nvPr/>
        </p:nvSpPr>
        <p:spPr>
          <a:xfrm rot="-9586687">
            <a:off x="11814546" y="-635092"/>
            <a:ext cx="9569432" cy="3685961"/>
          </a:xfrm>
          <a:custGeom>
            <a:avLst/>
            <a:gdLst/>
            <a:ahLst/>
            <a:cxnLst/>
            <a:rect l="l" t="t" r="r" b="b"/>
            <a:pathLst>
              <a:path w="9569432" h="3685961">
                <a:moveTo>
                  <a:pt x="0" y="0"/>
                </a:moveTo>
                <a:lnTo>
                  <a:pt x="9569432" y="0"/>
                </a:lnTo>
                <a:lnTo>
                  <a:pt x="9569432" y="3685961"/>
                </a:lnTo>
                <a:lnTo>
                  <a:pt x="0" y="3685961"/>
                </a:lnTo>
                <a:lnTo>
                  <a:pt x="0" y="0"/>
                </a:lnTo>
                <a:close/>
              </a:path>
            </a:pathLst>
          </a:custGeom>
          <a:blipFill>
            <a:blip r:embed="rId2">
              <a:extLst>
                <a:ext uri="{96DAC541-7B7A-43D3-8B79-37D633B846F1}">
                  <asvg:svgBlip xmlns:asvg="http://schemas.microsoft.com/office/drawing/2016/SVG/main" r:embed="rId3"/>
                </a:ext>
              </a:extLst>
            </a:blip>
            <a:stretch>
              <a:fillRect t="-81406" b="-78211"/>
            </a:stretch>
          </a:blipFill>
        </p:spPr>
      </p:sp>
      <p:sp>
        <p:nvSpPr>
          <p:cNvPr id="4" name="Freeform 4"/>
          <p:cNvSpPr/>
          <p:nvPr/>
        </p:nvSpPr>
        <p:spPr>
          <a:xfrm rot="9587999" flipH="1">
            <a:off x="-4175360" y="-289928"/>
            <a:ext cx="10341775" cy="3983453"/>
          </a:xfrm>
          <a:custGeom>
            <a:avLst/>
            <a:gdLst/>
            <a:ahLst/>
            <a:cxnLst/>
            <a:rect l="l" t="t" r="r" b="b"/>
            <a:pathLst>
              <a:path w="10341775" h="3983453">
                <a:moveTo>
                  <a:pt x="10341775" y="0"/>
                </a:moveTo>
                <a:lnTo>
                  <a:pt x="0" y="0"/>
                </a:lnTo>
                <a:lnTo>
                  <a:pt x="0" y="3983453"/>
                </a:lnTo>
                <a:lnTo>
                  <a:pt x="10341775" y="3983453"/>
                </a:lnTo>
                <a:lnTo>
                  <a:pt x="10341775" y="0"/>
                </a:lnTo>
                <a:close/>
              </a:path>
            </a:pathLst>
          </a:custGeom>
          <a:blipFill>
            <a:blip r:embed="rId4">
              <a:extLst>
                <a:ext uri="{96DAC541-7B7A-43D3-8B79-37D633B846F1}">
                  <asvg:svgBlip xmlns:asvg="http://schemas.microsoft.com/office/drawing/2016/SVG/main" r:embed="rId5"/>
                </a:ext>
              </a:extLst>
            </a:blip>
            <a:stretch>
              <a:fillRect t="-81406" b="-78211"/>
            </a:stretch>
          </a:blipFill>
        </p:spPr>
      </p:sp>
      <p:sp>
        <p:nvSpPr>
          <p:cNvPr id="5" name="Freeform 5"/>
          <p:cNvSpPr/>
          <p:nvPr/>
        </p:nvSpPr>
        <p:spPr>
          <a:xfrm rot="226663">
            <a:off x="13746771" y="5888123"/>
            <a:ext cx="6030743" cy="4854748"/>
          </a:xfrm>
          <a:custGeom>
            <a:avLst/>
            <a:gdLst/>
            <a:ahLst/>
            <a:cxnLst/>
            <a:rect l="l" t="t" r="r" b="b"/>
            <a:pathLst>
              <a:path w="6030743" h="4854748">
                <a:moveTo>
                  <a:pt x="0" y="0"/>
                </a:moveTo>
                <a:lnTo>
                  <a:pt x="6030742" y="0"/>
                </a:lnTo>
                <a:lnTo>
                  <a:pt x="6030742" y="4854748"/>
                </a:lnTo>
                <a:lnTo>
                  <a:pt x="0" y="4854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819155" y="3691811"/>
            <a:ext cx="15599447" cy="4401582"/>
          </a:xfrm>
          <a:prstGeom prst="rect">
            <a:avLst/>
          </a:prstGeom>
        </p:spPr>
        <p:txBody>
          <a:bodyPr lIns="0" tIns="0" rIns="0" bIns="0" rtlCol="0" anchor="t">
            <a:spAutoFit/>
          </a:bodyPr>
          <a:lstStyle/>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Business Information Management​</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Zachary Russell: Graphic Design​</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Santana Tolbert: Health Science &amp; Pharmacy​</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Teneisha Washington: Human Services​</a:t>
            </a:r>
          </a:p>
          <a:p>
            <a:pPr marL="885191" lvl="1" indent="-442595" algn="l">
              <a:lnSpc>
                <a:spcPts val="5740"/>
              </a:lnSpc>
              <a:buFont typeface="Arial"/>
              <a:buChar char="•"/>
            </a:pPr>
            <a:r>
              <a:rPr lang="en-US" sz="4100">
                <a:solidFill>
                  <a:srgbClr val="000000"/>
                </a:solidFill>
                <a:latin typeface="Times New Roman"/>
                <a:ea typeface="Times New Roman"/>
                <a:cs typeface="Times New Roman"/>
                <a:sym typeface="Times New Roman"/>
              </a:rPr>
              <a:t>Doug Wuerch: Practicum and Level 1&amp;2 Construction​</a:t>
            </a:r>
          </a:p>
          <a:p>
            <a:pPr algn="l">
              <a:lnSpc>
                <a:spcPts val="5740"/>
              </a:lnSpc>
            </a:pPr>
            <a:endParaRPr lang="en-US" sz="4100">
              <a:solidFill>
                <a:srgbClr val="000000"/>
              </a:solidFill>
              <a:latin typeface="Times New Roman"/>
              <a:ea typeface="Times New Roman"/>
              <a:cs typeface="Times New Roman"/>
              <a:sym typeface="Times New Roman"/>
            </a:endParaRPr>
          </a:p>
        </p:txBody>
      </p:sp>
      <p:sp>
        <p:nvSpPr>
          <p:cNvPr id="7" name="TextBox 7"/>
          <p:cNvSpPr txBox="1"/>
          <p:nvPr/>
        </p:nvSpPr>
        <p:spPr>
          <a:xfrm>
            <a:off x="2398513" y="1254121"/>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ROHS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2"/>
          <p:cNvSpPr txBox="1"/>
          <p:nvPr/>
        </p:nvSpPr>
        <p:spPr>
          <a:xfrm>
            <a:off x="2665711" y="307979"/>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CTE TEACHERS </a:t>
            </a:r>
          </a:p>
        </p:txBody>
      </p:sp>
      <p:sp>
        <p:nvSpPr>
          <p:cNvPr id="3" name="Freeform 3"/>
          <p:cNvSpPr/>
          <p:nvPr/>
        </p:nvSpPr>
        <p:spPr>
          <a:xfrm rot="-9586687">
            <a:off x="11814546" y="-635092"/>
            <a:ext cx="9569432" cy="3685961"/>
          </a:xfrm>
          <a:custGeom>
            <a:avLst/>
            <a:gdLst/>
            <a:ahLst/>
            <a:cxnLst/>
            <a:rect l="l" t="t" r="r" b="b"/>
            <a:pathLst>
              <a:path w="9569432" h="3685961">
                <a:moveTo>
                  <a:pt x="0" y="0"/>
                </a:moveTo>
                <a:lnTo>
                  <a:pt x="9569432" y="0"/>
                </a:lnTo>
                <a:lnTo>
                  <a:pt x="9569432" y="3685961"/>
                </a:lnTo>
                <a:lnTo>
                  <a:pt x="0" y="3685961"/>
                </a:lnTo>
                <a:lnTo>
                  <a:pt x="0" y="0"/>
                </a:lnTo>
                <a:close/>
              </a:path>
            </a:pathLst>
          </a:custGeom>
          <a:blipFill>
            <a:blip r:embed="rId2">
              <a:extLst>
                <a:ext uri="{96DAC541-7B7A-43D3-8B79-37D633B846F1}">
                  <asvg:svgBlip xmlns:asvg="http://schemas.microsoft.com/office/drawing/2016/SVG/main" r:embed="rId3"/>
                </a:ext>
              </a:extLst>
            </a:blip>
            <a:stretch>
              <a:fillRect t="-81406" b="-78211"/>
            </a:stretch>
          </a:blipFill>
        </p:spPr>
      </p:sp>
      <p:sp>
        <p:nvSpPr>
          <p:cNvPr id="4" name="Freeform 4"/>
          <p:cNvSpPr/>
          <p:nvPr/>
        </p:nvSpPr>
        <p:spPr>
          <a:xfrm rot="9587999" flipH="1">
            <a:off x="-4175360" y="-289928"/>
            <a:ext cx="10341775" cy="3983453"/>
          </a:xfrm>
          <a:custGeom>
            <a:avLst/>
            <a:gdLst/>
            <a:ahLst/>
            <a:cxnLst/>
            <a:rect l="l" t="t" r="r" b="b"/>
            <a:pathLst>
              <a:path w="10341775" h="3983453">
                <a:moveTo>
                  <a:pt x="10341775" y="0"/>
                </a:moveTo>
                <a:lnTo>
                  <a:pt x="0" y="0"/>
                </a:lnTo>
                <a:lnTo>
                  <a:pt x="0" y="3983453"/>
                </a:lnTo>
                <a:lnTo>
                  <a:pt x="10341775" y="3983453"/>
                </a:lnTo>
                <a:lnTo>
                  <a:pt x="10341775" y="0"/>
                </a:lnTo>
                <a:close/>
              </a:path>
            </a:pathLst>
          </a:custGeom>
          <a:blipFill>
            <a:blip r:embed="rId4">
              <a:extLst>
                <a:ext uri="{96DAC541-7B7A-43D3-8B79-37D633B846F1}">
                  <asvg:svgBlip xmlns:asvg="http://schemas.microsoft.com/office/drawing/2016/SVG/main" r:embed="rId5"/>
                </a:ext>
              </a:extLst>
            </a:blip>
            <a:stretch>
              <a:fillRect t="-81406" b="-78211"/>
            </a:stretch>
          </a:blipFill>
        </p:spPr>
      </p:sp>
      <p:sp>
        <p:nvSpPr>
          <p:cNvPr id="5" name="TextBox 5"/>
          <p:cNvSpPr txBox="1"/>
          <p:nvPr/>
        </p:nvSpPr>
        <p:spPr>
          <a:xfrm>
            <a:off x="838240" y="3197301"/>
            <a:ext cx="18006064" cy="5137659"/>
          </a:xfrm>
          <a:prstGeom prst="rect">
            <a:avLst/>
          </a:prstGeom>
        </p:spPr>
        <p:txBody>
          <a:bodyPr lIns="0" tIns="0" rIns="0" bIns="0" rtlCol="0" anchor="t">
            <a:spAutoFit/>
          </a:bodyPr>
          <a:lstStyle/>
          <a:p>
            <a:pPr marL="886118" lvl="1" indent="-443059" algn="l">
              <a:lnSpc>
                <a:spcPts val="5746"/>
              </a:lnSpc>
              <a:buFont typeface="Arial"/>
              <a:buChar char="•"/>
            </a:pPr>
            <a:r>
              <a:rPr lang="en-US" sz="4104">
                <a:solidFill>
                  <a:srgbClr val="000000"/>
                </a:solidFill>
                <a:latin typeface="Times New Roman"/>
                <a:ea typeface="Times New Roman"/>
                <a:cs typeface="Times New Roman"/>
                <a:sym typeface="Times New Roman"/>
              </a:rPr>
              <a:t>Patricia Martinez: Principles of Human Services​</a:t>
            </a:r>
          </a:p>
          <a:p>
            <a:pPr marL="886118" lvl="1" indent="-443059" algn="l">
              <a:lnSpc>
                <a:spcPts val="5746"/>
              </a:lnSpc>
              <a:buFont typeface="Arial"/>
              <a:buChar char="•"/>
            </a:pPr>
            <a:r>
              <a:rPr lang="en-US" sz="4104">
                <a:solidFill>
                  <a:srgbClr val="000000"/>
                </a:solidFill>
                <a:latin typeface="Times New Roman"/>
                <a:ea typeface="Times New Roman"/>
                <a:cs typeface="Times New Roman"/>
                <a:sym typeface="Times New Roman"/>
              </a:rPr>
              <a:t>Chazmyn Ford: Principles of AV and Professional Communications​</a:t>
            </a:r>
          </a:p>
          <a:p>
            <a:pPr marL="886118" lvl="1" indent="-443059" algn="l">
              <a:lnSpc>
                <a:spcPts val="5746"/>
              </a:lnSpc>
              <a:buFont typeface="Arial"/>
              <a:buChar char="•"/>
            </a:pPr>
            <a:r>
              <a:rPr lang="en-US" sz="4104">
                <a:solidFill>
                  <a:srgbClr val="000000"/>
                </a:solidFill>
                <a:latin typeface="Times New Roman"/>
                <a:ea typeface="Times New Roman"/>
                <a:cs typeface="Times New Roman"/>
                <a:sym typeface="Times New Roman"/>
              </a:rPr>
              <a:t>Daniel Diaz: Computer Science ​</a:t>
            </a:r>
          </a:p>
          <a:p>
            <a:pPr marL="886118" lvl="1" indent="-443059" algn="l">
              <a:lnSpc>
                <a:spcPts val="5746"/>
              </a:lnSpc>
              <a:buFont typeface="Arial"/>
              <a:buChar char="•"/>
            </a:pPr>
            <a:r>
              <a:rPr lang="en-US" sz="4104">
                <a:solidFill>
                  <a:srgbClr val="000000"/>
                </a:solidFill>
                <a:latin typeface="Times New Roman"/>
                <a:ea typeface="Times New Roman"/>
                <a:cs typeface="Times New Roman"/>
                <a:sym typeface="Times New Roman"/>
              </a:rPr>
              <a:t>TW Tabor: PLTW Gateway &amp; Robotics​</a:t>
            </a:r>
          </a:p>
          <a:p>
            <a:pPr marL="886118" lvl="1" indent="-443059" algn="l">
              <a:lnSpc>
                <a:spcPts val="5746"/>
              </a:lnSpc>
              <a:buFont typeface="Arial"/>
              <a:buChar char="•"/>
            </a:pPr>
            <a:r>
              <a:rPr lang="en-US" sz="4104">
                <a:solidFill>
                  <a:srgbClr val="000000"/>
                </a:solidFill>
                <a:latin typeface="Times New Roman"/>
                <a:ea typeface="Times New Roman"/>
                <a:cs typeface="Times New Roman"/>
                <a:sym typeface="Times New Roman"/>
              </a:rPr>
              <a:t>Coach Shaw: Career Connections​</a:t>
            </a:r>
          </a:p>
          <a:p>
            <a:pPr marL="886118" lvl="1" indent="-443059" algn="l">
              <a:lnSpc>
                <a:spcPts val="5746"/>
              </a:lnSpc>
              <a:buFont typeface="Arial"/>
              <a:buChar char="•"/>
            </a:pPr>
            <a:r>
              <a:rPr lang="en-US" sz="4104">
                <a:solidFill>
                  <a:srgbClr val="000000"/>
                </a:solidFill>
                <a:latin typeface="Times New Roman"/>
                <a:ea typeface="Times New Roman"/>
                <a:cs typeface="Times New Roman"/>
                <a:sym typeface="Times New Roman"/>
              </a:rPr>
              <a:t>Coach Whitfield: Career Connections​</a:t>
            </a:r>
          </a:p>
          <a:p>
            <a:pPr algn="l">
              <a:lnSpc>
                <a:spcPts val="5746"/>
              </a:lnSpc>
            </a:pPr>
            <a:endParaRPr lang="en-US" sz="4104">
              <a:solidFill>
                <a:srgbClr val="000000"/>
              </a:solidFill>
              <a:latin typeface="Times New Roman"/>
              <a:ea typeface="Times New Roman"/>
              <a:cs typeface="Times New Roman"/>
              <a:sym typeface="Times New Roman"/>
            </a:endParaRPr>
          </a:p>
        </p:txBody>
      </p:sp>
      <p:sp>
        <p:nvSpPr>
          <p:cNvPr id="6" name="Freeform 6"/>
          <p:cNvSpPr/>
          <p:nvPr/>
        </p:nvSpPr>
        <p:spPr>
          <a:xfrm rot="226663">
            <a:off x="13351254" y="5907586"/>
            <a:ext cx="6030743" cy="4854748"/>
          </a:xfrm>
          <a:custGeom>
            <a:avLst/>
            <a:gdLst/>
            <a:ahLst/>
            <a:cxnLst/>
            <a:rect l="l" t="t" r="r" b="b"/>
            <a:pathLst>
              <a:path w="6030743" h="4854748">
                <a:moveTo>
                  <a:pt x="0" y="0"/>
                </a:moveTo>
                <a:lnTo>
                  <a:pt x="6030743" y="0"/>
                </a:lnTo>
                <a:lnTo>
                  <a:pt x="6030743" y="4854748"/>
                </a:lnTo>
                <a:lnTo>
                  <a:pt x="0" y="4854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417314" y="1254121"/>
            <a:ext cx="13185605" cy="1193791"/>
          </a:xfrm>
          <a:prstGeom prst="rect">
            <a:avLst/>
          </a:prstGeom>
        </p:spPr>
        <p:txBody>
          <a:bodyPr lIns="0" tIns="0" rIns="0" bIns="0" rtlCol="0" anchor="t">
            <a:spAutoFit/>
          </a:bodyPr>
          <a:lstStyle/>
          <a:p>
            <a:pPr algn="ctr">
              <a:lnSpc>
                <a:spcPts val="8754"/>
              </a:lnSpc>
            </a:pPr>
            <a:r>
              <a:rPr lang="en-US" sz="6252" b="1">
                <a:solidFill>
                  <a:srgbClr val="000000"/>
                </a:solidFill>
                <a:latin typeface="Times New Roman Bold"/>
                <a:ea typeface="Times New Roman Bold"/>
                <a:cs typeface="Times New Roman Bold"/>
                <a:sym typeface="Times New Roman Bold"/>
              </a:rPr>
              <a:t>ROMS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3368901" y="-661442"/>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solidFill>
              <a:srgbClr val="471010"/>
            </a:solidFill>
            <a:ln cap="rnd">
              <a:noFill/>
              <a:prstDash val="solid"/>
              <a:round/>
            </a:ln>
          </p:spPr>
        </p:sp>
        <p:sp>
          <p:nvSpPr>
            <p:cNvPr id="4" name="TextBox 4"/>
            <p:cNvSpPr txBox="1"/>
            <p:nvPr/>
          </p:nvSpPr>
          <p:spPr>
            <a:xfrm>
              <a:off x="114300" y="-57150"/>
              <a:ext cx="695893" cy="947505"/>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flipV="1">
            <a:off x="9513381" y="2030213"/>
            <a:ext cx="5957" cy="6999006"/>
          </a:xfrm>
          <a:prstGeom prst="line">
            <a:avLst/>
          </a:prstGeom>
          <a:ln w="19050" cap="flat">
            <a:solidFill>
              <a:srgbClr val="471010"/>
            </a:solidFill>
            <a:prstDash val="solid"/>
            <a:headEnd type="none" w="sm" len="sm"/>
            <a:tailEnd type="none" w="sm" len="sm"/>
          </a:ln>
        </p:spPr>
      </p:sp>
      <p:grpSp>
        <p:nvGrpSpPr>
          <p:cNvPr id="6" name="Group 6"/>
          <p:cNvGrpSpPr/>
          <p:nvPr/>
        </p:nvGrpSpPr>
        <p:grpSpPr>
          <a:xfrm>
            <a:off x="8896350" y="1387593"/>
            <a:ext cx="1188826" cy="1021647"/>
            <a:chOff x="0" y="0"/>
            <a:chExt cx="812800" cy="698500"/>
          </a:xfrm>
        </p:grpSpPr>
        <p:sp>
          <p:nvSpPr>
            <p:cNvPr id="7" name="Freeform 7"/>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000000"/>
            </a:solidFill>
          </p:spPr>
        </p:sp>
        <p:sp>
          <p:nvSpPr>
            <p:cNvPr id="8" name="TextBox 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86825" y="2841928"/>
            <a:ext cx="1188826" cy="1021647"/>
            <a:chOff x="0" y="0"/>
            <a:chExt cx="812800" cy="698500"/>
          </a:xfrm>
        </p:grpSpPr>
        <p:sp>
          <p:nvSpPr>
            <p:cNvPr id="10" name="Freeform 10"/>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000000"/>
            </a:solidFill>
          </p:spPr>
        </p:sp>
        <p:sp>
          <p:nvSpPr>
            <p:cNvPr id="11" name="TextBox 11"/>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924925" y="4606525"/>
            <a:ext cx="1188826" cy="1021647"/>
            <a:chOff x="0" y="0"/>
            <a:chExt cx="812800" cy="698500"/>
          </a:xfrm>
        </p:grpSpPr>
        <p:sp>
          <p:nvSpPr>
            <p:cNvPr id="13" name="Freeform 1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000000"/>
            </a:solidFill>
          </p:spPr>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924925" y="6298735"/>
            <a:ext cx="1188826" cy="1021647"/>
            <a:chOff x="0" y="0"/>
            <a:chExt cx="812800" cy="698500"/>
          </a:xfrm>
        </p:grpSpPr>
        <p:sp>
          <p:nvSpPr>
            <p:cNvPr id="16" name="Freeform 16"/>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000000"/>
            </a:solidFill>
          </p:spPr>
        </p:sp>
        <p:sp>
          <p:nvSpPr>
            <p:cNvPr id="17" name="TextBox 1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3769592" y="-5272948"/>
            <a:ext cx="7129508" cy="6126921"/>
            <a:chOff x="0" y="0"/>
            <a:chExt cx="812800" cy="698500"/>
          </a:xfrm>
        </p:grpSpPr>
        <p:sp>
          <p:nvSpPr>
            <p:cNvPr id="19" name="Freeform 19"/>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191919"/>
              </a:solidFill>
              <a:prstDash val="solid"/>
              <a:round/>
            </a:ln>
          </p:spPr>
        </p:sp>
        <p:sp>
          <p:nvSpPr>
            <p:cNvPr id="20" name="TextBox 2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9197800" y="4779802"/>
            <a:ext cx="662505" cy="623583"/>
          </a:xfrm>
          <a:custGeom>
            <a:avLst/>
            <a:gdLst/>
            <a:ahLst/>
            <a:cxnLst/>
            <a:rect l="l" t="t" r="r" b="b"/>
            <a:pathLst>
              <a:path w="662505" h="623583">
                <a:moveTo>
                  <a:pt x="0" y="0"/>
                </a:moveTo>
                <a:lnTo>
                  <a:pt x="662505" y="0"/>
                </a:lnTo>
                <a:lnTo>
                  <a:pt x="662505" y="623583"/>
                </a:lnTo>
                <a:lnTo>
                  <a:pt x="0" y="6235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Freeform 22"/>
          <p:cNvSpPr/>
          <p:nvPr/>
        </p:nvSpPr>
        <p:spPr>
          <a:xfrm>
            <a:off x="9214272" y="1595521"/>
            <a:ext cx="598219" cy="605791"/>
          </a:xfrm>
          <a:custGeom>
            <a:avLst/>
            <a:gdLst/>
            <a:ahLst/>
            <a:cxnLst/>
            <a:rect l="l" t="t" r="r" b="b"/>
            <a:pathLst>
              <a:path w="598219" h="605791">
                <a:moveTo>
                  <a:pt x="0" y="0"/>
                </a:moveTo>
                <a:lnTo>
                  <a:pt x="598219" y="0"/>
                </a:lnTo>
                <a:lnTo>
                  <a:pt x="598219" y="605791"/>
                </a:lnTo>
                <a:lnTo>
                  <a:pt x="0" y="6057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852578" y="5542232"/>
            <a:ext cx="7548472" cy="6859674"/>
          </a:xfrm>
          <a:custGeom>
            <a:avLst/>
            <a:gdLst/>
            <a:ahLst/>
            <a:cxnLst/>
            <a:rect l="l" t="t" r="r" b="b"/>
            <a:pathLst>
              <a:path w="7548472" h="6859674">
                <a:moveTo>
                  <a:pt x="0" y="0"/>
                </a:moveTo>
                <a:lnTo>
                  <a:pt x="7548472" y="0"/>
                </a:lnTo>
                <a:lnTo>
                  <a:pt x="7548472" y="6859675"/>
                </a:lnTo>
                <a:lnTo>
                  <a:pt x="0" y="6859675"/>
                </a:lnTo>
                <a:lnTo>
                  <a:pt x="0" y="0"/>
                </a:lnTo>
                <a:close/>
              </a:path>
            </a:pathLst>
          </a:custGeom>
          <a:blipFill>
            <a:blip r:embed="rId6"/>
            <a:stretch>
              <a:fillRect/>
            </a:stretch>
          </a:blipFill>
        </p:spPr>
      </p:sp>
      <p:grpSp>
        <p:nvGrpSpPr>
          <p:cNvPr id="24" name="Group 24"/>
          <p:cNvGrpSpPr/>
          <p:nvPr/>
        </p:nvGrpSpPr>
        <p:grpSpPr>
          <a:xfrm>
            <a:off x="1117458" y="5928973"/>
            <a:ext cx="6769646" cy="5817665"/>
            <a:chOff x="0" y="0"/>
            <a:chExt cx="812800" cy="698500"/>
          </a:xfrm>
        </p:grpSpPr>
        <p:sp>
          <p:nvSpPr>
            <p:cNvPr id="25" name="Freeform 25"/>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solidFill>
              <a:srgbClr val="FDFEFE"/>
            </a:solidFill>
          </p:spPr>
        </p:sp>
        <p:sp>
          <p:nvSpPr>
            <p:cNvPr id="26" name="TextBox 2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582508" y="6213105"/>
            <a:ext cx="5839545" cy="5181832"/>
            <a:chOff x="0" y="0"/>
            <a:chExt cx="4346359" cy="3856825"/>
          </a:xfrm>
        </p:grpSpPr>
        <p:sp>
          <p:nvSpPr>
            <p:cNvPr id="28" name="Freeform 28"/>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7"/>
              <a:stretch>
                <a:fillRect t="-21336" r="-67655" b="-4540"/>
              </a:stretch>
            </a:blipFill>
          </p:spPr>
        </p:sp>
      </p:grpSp>
      <p:grpSp>
        <p:nvGrpSpPr>
          <p:cNvPr id="29" name="Group 29"/>
          <p:cNvGrpSpPr/>
          <p:nvPr/>
        </p:nvGrpSpPr>
        <p:grpSpPr>
          <a:xfrm>
            <a:off x="-4075405" y="6426507"/>
            <a:ext cx="7129508" cy="6126921"/>
            <a:chOff x="0" y="0"/>
            <a:chExt cx="812800" cy="698500"/>
          </a:xfrm>
        </p:grpSpPr>
        <p:sp>
          <p:nvSpPr>
            <p:cNvPr id="30" name="Freeform 30"/>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31" name="TextBox 31"/>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8896350" y="8007572"/>
            <a:ext cx="1188826" cy="1021647"/>
            <a:chOff x="0" y="0"/>
            <a:chExt cx="812800" cy="698500"/>
          </a:xfrm>
        </p:grpSpPr>
        <p:sp>
          <p:nvSpPr>
            <p:cNvPr id="33" name="Freeform 33"/>
            <p:cNvSpPr/>
            <p:nvPr/>
          </p:nvSpPr>
          <p:spPr>
            <a:xfrm>
              <a:off x="8754" y="0"/>
              <a:ext cx="795293" cy="698500"/>
            </a:xfrm>
            <a:custGeom>
              <a:avLst/>
              <a:gdLst/>
              <a:ahLst/>
              <a:cxnLst/>
              <a:rect l="l" t="t" r="r" b="b"/>
              <a:pathLst>
                <a:path w="795293" h="698500">
                  <a:moveTo>
                    <a:pt x="781121" y="388652"/>
                  </a:moveTo>
                  <a:lnTo>
                    <a:pt x="623771" y="659098"/>
                  </a:lnTo>
                  <a:cubicBezTo>
                    <a:pt x="609578" y="683493"/>
                    <a:pt x="583483" y="698500"/>
                    <a:pt x="555260" y="698500"/>
                  </a:cubicBezTo>
                  <a:lnTo>
                    <a:pt x="240032" y="698500"/>
                  </a:lnTo>
                  <a:cubicBezTo>
                    <a:pt x="211809" y="698500"/>
                    <a:pt x="185714" y="683493"/>
                    <a:pt x="171521" y="659098"/>
                  </a:cubicBezTo>
                  <a:lnTo>
                    <a:pt x="14171" y="388652"/>
                  </a:lnTo>
                  <a:cubicBezTo>
                    <a:pt x="0" y="364295"/>
                    <a:pt x="0" y="334205"/>
                    <a:pt x="14171" y="309848"/>
                  </a:cubicBezTo>
                  <a:lnTo>
                    <a:pt x="171521" y="39402"/>
                  </a:lnTo>
                  <a:cubicBezTo>
                    <a:pt x="185714" y="15007"/>
                    <a:pt x="211809" y="0"/>
                    <a:pt x="240032" y="0"/>
                  </a:cubicBezTo>
                  <a:lnTo>
                    <a:pt x="555260" y="0"/>
                  </a:lnTo>
                  <a:cubicBezTo>
                    <a:pt x="583483" y="0"/>
                    <a:pt x="609578" y="15007"/>
                    <a:pt x="623771" y="39402"/>
                  </a:cubicBezTo>
                  <a:lnTo>
                    <a:pt x="781121" y="309848"/>
                  </a:lnTo>
                  <a:cubicBezTo>
                    <a:pt x="795292" y="334205"/>
                    <a:pt x="795292" y="364295"/>
                    <a:pt x="781121" y="388652"/>
                  </a:cubicBezTo>
                  <a:close/>
                </a:path>
              </a:pathLst>
            </a:custGeom>
            <a:solidFill>
              <a:srgbClr val="000000"/>
            </a:solidFill>
          </p:spPr>
        </p:sp>
        <p:sp>
          <p:nvSpPr>
            <p:cNvPr id="34" name="TextBox 3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9161371" y="8181460"/>
            <a:ext cx="715933" cy="673872"/>
          </a:xfrm>
          <a:custGeom>
            <a:avLst/>
            <a:gdLst/>
            <a:ahLst/>
            <a:cxnLst/>
            <a:rect l="l" t="t" r="r" b="b"/>
            <a:pathLst>
              <a:path w="715933" h="673872">
                <a:moveTo>
                  <a:pt x="0" y="0"/>
                </a:moveTo>
                <a:lnTo>
                  <a:pt x="715934" y="0"/>
                </a:lnTo>
                <a:lnTo>
                  <a:pt x="715934" y="673872"/>
                </a:lnTo>
                <a:lnTo>
                  <a:pt x="0" y="673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6" name="Freeform 36"/>
          <p:cNvSpPr/>
          <p:nvPr/>
        </p:nvSpPr>
        <p:spPr>
          <a:xfrm>
            <a:off x="9197800" y="6426507"/>
            <a:ext cx="643077" cy="684124"/>
          </a:xfrm>
          <a:custGeom>
            <a:avLst/>
            <a:gdLst/>
            <a:ahLst/>
            <a:cxnLst/>
            <a:rect l="l" t="t" r="r" b="b"/>
            <a:pathLst>
              <a:path w="643077" h="684124">
                <a:moveTo>
                  <a:pt x="0" y="0"/>
                </a:moveTo>
                <a:lnTo>
                  <a:pt x="643077" y="0"/>
                </a:lnTo>
                <a:lnTo>
                  <a:pt x="643077" y="684124"/>
                </a:lnTo>
                <a:lnTo>
                  <a:pt x="0" y="6841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7" name="Freeform 37"/>
          <p:cNvSpPr/>
          <p:nvPr/>
        </p:nvSpPr>
        <p:spPr>
          <a:xfrm>
            <a:off x="9197800" y="3014105"/>
            <a:ext cx="605330" cy="677292"/>
          </a:xfrm>
          <a:custGeom>
            <a:avLst/>
            <a:gdLst/>
            <a:ahLst/>
            <a:cxnLst/>
            <a:rect l="l" t="t" r="r" b="b"/>
            <a:pathLst>
              <a:path w="605330" h="677292">
                <a:moveTo>
                  <a:pt x="0" y="0"/>
                </a:moveTo>
                <a:lnTo>
                  <a:pt x="605330" y="0"/>
                </a:lnTo>
                <a:lnTo>
                  <a:pt x="605330" y="677293"/>
                </a:lnTo>
                <a:lnTo>
                  <a:pt x="0" y="6772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8" name="TextBox 38"/>
          <p:cNvSpPr txBox="1"/>
          <p:nvPr/>
        </p:nvSpPr>
        <p:spPr>
          <a:xfrm>
            <a:off x="489720" y="2307783"/>
            <a:ext cx="6932334" cy="1823795"/>
          </a:xfrm>
          <a:prstGeom prst="rect">
            <a:avLst/>
          </a:prstGeom>
        </p:spPr>
        <p:txBody>
          <a:bodyPr lIns="0" tIns="0" rIns="0" bIns="0" rtlCol="0" anchor="t">
            <a:spAutoFit/>
          </a:bodyPr>
          <a:lstStyle/>
          <a:p>
            <a:pPr algn="l">
              <a:lnSpc>
                <a:spcPts val="7088"/>
              </a:lnSpc>
            </a:pPr>
            <a:r>
              <a:rPr lang="en-US" sz="6563" b="1" spc="-164">
                <a:solidFill>
                  <a:srgbClr val="FFFFFF"/>
                </a:solidFill>
                <a:latin typeface="Barlow Bold"/>
                <a:ea typeface="Barlow Bold"/>
                <a:cs typeface="Barlow Bold"/>
                <a:sym typeface="Barlow Bold"/>
              </a:rPr>
              <a:t> PRESENTATION</a:t>
            </a:r>
          </a:p>
          <a:p>
            <a:pPr marL="0" lvl="0" indent="0" algn="l">
              <a:lnSpc>
                <a:spcPts val="7088"/>
              </a:lnSpc>
            </a:pPr>
            <a:r>
              <a:rPr lang="en-US" sz="6563" b="1" spc="-164">
                <a:solidFill>
                  <a:srgbClr val="FFFFFF"/>
                </a:solidFill>
                <a:latin typeface="Barlow Bold"/>
                <a:ea typeface="Barlow Bold"/>
                <a:cs typeface="Barlow Bold"/>
                <a:sym typeface="Barlow Bold"/>
              </a:rPr>
              <a:t>OVERVIEW</a:t>
            </a:r>
          </a:p>
        </p:txBody>
      </p:sp>
      <p:sp>
        <p:nvSpPr>
          <p:cNvPr id="39" name="TextBox 39"/>
          <p:cNvSpPr txBox="1"/>
          <p:nvPr/>
        </p:nvSpPr>
        <p:spPr>
          <a:xfrm>
            <a:off x="10532851" y="1977291"/>
            <a:ext cx="7219819" cy="38809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FRESHMAN COUNSELOR</a:t>
            </a:r>
          </a:p>
        </p:txBody>
      </p:sp>
      <p:sp>
        <p:nvSpPr>
          <p:cNvPr id="40" name="TextBox 40"/>
          <p:cNvSpPr txBox="1"/>
          <p:nvPr/>
        </p:nvSpPr>
        <p:spPr>
          <a:xfrm>
            <a:off x="10454424" y="1425693"/>
            <a:ext cx="7633145" cy="512926"/>
          </a:xfrm>
          <a:prstGeom prst="rect">
            <a:avLst/>
          </a:prstGeom>
        </p:spPr>
        <p:txBody>
          <a:bodyPr lIns="0" tIns="0" rIns="0" bIns="0" rtlCol="0" anchor="t">
            <a:spAutoFit/>
          </a:bodyPr>
          <a:lstStyle/>
          <a:p>
            <a:pPr marL="0" lvl="0" indent="0" algn="l">
              <a:lnSpc>
                <a:spcPts val="3949"/>
              </a:lnSpc>
            </a:pPr>
            <a:r>
              <a:rPr lang="en-US" sz="3656" b="1" spc="-91">
                <a:solidFill>
                  <a:srgbClr val="000000"/>
                </a:solidFill>
                <a:latin typeface="Barlow Bold"/>
                <a:ea typeface="Barlow Bold"/>
                <a:cs typeface="Barlow Bold"/>
                <a:sym typeface="Barlow Bold"/>
              </a:rPr>
              <a:t>“ROAD TO GRADUATION” PLANNING</a:t>
            </a:r>
          </a:p>
        </p:txBody>
      </p:sp>
      <p:sp>
        <p:nvSpPr>
          <p:cNvPr id="41" name="TextBox 41"/>
          <p:cNvSpPr txBox="1"/>
          <p:nvPr/>
        </p:nvSpPr>
        <p:spPr>
          <a:xfrm>
            <a:off x="10532851" y="3422030"/>
            <a:ext cx="7219819" cy="38809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CTE DIRECTOR </a:t>
            </a:r>
          </a:p>
        </p:txBody>
      </p:sp>
      <p:sp>
        <p:nvSpPr>
          <p:cNvPr id="42" name="TextBox 42"/>
          <p:cNvSpPr txBox="1"/>
          <p:nvPr/>
        </p:nvSpPr>
        <p:spPr>
          <a:xfrm>
            <a:off x="10532851" y="2936887"/>
            <a:ext cx="4047169" cy="519000"/>
          </a:xfrm>
          <a:prstGeom prst="rect">
            <a:avLst/>
          </a:prstGeom>
        </p:spPr>
        <p:txBody>
          <a:bodyPr lIns="0" tIns="0" rIns="0" bIns="0" rtlCol="0" anchor="t">
            <a:spAutoFit/>
          </a:bodyPr>
          <a:lstStyle/>
          <a:p>
            <a:pPr marL="0" lvl="0" indent="0" algn="l">
              <a:lnSpc>
                <a:spcPts val="3949"/>
              </a:lnSpc>
            </a:pPr>
            <a:r>
              <a:rPr lang="en-US" sz="3656" b="1" spc="-91">
                <a:solidFill>
                  <a:srgbClr val="000000"/>
                </a:solidFill>
                <a:latin typeface="Barlow Bold"/>
                <a:ea typeface="Barlow Bold"/>
                <a:cs typeface="Barlow Bold"/>
                <a:sym typeface="Barlow Bold"/>
              </a:rPr>
              <a:t>CTE  PATHWAYS</a:t>
            </a:r>
          </a:p>
        </p:txBody>
      </p:sp>
      <p:sp>
        <p:nvSpPr>
          <p:cNvPr id="43" name="TextBox 43"/>
          <p:cNvSpPr txBox="1"/>
          <p:nvPr/>
        </p:nvSpPr>
        <p:spPr>
          <a:xfrm>
            <a:off x="10532851" y="5294111"/>
            <a:ext cx="7219819" cy="38809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HAWK SCHOLAR ADMINISTRATOR </a:t>
            </a:r>
          </a:p>
        </p:txBody>
      </p:sp>
      <p:sp>
        <p:nvSpPr>
          <p:cNvPr id="44" name="TextBox 44"/>
          <p:cNvSpPr txBox="1"/>
          <p:nvPr/>
        </p:nvSpPr>
        <p:spPr>
          <a:xfrm>
            <a:off x="10532851" y="4774577"/>
            <a:ext cx="4652918" cy="512926"/>
          </a:xfrm>
          <a:prstGeom prst="rect">
            <a:avLst/>
          </a:prstGeom>
        </p:spPr>
        <p:txBody>
          <a:bodyPr lIns="0" tIns="0" rIns="0" bIns="0" rtlCol="0" anchor="t">
            <a:spAutoFit/>
          </a:bodyPr>
          <a:lstStyle/>
          <a:p>
            <a:pPr marL="0" lvl="0" indent="0" algn="l">
              <a:lnSpc>
                <a:spcPts val="3949"/>
              </a:lnSpc>
            </a:pPr>
            <a:r>
              <a:rPr lang="en-US" sz="3656" b="1" spc="-91">
                <a:solidFill>
                  <a:srgbClr val="000000"/>
                </a:solidFill>
                <a:latin typeface="Barlow Bold"/>
                <a:ea typeface="Barlow Bold"/>
                <a:cs typeface="Barlow Bold"/>
                <a:sym typeface="Barlow Bold"/>
              </a:rPr>
              <a:t>HAWK SCHOLARS</a:t>
            </a:r>
          </a:p>
        </p:txBody>
      </p:sp>
      <p:sp>
        <p:nvSpPr>
          <p:cNvPr id="45" name="TextBox 45"/>
          <p:cNvSpPr txBox="1"/>
          <p:nvPr/>
        </p:nvSpPr>
        <p:spPr>
          <a:xfrm>
            <a:off x="10532851" y="6336835"/>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000000"/>
                </a:solidFill>
                <a:latin typeface="Barlow Bold"/>
                <a:ea typeface="Barlow Bold"/>
                <a:cs typeface="Barlow Bold"/>
                <a:sym typeface="Barlow Bold"/>
              </a:rPr>
              <a:t>FINE ARTS </a:t>
            </a:r>
          </a:p>
        </p:txBody>
      </p:sp>
      <p:sp>
        <p:nvSpPr>
          <p:cNvPr id="46" name="TextBox 46"/>
          <p:cNvSpPr txBox="1"/>
          <p:nvPr/>
        </p:nvSpPr>
        <p:spPr>
          <a:xfrm>
            <a:off x="10532851" y="6817735"/>
            <a:ext cx="7219819" cy="38809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FINE ARTS DIRECTOR </a:t>
            </a:r>
          </a:p>
        </p:txBody>
      </p:sp>
      <p:sp>
        <p:nvSpPr>
          <p:cNvPr id="47" name="TextBox 47"/>
          <p:cNvSpPr txBox="1"/>
          <p:nvPr/>
        </p:nvSpPr>
        <p:spPr>
          <a:xfrm>
            <a:off x="10532851" y="8045672"/>
            <a:ext cx="3162804" cy="519000"/>
          </a:xfrm>
          <a:prstGeom prst="rect">
            <a:avLst/>
          </a:prstGeom>
        </p:spPr>
        <p:txBody>
          <a:bodyPr lIns="0" tIns="0" rIns="0" bIns="0" rtlCol="0" anchor="t">
            <a:spAutoFit/>
          </a:bodyPr>
          <a:lstStyle/>
          <a:p>
            <a:pPr marL="0" lvl="0" indent="0" algn="l">
              <a:lnSpc>
                <a:spcPts val="3949"/>
              </a:lnSpc>
            </a:pPr>
            <a:r>
              <a:rPr lang="en-US" sz="3656" b="1" spc="-91">
                <a:solidFill>
                  <a:srgbClr val="000000"/>
                </a:solidFill>
                <a:latin typeface="Barlow Bold"/>
                <a:ea typeface="Barlow Bold"/>
                <a:cs typeface="Barlow Bold"/>
                <a:sym typeface="Barlow Bold"/>
              </a:rPr>
              <a:t>ATHLETICS</a:t>
            </a:r>
          </a:p>
        </p:txBody>
      </p:sp>
      <p:sp>
        <p:nvSpPr>
          <p:cNvPr id="48" name="TextBox 48"/>
          <p:cNvSpPr txBox="1"/>
          <p:nvPr/>
        </p:nvSpPr>
        <p:spPr>
          <a:xfrm>
            <a:off x="10532851" y="8526572"/>
            <a:ext cx="7219819" cy="388096"/>
          </a:xfrm>
          <a:prstGeom prst="rect">
            <a:avLst/>
          </a:prstGeom>
        </p:spPr>
        <p:txBody>
          <a:bodyPr lIns="0" tIns="0" rIns="0" bIns="0" rtlCol="0" anchor="t">
            <a:spAutoFit/>
          </a:bodyPr>
          <a:lstStyle/>
          <a:p>
            <a:pPr marL="0" lvl="0" indent="0" algn="l">
              <a:lnSpc>
                <a:spcPts val="3283"/>
              </a:lnSpc>
            </a:pPr>
            <a:r>
              <a:rPr lang="en-US" sz="2345" spc="-44">
                <a:solidFill>
                  <a:srgbClr val="000000"/>
                </a:solidFill>
                <a:latin typeface="Clear Sans"/>
                <a:ea typeface="Clear Sans"/>
                <a:cs typeface="Clear Sans"/>
                <a:sym typeface="Clear Sans"/>
              </a:rPr>
              <a:t>ATHLETIC DIRECTOR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01109" y="4673952"/>
            <a:ext cx="18402577" cy="5861778"/>
          </a:xfrm>
          <a:custGeom>
            <a:avLst/>
            <a:gdLst/>
            <a:ahLst/>
            <a:cxnLst/>
            <a:rect l="l" t="t" r="r" b="b"/>
            <a:pathLst>
              <a:path w="18402577" h="5861778">
                <a:moveTo>
                  <a:pt x="0" y="0"/>
                </a:moveTo>
                <a:lnTo>
                  <a:pt x="18402577" y="0"/>
                </a:lnTo>
                <a:lnTo>
                  <a:pt x="18402577" y="5861777"/>
                </a:lnTo>
                <a:lnTo>
                  <a:pt x="0" y="5861777"/>
                </a:lnTo>
                <a:lnTo>
                  <a:pt x="0" y="0"/>
                </a:lnTo>
                <a:close/>
              </a:path>
            </a:pathLst>
          </a:custGeom>
          <a:blipFill>
            <a:blip r:embed="rId2">
              <a:alphaModFix amt="3000"/>
              <a:extLst>
                <a:ext uri="{96DAC541-7B7A-43D3-8B79-37D633B846F1}">
                  <asvg:svgBlip xmlns:asvg="http://schemas.microsoft.com/office/drawing/2016/SVG/main" r:embed="rId3"/>
                </a:ext>
              </a:extLst>
            </a:blip>
            <a:stretch>
              <a:fillRect l="-37519" r="-40679"/>
            </a:stretch>
          </a:blipFill>
        </p:spPr>
      </p:sp>
      <p:sp>
        <p:nvSpPr>
          <p:cNvPr id="3" name="Freeform 3"/>
          <p:cNvSpPr/>
          <p:nvPr/>
        </p:nvSpPr>
        <p:spPr>
          <a:xfrm>
            <a:off x="13089915" y="-310789"/>
            <a:ext cx="5111553" cy="4114800"/>
          </a:xfrm>
          <a:custGeom>
            <a:avLst/>
            <a:gdLst/>
            <a:ahLst/>
            <a:cxnLst/>
            <a:rect l="l" t="t" r="r" b="b"/>
            <a:pathLst>
              <a:path w="5111553" h="4114800">
                <a:moveTo>
                  <a:pt x="0" y="0"/>
                </a:moveTo>
                <a:lnTo>
                  <a:pt x="5111553" y="0"/>
                </a:lnTo>
                <a:lnTo>
                  <a:pt x="511155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9695660" y="3555281"/>
            <a:ext cx="11900063" cy="6980448"/>
            <a:chOff x="0" y="0"/>
            <a:chExt cx="2812505" cy="1649785"/>
          </a:xfrm>
        </p:grpSpPr>
        <p:sp>
          <p:nvSpPr>
            <p:cNvPr id="5" name="Freeform 5"/>
            <p:cNvSpPr/>
            <p:nvPr/>
          </p:nvSpPr>
          <p:spPr>
            <a:xfrm>
              <a:off x="0" y="0"/>
              <a:ext cx="2812505" cy="1649785"/>
            </a:xfrm>
            <a:custGeom>
              <a:avLst/>
              <a:gdLst/>
              <a:ahLst/>
              <a:cxnLst/>
              <a:rect l="l" t="t" r="r" b="b"/>
              <a:pathLst>
                <a:path w="2812505" h="1649785">
                  <a:moveTo>
                    <a:pt x="390347" y="0"/>
                  </a:moveTo>
                  <a:lnTo>
                    <a:pt x="2422158" y="0"/>
                  </a:lnTo>
                  <a:cubicBezTo>
                    <a:pt x="2525685" y="0"/>
                    <a:pt x="2624971" y="41126"/>
                    <a:pt x="2698175" y="114330"/>
                  </a:cubicBezTo>
                  <a:cubicBezTo>
                    <a:pt x="2771379" y="187534"/>
                    <a:pt x="2812505" y="286820"/>
                    <a:pt x="2812505" y="390347"/>
                  </a:cubicBezTo>
                  <a:lnTo>
                    <a:pt x="2812505" y="1259438"/>
                  </a:lnTo>
                  <a:cubicBezTo>
                    <a:pt x="2812505" y="1362965"/>
                    <a:pt x="2771379" y="1462251"/>
                    <a:pt x="2698175" y="1535455"/>
                  </a:cubicBezTo>
                  <a:cubicBezTo>
                    <a:pt x="2624971" y="1608659"/>
                    <a:pt x="2525685" y="1649785"/>
                    <a:pt x="2422158" y="1649785"/>
                  </a:cubicBezTo>
                  <a:lnTo>
                    <a:pt x="390347" y="1649785"/>
                  </a:lnTo>
                  <a:cubicBezTo>
                    <a:pt x="286820" y="1649785"/>
                    <a:pt x="187534" y="1608659"/>
                    <a:pt x="114330" y="1535455"/>
                  </a:cubicBezTo>
                  <a:cubicBezTo>
                    <a:pt x="41126" y="1462251"/>
                    <a:pt x="0" y="1362965"/>
                    <a:pt x="0" y="1259438"/>
                  </a:cubicBezTo>
                  <a:lnTo>
                    <a:pt x="0" y="390347"/>
                  </a:lnTo>
                  <a:cubicBezTo>
                    <a:pt x="0" y="286820"/>
                    <a:pt x="41126" y="187534"/>
                    <a:pt x="114330" y="114330"/>
                  </a:cubicBezTo>
                  <a:cubicBezTo>
                    <a:pt x="187534" y="41126"/>
                    <a:pt x="286820" y="0"/>
                    <a:pt x="390347" y="0"/>
                  </a:cubicBezTo>
                  <a:close/>
                </a:path>
              </a:pathLst>
            </a:custGeom>
            <a:solidFill>
              <a:srgbClr val="471010"/>
            </a:solidFill>
          </p:spPr>
        </p:sp>
        <p:sp>
          <p:nvSpPr>
            <p:cNvPr id="6" name="TextBox 6"/>
            <p:cNvSpPr txBox="1"/>
            <p:nvPr/>
          </p:nvSpPr>
          <p:spPr>
            <a:xfrm>
              <a:off x="0" y="-38100"/>
              <a:ext cx="2812505" cy="1687885"/>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ChangeAspect="1"/>
          </p:cNvGrpSpPr>
          <p:nvPr/>
        </p:nvGrpSpPr>
        <p:grpSpPr>
          <a:xfrm>
            <a:off x="10306398" y="3804011"/>
            <a:ext cx="6482989" cy="6482989"/>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C3C3C3"/>
            </a:solidFill>
          </p:spPr>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C3C3C3"/>
            </a:solidFill>
          </p:spPr>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6"/>
              <a:stretch>
                <a:fillRect l="-39475" r="-9668"/>
              </a:stretch>
            </a:blipFill>
          </p:spPr>
        </p:sp>
      </p:grpSp>
      <p:sp>
        <p:nvSpPr>
          <p:cNvPr id="11" name="AutoShape 11"/>
          <p:cNvSpPr/>
          <p:nvPr/>
        </p:nvSpPr>
        <p:spPr>
          <a:xfrm>
            <a:off x="-2105876" y="8606347"/>
            <a:ext cx="11249814" cy="36528"/>
          </a:xfrm>
          <a:prstGeom prst="line">
            <a:avLst/>
          </a:prstGeom>
          <a:ln w="38100" cap="flat">
            <a:solidFill>
              <a:srgbClr val="5E0011"/>
            </a:solidFill>
            <a:prstDash val="solid"/>
            <a:headEnd type="oval" w="lg" len="lg"/>
            <a:tailEnd type="oval" w="lg" len="lg"/>
          </a:ln>
        </p:spPr>
      </p:sp>
      <p:sp>
        <p:nvSpPr>
          <p:cNvPr id="12" name="Freeform 12"/>
          <p:cNvSpPr/>
          <p:nvPr/>
        </p:nvSpPr>
        <p:spPr>
          <a:xfrm>
            <a:off x="5231873" y="5265946"/>
            <a:ext cx="5074525" cy="4677789"/>
          </a:xfrm>
          <a:custGeom>
            <a:avLst/>
            <a:gdLst/>
            <a:ahLst/>
            <a:cxnLst/>
            <a:rect l="l" t="t" r="r" b="b"/>
            <a:pathLst>
              <a:path w="5074525" h="4677789">
                <a:moveTo>
                  <a:pt x="0" y="0"/>
                </a:moveTo>
                <a:lnTo>
                  <a:pt x="5074525" y="0"/>
                </a:lnTo>
                <a:lnTo>
                  <a:pt x="5074525" y="4677789"/>
                </a:lnTo>
                <a:lnTo>
                  <a:pt x="0" y="4677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199047" y="421077"/>
            <a:ext cx="14067717" cy="1396053"/>
          </a:xfrm>
          <a:prstGeom prst="rect">
            <a:avLst/>
          </a:prstGeom>
        </p:spPr>
        <p:txBody>
          <a:bodyPr lIns="0" tIns="0" rIns="0" bIns="0" rtlCol="0" anchor="t">
            <a:spAutoFit/>
          </a:bodyPr>
          <a:lstStyle/>
          <a:p>
            <a:pPr algn="just">
              <a:lnSpc>
                <a:spcPts val="10205"/>
              </a:lnSpc>
            </a:pPr>
            <a:r>
              <a:rPr lang="en-US" sz="7289" b="1">
                <a:solidFill>
                  <a:srgbClr val="8C0019"/>
                </a:solidFill>
                <a:latin typeface="Times New Roman Bold"/>
                <a:ea typeface="Times New Roman Bold"/>
                <a:cs typeface="Times New Roman Bold"/>
                <a:sym typeface="Times New Roman Bold"/>
              </a:rPr>
              <a:t>CTE PROGRAMS IN TEXAS</a:t>
            </a:r>
          </a:p>
        </p:txBody>
      </p:sp>
      <p:sp>
        <p:nvSpPr>
          <p:cNvPr id="14" name="TextBox 14"/>
          <p:cNvSpPr txBox="1"/>
          <p:nvPr/>
        </p:nvSpPr>
        <p:spPr>
          <a:xfrm>
            <a:off x="197878" y="1971278"/>
            <a:ext cx="9203264" cy="3181180"/>
          </a:xfrm>
          <a:prstGeom prst="rect">
            <a:avLst/>
          </a:prstGeom>
        </p:spPr>
        <p:txBody>
          <a:bodyPr wrap="square" lIns="0" tIns="0" rIns="0" bIns="0" rtlCol="0" anchor="t">
            <a:spAutoFit/>
          </a:bodyPr>
          <a:lstStyle/>
          <a:p>
            <a:pPr algn="l">
              <a:lnSpc>
                <a:spcPts val="5033"/>
              </a:lnSpc>
              <a:spcBef>
                <a:spcPct val="0"/>
              </a:spcBef>
            </a:pPr>
            <a:r>
              <a:rPr lang="en-US" sz="3595">
                <a:solidFill>
                  <a:srgbClr val="000000"/>
                </a:solidFill>
                <a:latin typeface="Times New Roman"/>
                <a:ea typeface="Times New Roman"/>
                <a:cs typeface="Times New Roman"/>
                <a:sym typeface="Times New Roman"/>
              </a:rPr>
              <a:t>Texas offers a wide range of CTE programs, including agriculture, health sciences, information technology, and engineering.  These programs equip students with practical skills and industry-recognized certifications.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t="-16666" b="-1666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853183" y="5749503"/>
            <a:ext cx="5094401" cy="5716018"/>
          </a:xfrm>
          <a:custGeom>
            <a:avLst/>
            <a:gdLst/>
            <a:ahLst/>
            <a:cxnLst/>
            <a:rect l="l" t="t" r="r" b="b"/>
            <a:pathLst>
              <a:path w="5094401" h="5716018">
                <a:moveTo>
                  <a:pt x="0" y="0"/>
                </a:moveTo>
                <a:lnTo>
                  <a:pt x="5094401" y="0"/>
                </a:lnTo>
                <a:lnTo>
                  <a:pt x="5094401" y="5716018"/>
                </a:lnTo>
                <a:lnTo>
                  <a:pt x="0" y="5716018"/>
                </a:lnTo>
                <a:lnTo>
                  <a:pt x="0" y="0"/>
                </a:lnTo>
                <a:close/>
              </a:path>
            </a:pathLst>
          </a:custGeom>
          <a:blipFill>
            <a:blip r:embed="rId6"/>
            <a:stretch>
              <a:fillRect/>
            </a:stretch>
          </a:blipFill>
        </p:spPr>
      </p:sp>
      <p:sp>
        <p:nvSpPr>
          <p:cNvPr id="25" name="TextBox 25"/>
          <p:cNvSpPr txBox="1"/>
          <p:nvPr/>
        </p:nvSpPr>
        <p:spPr>
          <a:xfrm>
            <a:off x="575694" y="353089"/>
            <a:ext cx="9588342" cy="2419156"/>
          </a:xfrm>
          <a:prstGeom prst="rect">
            <a:avLst/>
          </a:prstGeom>
        </p:spPr>
        <p:txBody>
          <a:bodyPr lIns="0" tIns="0" rIns="0" bIns="0" rtlCol="0" anchor="t">
            <a:spAutoFit/>
          </a:bodyPr>
          <a:lstStyle/>
          <a:p>
            <a:pPr algn="l">
              <a:lnSpc>
                <a:spcPts val="6194"/>
              </a:lnSpc>
            </a:pPr>
            <a:r>
              <a:rPr lang="en-US" sz="6732" b="1">
                <a:solidFill>
                  <a:srgbClr val="680F17"/>
                </a:solidFill>
                <a:latin typeface="Asap Condensed Bold"/>
                <a:ea typeface="Asap Condensed Bold"/>
                <a:cs typeface="Asap Condensed Bold"/>
                <a:sym typeface="Asap Condensed Bold"/>
              </a:rPr>
              <a:t>AGRICULTURE, FOOD AND NATURAL RESOURCES: ANIMAL SCIENCE</a:t>
            </a:r>
          </a:p>
        </p:txBody>
      </p:sp>
      <p:sp>
        <p:nvSpPr>
          <p:cNvPr id="26" name="TextBox 26"/>
          <p:cNvSpPr txBox="1"/>
          <p:nvPr/>
        </p:nvSpPr>
        <p:spPr>
          <a:xfrm>
            <a:off x="575694" y="4210367"/>
            <a:ext cx="7724971" cy="4840716"/>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Ag, Food and Natural Resources​</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Small animal management​</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Livestock Production​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Veterinary Medical Applications (Level 3 course must have prereqs) ​</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in Ag, Food, and Natural Resources​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76862" r="-914"/>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719409" y="7742916"/>
            <a:ext cx="5278316" cy="2573179"/>
          </a:xfrm>
          <a:custGeom>
            <a:avLst/>
            <a:gdLst/>
            <a:ahLst/>
            <a:cxnLst/>
            <a:rect l="l" t="t" r="r" b="b"/>
            <a:pathLst>
              <a:path w="5278316" h="2573179">
                <a:moveTo>
                  <a:pt x="0" y="0"/>
                </a:moveTo>
                <a:lnTo>
                  <a:pt x="5278316" y="0"/>
                </a:lnTo>
                <a:lnTo>
                  <a:pt x="5278316" y="2573179"/>
                </a:lnTo>
                <a:lnTo>
                  <a:pt x="0" y="25731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575694" y="494637"/>
            <a:ext cx="10288035" cy="2051097"/>
          </a:xfrm>
          <a:prstGeom prst="rect">
            <a:avLst/>
          </a:prstGeom>
        </p:spPr>
        <p:txBody>
          <a:bodyPr lIns="0" tIns="0" rIns="0" bIns="0" rtlCol="0" anchor="t">
            <a:spAutoFit/>
          </a:bodyPr>
          <a:lstStyle/>
          <a:p>
            <a:pPr algn="l">
              <a:lnSpc>
                <a:spcPts val="5258"/>
              </a:lnSpc>
            </a:pPr>
            <a:r>
              <a:rPr lang="en-US" sz="5715" b="1">
                <a:solidFill>
                  <a:srgbClr val="680F17"/>
                </a:solidFill>
                <a:latin typeface="Asap Condensed Bold"/>
                <a:ea typeface="Asap Condensed Bold"/>
                <a:cs typeface="Asap Condensed Bold"/>
                <a:sym typeface="Asap Condensed Bold"/>
              </a:rPr>
              <a:t>AGRICULTURE, FOOD AND NATURAL RESOURCES: AG BUSINESS, LEADERSHIP &amp; TECHNOLOGY</a:t>
            </a:r>
          </a:p>
        </p:txBody>
      </p:sp>
      <p:sp>
        <p:nvSpPr>
          <p:cNvPr id="26" name="TextBox 26"/>
          <p:cNvSpPr txBox="1"/>
          <p:nvPr/>
        </p:nvSpPr>
        <p:spPr>
          <a:xfrm>
            <a:off x="575694" y="4210367"/>
            <a:ext cx="8568306" cy="6059784"/>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Agriculture, Food, and Natural Resources​</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Entrepreneurship 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Agribusiness Management and Marketing​</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*Dual Credit Agribusiness Management and Marketing (Tarleton University) ​</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in Agriculture, Food, and Natural Resources</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4906" r="-2490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023632" y="6387871"/>
            <a:ext cx="7315200" cy="36576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575694" y="353089"/>
            <a:ext cx="9588342" cy="2419156"/>
          </a:xfrm>
          <a:prstGeom prst="rect">
            <a:avLst/>
          </a:prstGeom>
        </p:spPr>
        <p:txBody>
          <a:bodyPr lIns="0" tIns="0" rIns="0" bIns="0" rtlCol="0" anchor="t">
            <a:spAutoFit/>
          </a:bodyPr>
          <a:lstStyle/>
          <a:p>
            <a:pPr algn="l">
              <a:lnSpc>
                <a:spcPts val="6194"/>
              </a:lnSpc>
            </a:pPr>
            <a:r>
              <a:rPr lang="en-US" sz="6732" b="1">
                <a:solidFill>
                  <a:srgbClr val="680F17"/>
                </a:solidFill>
                <a:latin typeface="Asap Condensed Bold"/>
                <a:ea typeface="Asap Condensed Bold"/>
                <a:cs typeface="Asap Condensed Bold"/>
                <a:sym typeface="Asap Condensed Bold"/>
              </a:rPr>
              <a:t>AGRICULTURE, FOOD AND NATURAL RESOURCES: APPLIED AG ENGINEERING</a:t>
            </a:r>
          </a:p>
        </p:txBody>
      </p:sp>
      <p:sp>
        <p:nvSpPr>
          <p:cNvPr id="26" name="TextBox 26"/>
          <p:cNvSpPr txBox="1"/>
          <p:nvPr/>
        </p:nvSpPr>
        <p:spPr>
          <a:xfrm>
            <a:off x="575694" y="4210367"/>
            <a:ext cx="7724971" cy="4231182"/>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Introduction to Welding​</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Agricultural Mechanics and Metal Technologies​</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Agricultural Structures Design &amp; Fabrication with Lab​</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Ag equipment Design &amp; Fabrication with Lab​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30000" r="-29999"/>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731732" y="5290425"/>
            <a:ext cx="2485343" cy="4996575"/>
          </a:xfrm>
          <a:custGeom>
            <a:avLst/>
            <a:gdLst/>
            <a:ahLst/>
            <a:cxnLst/>
            <a:rect l="l" t="t" r="r" b="b"/>
            <a:pathLst>
              <a:path w="2485343" h="4996575">
                <a:moveTo>
                  <a:pt x="0" y="0"/>
                </a:moveTo>
                <a:lnTo>
                  <a:pt x="2485343" y="0"/>
                </a:lnTo>
                <a:lnTo>
                  <a:pt x="2485343" y="4996575"/>
                </a:lnTo>
                <a:lnTo>
                  <a:pt x="0" y="49965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575694" y="353089"/>
            <a:ext cx="9588342" cy="2419156"/>
          </a:xfrm>
          <a:prstGeom prst="rect">
            <a:avLst/>
          </a:prstGeom>
        </p:spPr>
        <p:txBody>
          <a:bodyPr lIns="0" tIns="0" rIns="0" bIns="0" rtlCol="0" anchor="t">
            <a:spAutoFit/>
          </a:bodyPr>
          <a:lstStyle/>
          <a:p>
            <a:pPr algn="l">
              <a:lnSpc>
                <a:spcPts val="6194"/>
              </a:lnSpc>
            </a:pPr>
            <a:r>
              <a:rPr lang="en-US" sz="6732" b="1">
                <a:solidFill>
                  <a:srgbClr val="680F17"/>
                </a:solidFill>
                <a:latin typeface="Asap Condensed Bold"/>
                <a:ea typeface="Asap Condensed Bold"/>
                <a:cs typeface="Asap Condensed Bold"/>
                <a:sym typeface="Asap Condensed Bold"/>
              </a:rPr>
              <a:t>ARCHITECTURE AND CONSTRUCTION: ARCHITECTURAL DESIGN ​</a:t>
            </a:r>
          </a:p>
        </p:txBody>
      </p:sp>
      <p:sp>
        <p:nvSpPr>
          <p:cNvPr id="26" name="TextBox 26"/>
          <p:cNvSpPr txBox="1"/>
          <p:nvPr/>
        </p:nvSpPr>
        <p:spPr>
          <a:xfrm>
            <a:off x="575694" y="4210367"/>
            <a:ext cx="7724971" cy="3012115"/>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Architecture​</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Drafting (TSTC)​</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Architectural Design II (TSTC)​</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DC Practicum in Architectural Design with Lab (TSTC)​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15440"/>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390959" y="6172200"/>
            <a:ext cx="4011930" cy="4114800"/>
          </a:xfrm>
          <a:custGeom>
            <a:avLst/>
            <a:gdLst/>
            <a:ahLst/>
            <a:cxnLst/>
            <a:rect l="l" t="t" r="r" b="b"/>
            <a:pathLst>
              <a:path w="4011930" h="4114800">
                <a:moveTo>
                  <a:pt x="0" y="0"/>
                </a:moveTo>
                <a:lnTo>
                  <a:pt x="4011930" y="0"/>
                </a:lnTo>
                <a:lnTo>
                  <a:pt x="40119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592532"/>
            <a:ext cx="9588342" cy="1635426"/>
          </a:xfrm>
          <a:prstGeom prst="rect">
            <a:avLst/>
          </a:prstGeom>
        </p:spPr>
        <p:txBody>
          <a:bodyPr lIns="0" tIns="0" rIns="0" bIns="0" rtlCol="0" anchor="t">
            <a:spAutoFit/>
          </a:bodyPr>
          <a:lstStyle/>
          <a:p>
            <a:pPr algn="l">
              <a:lnSpc>
                <a:spcPts val="6194"/>
              </a:lnSpc>
            </a:pPr>
            <a:r>
              <a:rPr lang="en-US" sz="6732" b="1">
                <a:solidFill>
                  <a:srgbClr val="680F17"/>
                </a:solidFill>
                <a:latin typeface="Asap Condensed Bold"/>
                <a:ea typeface="Asap Condensed Bold"/>
                <a:cs typeface="Asap Condensed Bold"/>
                <a:sym typeface="Asap Condensed Bold"/>
              </a:rPr>
              <a:t>ARCHITECTURE AND CONSTRUCTION: CARPENTRY</a:t>
            </a:r>
          </a:p>
        </p:txBody>
      </p:sp>
      <p:sp>
        <p:nvSpPr>
          <p:cNvPr id="26" name="TextBox 26"/>
          <p:cNvSpPr txBox="1"/>
          <p:nvPr/>
        </p:nvSpPr>
        <p:spPr>
          <a:xfrm>
            <a:off x="575694" y="4210367"/>
            <a:ext cx="8392965" cy="2402581"/>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Construction​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Construction Technology 1​</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Construction Technology II​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in Construction with Lab​</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217285" y="5872764"/>
            <a:ext cx="3716240" cy="4443331"/>
          </a:xfrm>
          <a:custGeom>
            <a:avLst/>
            <a:gdLst/>
            <a:ahLst/>
            <a:cxnLst/>
            <a:rect l="l" t="t" r="r" b="b"/>
            <a:pathLst>
              <a:path w="3716240" h="4443331">
                <a:moveTo>
                  <a:pt x="0" y="0"/>
                </a:moveTo>
                <a:lnTo>
                  <a:pt x="3716240" y="0"/>
                </a:lnTo>
                <a:lnTo>
                  <a:pt x="3716240" y="4443331"/>
                </a:lnTo>
                <a:lnTo>
                  <a:pt x="0" y="44433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592532"/>
            <a:ext cx="9588342" cy="1635426"/>
          </a:xfrm>
          <a:prstGeom prst="rect">
            <a:avLst/>
          </a:prstGeom>
        </p:spPr>
        <p:txBody>
          <a:bodyPr lIns="0" tIns="0" rIns="0" bIns="0" rtlCol="0" anchor="t">
            <a:spAutoFit/>
          </a:bodyPr>
          <a:lstStyle/>
          <a:p>
            <a:pPr algn="l">
              <a:lnSpc>
                <a:spcPts val="6194"/>
              </a:lnSpc>
            </a:pPr>
            <a:r>
              <a:rPr lang="en-US" sz="6732" b="1">
                <a:solidFill>
                  <a:srgbClr val="680F17"/>
                </a:solidFill>
                <a:latin typeface="Asap Condensed Bold"/>
                <a:ea typeface="Asap Condensed Bold"/>
                <a:cs typeface="Asap Condensed Bold"/>
                <a:sym typeface="Asap Condensed Bold"/>
              </a:rPr>
              <a:t>ARCHITECTURE AND CONSTRUCTION: ELECTRICAL</a:t>
            </a:r>
          </a:p>
        </p:txBody>
      </p:sp>
      <p:sp>
        <p:nvSpPr>
          <p:cNvPr id="26" name="TextBox 26"/>
          <p:cNvSpPr txBox="1"/>
          <p:nvPr/>
        </p:nvSpPr>
        <p:spPr>
          <a:xfrm>
            <a:off x="575694" y="4210367"/>
            <a:ext cx="8392965" cy="4231182"/>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Construction​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DC Electrical Technology I (TSTC) ​</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DC Electrical Technology II (TSTC)​</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DDC Practicum in Construction Technology (El​electrical) with Lab (TSTC)</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39270" r="-1574"/>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316311" y="4847537"/>
            <a:ext cx="6473298" cy="5558945"/>
          </a:xfrm>
          <a:custGeom>
            <a:avLst/>
            <a:gdLst/>
            <a:ahLst/>
            <a:cxnLst/>
            <a:rect l="l" t="t" r="r" b="b"/>
            <a:pathLst>
              <a:path w="6473298" h="5558945">
                <a:moveTo>
                  <a:pt x="0" y="0"/>
                </a:moveTo>
                <a:lnTo>
                  <a:pt x="6473298" y="0"/>
                </a:lnTo>
                <a:lnTo>
                  <a:pt x="6473298" y="5558945"/>
                </a:lnTo>
                <a:lnTo>
                  <a:pt x="0" y="5558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592532"/>
            <a:ext cx="9588342" cy="1635426"/>
          </a:xfrm>
          <a:prstGeom prst="rect">
            <a:avLst/>
          </a:prstGeom>
        </p:spPr>
        <p:txBody>
          <a:bodyPr lIns="0" tIns="0" rIns="0" bIns="0" rtlCol="0" anchor="t">
            <a:spAutoFit/>
          </a:bodyPr>
          <a:lstStyle/>
          <a:p>
            <a:pPr algn="l">
              <a:lnSpc>
                <a:spcPts val="6194"/>
              </a:lnSpc>
            </a:pPr>
            <a:r>
              <a:rPr lang="en-US" sz="6732" b="1">
                <a:solidFill>
                  <a:srgbClr val="680F17"/>
                </a:solidFill>
                <a:latin typeface="Asap Condensed Bold"/>
                <a:ea typeface="Asap Condensed Bold"/>
                <a:cs typeface="Asap Condensed Bold"/>
                <a:sym typeface="Asap Condensed Bold"/>
              </a:rPr>
              <a:t>ARCHITECTURE AND CONSTRUCTION: MASONRY</a:t>
            </a:r>
          </a:p>
        </p:txBody>
      </p:sp>
      <p:sp>
        <p:nvSpPr>
          <p:cNvPr id="26" name="TextBox 26"/>
          <p:cNvSpPr txBox="1"/>
          <p:nvPr/>
        </p:nvSpPr>
        <p:spPr>
          <a:xfrm>
            <a:off x="575694" y="4210367"/>
            <a:ext cx="8392965" cy="3012115"/>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Construction​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Masonry Technology 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Masonry Technology II​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of Masonry​</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2859" r="-22859"/>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719766" y="5303807"/>
            <a:ext cx="4983193" cy="4983193"/>
          </a:xfrm>
          <a:custGeom>
            <a:avLst/>
            <a:gdLst/>
            <a:ahLst/>
            <a:cxnLst/>
            <a:rect l="l" t="t" r="r" b="b"/>
            <a:pathLst>
              <a:path w="4983193" h="4983193">
                <a:moveTo>
                  <a:pt x="0" y="0"/>
                </a:moveTo>
                <a:lnTo>
                  <a:pt x="4983192" y="0"/>
                </a:lnTo>
                <a:lnTo>
                  <a:pt x="4983192" y="4983193"/>
                </a:lnTo>
                <a:lnTo>
                  <a:pt x="0" y="4983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353089"/>
            <a:ext cx="7126306" cy="2419156"/>
          </a:xfrm>
          <a:prstGeom prst="rect">
            <a:avLst/>
          </a:prstGeom>
        </p:spPr>
        <p:txBody>
          <a:bodyPr lIns="0" tIns="0" rIns="0" bIns="0" rtlCol="0" anchor="t">
            <a:spAutoFit/>
          </a:bodyPr>
          <a:lstStyle/>
          <a:p>
            <a:pPr algn="l">
              <a:lnSpc>
                <a:spcPts val="6194"/>
              </a:lnSpc>
            </a:pPr>
            <a:r>
              <a:rPr lang="en-US" sz="6732" b="1">
                <a:solidFill>
                  <a:srgbClr val="680F17"/>
                </a:solidFill>
                <a:latin typeface="Asap Condensed Bold"/>
                <a:ea typeface="Asap Condensed Bold"/>
                <a:cs typeface="Asap Condensed Bold"/>
                <a:sym typeface="Asap Condensed Bold"/>
              </a:rPr>
              <a:t>ARCHITECTURE AND CONSTRUCTION: HVAC &amp; SHEET METAL </a:t>
            </a:r>
          </a:p>
        </p:txBody>
      </p:sp>
      <p:sp>
        <p:nvSpPr>
          <p:cNvPr id="26" name="TextBox 26"/>
          <p:cNvSpPr txBox="1"/>
          <p:nvPr/>
        </p:nvSpPr>
        <p:spPr>
          <a:xfrm>
            <a:off x="575694" y="4210367"/>
            <a:ext cx="8392965" cy="3012115"/>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Construction​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Entrepreneurship 1​</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DC HVAC 1 or 2 (TSTC)​</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DC HVAC 1 or 2 (TSTC)</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5311059" y="6396618"/>
            <a:ext cx="7315200" cy="3639312"/>
          </a:xfrm>
          <a:custGeom>
            <a:avLst/>
            <a:gdLst/>
            <a:ahLst/>
            <a:cxnLst/>
            <a:rect l="l" t="t" r="r" b="b"/>
            <a:pathLst>
              <a:path w="7315200" h="3639312">
                <a:moveTo>
                  <a:pt x="0" y="0"/>
                </a:moveTo>
                <a:lnTo>
                  <a:pt x="7315200" y="0"/>
                </a:lnTo>
                <a:lnTo>
                  <a:pt x="7315200" y="3639312"/>
                </a:lnTo>
                <a:lnTo>
                  <a:pt x="0" y="36393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521031"/>
            <a:ext cx="9660035" cy="1994039"/>
          </a:xfrm>
          <a:prstGeom prst="rect">
            <a:avLst/>
          </a:prstGeom>
        </p:spPr>
        <p:txBody>
          <a:bodyPr lIns="0" tIns="0" rIns="0" bIns="0" rtlCol="0" anchor="t">
            <a:spAutoFit/>
          </a:bodyPr>
          <a:lstStyle/>
          <a:p>
            <a:pPr algn="l">
              <a:lnSpc>
                <a:spcPts val="5104"/>
              </a:lnSpc>
            </a:pPr>
            <a:r>
              <a:rPr lang="en-US" sz="5548" b="1">
                <a:solidFill>
                  <a:srgbClr val="680F17"/>
                </a:solidFill>
                <a:latin typeface="Asap Condensed Bold"/>
                <a:ea typeface="Asap Condensed Bold"/>
                <a:cs typeface="Asap Condensed Bold"/>
                <a:sym typeface="Asap Condensed Bold"/>
              </a:rPr>
              <a:t>ARTS, AV TECH, &amp; COMMUNICATIONS: DIGITAL COMMUNICATIONS (AUDIO/VISUAL)​</a:t>
            </a:r>
          </a:p>
        </p:txBody>
      </p:sp>
      <p:sp>
        <p:nvSpPr>
          <p:cNvPr id="26" name="TextBox 26"/>
          <p:cNvSpPr txBox="1"/>
          <p:nvPr/>
        </p:nvSpPr>
        <p:spPr>
          <a:xfrm>
            <a:off x="575694" y="4210367"/>
            <a:ext cx="8392965" cy="3012115"/>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Construction​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Entrepreneurship 1​</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DC HVAC 1 or 2 (TSTC)​</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DC HVAC 1 or 2 (TSTC)</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9521895" y="-892696"/>
            <a:ext cx="12120861" cy="12120861"/>
          </a:xfrm>
          <a:custGeom>
            <a:avLst/>
            <a:gdLst/>
            <a:ahLst/>
            <a:cxnLst/>
            <a:rect l="l" t="t" r="r" b="b"/>
            <a:pathLst>
              <a:path w="12120861" h="12120861">
                <a:moveTo>
                  <a:pt x="0" y="0"/>
                </a:moveTo>
                <a:lnTo>
                  <a:pt x="12120861" y="0"/>
                </a:lnTo>
                <a:lnTo>
                  <a:pt x="12120861" y="12120860"/>
                </a:lnTo>
                <a:lnTo>
                  <a:pt x="0" y="12120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77554" y="-1621689"/>
            <a:ext cx="4563554" cy="4563554"/>
          </a:xfrm>
          <a:custGeom>
            <a:avLst/>
            <a:gdLst/>
            <a:ahLst/>
            <a:cxnLst/>
            <a:rect l="l" t="t" r="r" b="b"/>
            <a:pathLst>
              <a:path w="4563554" h="4563554">
                <a:moveTo>
                  <a:pt x="0" y="0"/>
                </a:moveTo>
                <a:lnTo>
                  <a:pt x="4563553" y="0"/>
                </a:lnTo>
                <a:lnTo>
                  <a:pt x="4563553" y="4563554"/>
                </a:lnTo>
                <a:lnTo>
                  <a:pt x="0" y="4563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735616" flipH="1">
            <a:off x="3997543" y="8268734"/>
            <a:ext cx="4563554" cy="4563554"/>
          </a:xfrm>
          <a:custGeom>
            <a:avLst/>
            <a:gdLst/>
            <a:ahLst/>
            <a:cxnLst/>
            <a:rect l="l" t="t" r="r" b="b"/>
            <a:pathLst>
              <a:path w="4563554" h="4563554">
                <a:moveTo>
                  <a:pt x="4563554" y="0"/>
                </a:moveTo>
                <a:lnTo>
                  <a:pt x="0" y="0"/>
                </a:lnTo>
                <a:lnTo>
                  <a:pt x="0" y="4563554"/>
                </a:lnTo>
                <a:lnTo>
                  <a:pt x="4563554" y="4563554"/>
                </a:lnTo>
                <a:lnTo>
                  <a:pt x="456355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39850" y="1873477"/>
            <a:ext cx="20148627" cy="6892967"/>
            <a:chOff x="0" y="0"/>
            <a:chExt cx="5306634" cy="1815432"/>
          </a:xfrm>
        </p:grpSpPr>
        <p:sp>
          <p:nvSpPr>
            <p:cNvPr id="6" name="Freeform 6"/>
            <p:cNvSpPr/>
            <p:nvPr/>
          </p:nvSpPr>
          <p:spPr>
            <a:xfrm>
              <a:off x="0" y="0"/>
              <a:ext cx="5306634" cy="1815432"/>
            </a:xfrm>
            <a:custGeom>
              <a:avLst/>
              <a:gdLst/>
              <a:ahLst/>
              <a:cxnLst/>
              <a:rect l="l" t="t" r="r" b="b"/>
              <a:pathLst>
                <a:path w="5306634" h="1815432">
                  <a:moveTo>
                    <a:pt x="0" y="0"/>
                  </a:moveTo>
                  <a:lnTo>
                    <a:pt x="5306634" y="0"/>
                  </a:lnTo>
                  <a:lnTo>
                    <a:pt x="5306634" y="1815432"/>
                  </a:lnTo>
                  <a:lnTo>
                    <a:pt x="0" y="1815432"/>
                  </a:lnTo>
                  <a:close/>
                </a:path>
              </a:pathLst>
            </a:custGeom>
            <a:solidFill>
              <a:srgbClr val="000000"/>
            </a:solidFill>
          </p:spPr>
        </p:sp>
        <p:sp>
          <p:nvSpPr>
            <p:cNvPr id="7" name="TextBox 7"/>
            <p:cNvSpPr txBox="1"/>
            <p:nvPr/>
          </p:nvSpPr>
          <p:spPr>
            <a:xfrm>
              <a:off x="0" y="-38100"/>
              <a:ext cx="5306634" cy="185353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37528" y="322937"/>
            <a:ext cx="9689594" cy="96895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1010"/>
            </a:solidFill>
          </p:spPr>
        </p:sp>
        <p:sp>
          <p:nvSpPr>
            <p:cNvPr id="10" name="TextBox 10"/>
            <p:cNvSpPr txBox="1"/>
            <p:nvPr/>
          </p:nvSpPr>
          <p:spPr>
            <a:xfrm>
              <a:off x="76200" y="38100"/>
              <a:ext cx="660400" cy="698500"/>
            </a:xfrm>
            <a:prstGeom prst="rect">
              <a:avLst/>
            </a:prstGeom>
          </p:spPr>
          <p:txBody>
            <a:bodyPr lIns="67130" tIns="67130" rIns="67130" bIns="67130" rtlCol="0" anchor="ctr"/>
            <a:lstStyle/>
            <a:p>
              <a:pPr algn="ctr">
                <a:lnSpc>
                  <a:spcPts val="2659"/>
                </a:lnSpc>
                <a:spcBef>
                  <a:spcPct val="0"/>
                </a:spcBef>
              </a:pPr>
              <a:endParaRPr/>
            </a:p>
          </p:txBody>
        </p:sp>
      </p:grpSp>
      <p:grpSp>
        <p:nvGrpSpPr>
          <p:cNvPr id="11" name="Group 11"/>
          <p:cNvGrpSpPr>
            <a:grpSpLocks noChangeAspect="1"/>
          </p:cNvGrpSpPr>
          <p:nvPr/>
        </p:nvGrpSpPr>
        <p:grpSpPr>
          <a:xfrm>
            <a:off x="11543073" y="984324"/>
            <a:ext cx="8366819" cy="8366819"/>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0000"/>
            </a:solidFill>
          </p:spPr>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6588" r="-46570"/>
              </a:stretch>
            </a:blipFill>
          </p:spPr>
        </p:sp>
      </p:grpSp>
      <p:sp>
        <p:nvSpPr>
          <p:cNvPr id="14" name="Freeform 14"/>
          <p:cNvSpPr/>
          <p:nvPr/>
        </p:nvSpPr>
        <p:spPr>
          <a:xfrm>
            <a:off x="391694" y="2941865"/>
            <a:ext cx="2669477" cy="4114800"/>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255068" y="3543674"/>
            <a:ext cx="13231932" cy="3237753"/>
          </a:xfrm>
          <a:prstGeom prst="rect">
            <a:avLst/>
          </a:prstGeom>
        </p:spPr>
        <p:txBody>
          <a:bodyPr lIns="0" tIns="0" rIns="0" bIns="0" rtlCol="0" anchor="t">
            <a:spAutoFit/>
          </a:bodyPr>
          <a:lstStyle/>
          <a:p>
            <a:pPr algn="ctr">
              <a:lnSpc>
                <a:spcPts val="8489"/>
              </a:lnSpc>
            </a:pPr>
            <a:r>
              <a:rPr lang="en-US" sz="7382" b="1">
                <a:solidFill>
                  <a:srgbClr val="FFFFFF"/>
                </a:solidFill>
                <a:latin typeface="Montserrat Bold"/>
                <a:ea typeface="Montserrat Bold"/>
                <a:cs typeface="Montserrat Bold"/>
                <a:sym typeface="Montserrat Bold"/>
              </a:rPr>
              <a:t>ROAD TO </a:t>
            </a:r>
          </a:p>
          <a:p>
            <a:pPr algn="ctr">
              <a:lnSpc>
                <a:spcPts val="8489"/>
              </a:lnSpc>
            </a:pPr>
            <a:r>
              <a:rPr lang="en-US" sz="7382" b="1">
                <a:solidFill>
                  <a:srgbClr val="FFFFFF"/>
                </a:solidFill>
                <a:latin typeface="Montserrat Bold"/>
                <a:ea typeface="Montserrat Bold"/>
                <a:cs typeface="Montserrat Bold"/>
                <a:sym typeface="Montserrat Bold"/>
              </a:rPr>
              <a:t>GRADUATION </a:t>
            </a:r>
          </a:p>
          <a:p>
            <a:pPr algn="ctr">
              <a:lnSpc>
                <a:spcPts val="8489"/>
              </a:lnSpc>
            </a:pPr>
            <a:r>
              <a:rPr lang="en-US" sz="7382" b="1">
                <a:solidFill>
                  <a:srgbClr val="FFFFFF"/>
                </a:solidFill>
                <a:latin typeface="Montserrat Bold"/>
                <a:ea typeface="Montserrat Bold"/>
                <a:cs typeface="Montserrat Bold"/>
                <a:sym typeface="Montserrat Bold"/>
              </a:rPr>
              <a:t>PLANNING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354129" y="4814339"/>
            <a:ext cx="5583489" cy="5360150"/>
          </a:xfrm>
          <a:custGeom>
            <a:avLst/>
            <a:gdLst/>
            <a:ahLst/>
            <a:cxnLst/>
            <a:rect l="l" t="t" r="r" b="b"/>
            <a:pathLst>
              <a:path w="5583489" h="5360150">
                <a:moveTo>
                  <a:pt x="0" y="0"/>
                </a:moveTo>
                <a:lnTo>
                  <a:pt x="5583489" y="0"/>
                </a:lnTo>
                <a:lnTo>
                  <a:pt x="5583489" y="5360150"/>
                </a:lnTo>
                <a:lnTo>
                  <a:pt x="0" y="5360150"/>
                </a:lnTo>
                <a:lnTo>
                  <a:pt x="0" y="0"/>
                </a:lnTo>
                <a:close/>
              </a:path>
            </a:pathLst>
          </a:custGeom>
          <a:blipFill>
            <a:blip r:embed="rId6"/>
            <a:stretch>
              <a:fillRect/>
            </a:stretch>
          </a:blipFill>
        </p:spPr>
      </p:sp>
      <p:sp>
        <p:nvSpPr>
          <p:cNvPr id="25" name="TextBox 25"/>
          <p:cNvSpPr txBox="1"/>
          <p:nvPr/>
        </p:nvSpPr>
        <p:spPr>
          <a:xfrm>
            <a:off x="461852" y="564634"/>
            <a:ext cx="10155190" cy="2084035"/>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ARTS, AV TECH, &amp; COMMUNICATIONS: GRAPHIC DESIGN &amp; INTERACTIVE MEDIA (GRAPHIC DESIGN)</a:t>
            </a:r>
          </a:p>
        </p:txBody>
      </p:sp>
      <p:sp>
        <p:nvSpPr>
          <p:cNvPr id="26" name="TextBox 26"/>
          <p:cNvSpPr txBox="1"/>
          <p:nvPr/>
        </p:nvSpPr>
        <p:spPr>
          <a:xfrm>
            <a:off x="575694" y="4210367"/>
            <a:ext cx="8392965" cy="4231182"/>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Arts, AV Tech and Communication​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Animation​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Graphic Design 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Graphic Design II With Lab​</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in Graphic Design​</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44626" r="-5467"/>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362115" y="6172200"/>
            <a:ext cx="3487293" cy="4114800"/>
          </a:xfrm>
          <a:custGeom>
            <a:avLst/>
            <a:gdLst/>
            <a:ahLst/>
            <a:cxnLst/>
            <a:rect l="l" t="t" r="r" b="b"/>
            <a:pathLst>
              <a:path w="3487293" h="4114800">
                <a:moveTo>
                  <a:pt x="0" y="0"/>
                </a:moveTo>
                <a:lnTo>
                  <a:pt x="3487293" y="0"/>
                </a:lnTo>
                <a:lnTo>
                  <a:pt x="34872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564634"/>
            <a:ext cx="9849821" cy="2084035"/>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ARTS, AV TECH, &amp; COMMUNICATIONS: INTERACTIVE MEDIA: INTERACTIVE MEDIA</a:t>
            </a:r>
          </a:p>
        </p:txBody>
      </p:sp>
      <p:sp>
        <p:nvSpPr>
          <p:cNvPr id="26" name="TextBox 26"/>
          <p:cNvSpPr txBox="1"/>
          <p:nvPr/>
        </p:nvSpPr>
        <p:spPr>
          <a:xfrm>
            <a:off x="575694" y="4210367"/>
            <a:ext cx="7555389" cy="4231182"/>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Arts, A/V Technology, and Communications​</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Video Game Programming​</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3D Modeling &amp; Animation​</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Advanced Video Game Programming​</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901" r="-25901"/>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252970" y="5872590"/>
            <a:ext cx="4856524" cy="4114800"/>
          </a:xfrm>
          <a:custGeom>
            <a:avLst/>
            <a:gdLst/>
            <a:ahLst/>
            <a:cxnLst/>
            <a:rect l="l" t="t" r="r" b="b"/>
            <a:pathLst>
              <a:path w="4856524" h="4114800">
                <a:moveTo>
                  <a:pt x="0" y="0"/>
                </a:moveTo>
                <a:lnTo>
                  <a:pt x="4856524" y="0"/>
                </a:lnTo>
                <a:lnTo>
                  <a:pt x="48565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564634"/>
            <a:ext cx="9849821" cy="2084035"/>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BUSINESS MARKETING &amp; FINANCE: ACCOUNTING &amp; FINANCIAL SERVICES</a:t>
            </a:r>
          </a:p>
        </p:txBody>
      </p:sp>
      <p:sp>
        <p:nvSpPr>
          <p:cNvPr id="26" name="TextBox 26"/>
          <p:cNvSpPr txBox="1"/>
          <p:nvPr/>
        </p:nvSpPr>
        <p:spPr>
          <a:xfrm>
            <a:off x="575694" y="4210367"/>
            <a:ext cx="7555389" cy="4231182"/>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Business Information Management I ​</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Accounting 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Accounting II​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in Business Management​</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947281" y="5204403"/>
            <a:ext cx="4842328" cy="5082597"/>
          </a:xfrm>
          <a:custGeom>
            <a:avLst/>
            <a:gdLst/>
            <a:ahLst/>
            <a:cxnLst/>
            <a:rect l="l" t="t" r="r" b="b"/>
            <a:pathLst>
              <a:path w="4842328" h="5082597">
                <a:moveTo>
                  <a:pt x="0" y="0"/>
                </a:moveTo>
                <a:lnTo>
                  <a:pt x="4842328" y="0"/>
                </a:lnTo>
                <a:lnTo>
                  <a:pt x="4842328" y="5082597"/>
                </a:lnTo>
                <a:lnTo>
                  <a:pt x="0" y="50825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BUSINESS, MARKETING &amp; FINANCE: BUSINESS MANAGEMENT</a:t>
            </a:r>
          </a:p>
        </p:txBody>
      </p:sp>
      <p:sp>
        <p:nvSpPr>
          <p:cNvPr id="26" name="TextBox 26"/>
          <p:cNvSpPr txBox="1"/>
          <p:nvPr/>
        </p:nvSpPr>
        <p:spPr>
          <a:xfrm>
            <a:off x="575694" y="4210367"/>
            <a:ext cx="7555389" cy="4231182"/>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BIM I​</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BIM 2​</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Virtual Business​</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Global Business​</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of Business Management</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692787" y="6201295"/>
            <a:ext cx="6505613" cy="4114800"/>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BUSINESS, MARKETING &amp; FINANCE: REAL ESTATE</a:t>
            </a:r>
          </a:p>
        </p:txBody>
      </p:sp>
      <p:sp>
        <p:nvSpPr>
          <p:cNvPr id="26" name="TextBox 26"/>
          <p:cNvSpPr txBox="1"/>
          <p:nvPr/>
        </p:nvSpPr>
        <p:spPr>
          <a:xfrm>
            <a:off x="851262" y="4191282"/>
            <a:ext cx="7135506" cy="4840716"/>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Business, Marketing, and Finance​</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Marketing​</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Fundamentals of Real Estate​</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of Entrepreneurship ​</a:t>
            </a:r>
          </a:p>
          <a:p>
            <a:pPr algn="l">
              <a:lnSpc>
                <a:spcPts val="4840"/>
              </a:lnSpc>
            </a:pPr>
            <a:r>
              <a:rPr lang="en-US" sz="2988" b="1">
                <a:solidFill>
                  <a:srgbClr val="FEFEFE"/>
                </a:solidFill>
                <a:latin typeface="Montserrat Bold"/>
                <a:ea typeface="Montserrat Bold"/>
                <a:cs typeface="Montserrat Bold"/>
                <a:sym typeface="Montserrat Bold"/>
              </a:rPr>
              <a:t>Or​</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of Marketing ​</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7369" r="-27369"/>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946466" y="6201295"/>
            <a:ext cx="4891293" cy="4114800"/>
          </a:xfrm>
          <a:custGeom>
            <a:avLst/>
            <a:gdLst/>
            <a:ahLst/>
            <a:cxnLst/>
            <a:rect l="l" t="t" r="r" b="b"/>
            <a:pathLst>
              <a:path w="4891293" h="4114800">
                <a:moveTo>
                  <a:pt x="0" y="0"/>
                </a:moveTo>
                <a:lnTo>
                  <a:pt x="4891293" y="0"/>
                </a:lnTo>
                <a:lnTo>
                  <a:pt x="48912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BUSINESS, MARKETING &amp; FINANCE: MARKETING</a:t>
            </a:r>
          </a:p>
        </p:txBody>
      </p:sp>
      <p:sp>
        <p:nvSpPr>
          <p:cNvPr id="26" name="TextBox 26"/>
          <p:cNvSpPr txBox="1"/>
          <p:nvPr/>
        </p:nvSpPr>
        <p:spPr>
          <a:xfrm>
            <a:off x="851262" y="4191282"/>
            <a:ext cx="7135506" cy="4840716"/>
          </a:xfrm>
          <a:prstGeom prst="rect">
            <a:avLst/>
          </a:prstGeom>
        </p:spPr>
        <p:txBody>
          <a:bodyPr lIns="0" tIns="0" rIns="0" bIns="0" rtlCol="0" anchor="t">
            <a:spAutoFit/>
          </a:bodyPr>
          <a:lstStyle/>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Principles of Business, Marketing &amp; Finance​</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Sports &amp; Entertainment Marketing​</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Social Media Marketing​</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Marketing ​</a:t>
            </a:r>
          </a:p>
          <a:p>
            <a:pPr marL="645109" lvl="1" indent="-322555" algn="l">
              <a:lnSpc>
                <a:spcPts val="4840"/>
              </a:lnSpc>
              <a:buFont typeface="Arial"/>
              <a:buChar char="•"/>
            </a:pPr>
            <a:r>
              <a:rPr lang="en-US" sz="2988" b="1">
                <a:solidFill>
                  <a:srgbClr val="FEFEFE"/>
                </a:solidFill>
                <a:latin typeface="Montserrat Bold"/>
                <a:ea typeface="Montserrat Bold"/>
                <a:cs typeface="Montserrat Bold"/>
                <a:sym typeface="Montserrat Bold"/>
              </a:rPr>
              <a:t>Practicum of Marketing ​</a:t>
            </a:r>
          </a:p>
          <a:p>
            <a:pPr algn="l">
              <a:lnSpc>
                <a:spcPts val="4840"/>
              </a:lnSpc>
            </a:pPr>
            <a:endParaRPr lang="en-US" sz="2988" b="1">
              <a:solidFill>
                <a:srgbClr val="FEFEFE"/>
              </a:solidFill>
              <a:latin typeface="Montserrat Bold"/>
              <a:ea typeface="Montserrat Bold"/>
              <a:cs typeface="Montserrat Bold"/>
              <a:sym typeface="Montserrat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988131" y="5910761"/>
            <a:ext cx="5785308" cy="4114800"/>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BUSINESS, MARKETING &amp; FINANCE: ENTREPRENEURSHIP</a:t>
            </a:r>
          </a:p>
        </p:txBody>
      </p:sp>
      <p:sp>
        <p:nvSpPr>
          <p:cNvPr id="26" name="TextBox 26"/>
          <p:cNvSpPr txBox="1"/>
          <p:nvPr/>
        </p:nvSpPr>
        <p:spPr>
          <a:xfrm>
            <a:off x="641321" y="3959199"/>
            <a:ext cx="8624179" cy="6455941"/>
          </a:xfrm>
          <a:prstGeom prst="rect">
            <a:avLst/>
          </a:prstGeom>
        </p:spPr>
        <p:txBody>
          <a:bodyPr lIns="0" tIns="0" rIns="0" bIns="0" rtlCol="0" anchor="t">
            <a:spAutoFit/>
          </a:bodyPr>
          <a:lstStyle/>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Business Information Management ​</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*DC (Navarro) Business Information Management​</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Entrepreneurship 1​</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*DC (Navarro) Entrepreneurship 1​</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Entrepreneurship 2​</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*DC (Navarro) Entrepreneurship 2​</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Practicum of Entrepreneurship ​</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*DC (Navarro) Practicum of Entrepreneurship ​</a:t>
            </a:r>
          </a:p>
          <a:p>
            <a:pPr algn="l">
              <a:lnSpc>
                <a:spcPts val="4678"/>
              </a:lnSpc>
            </a:pPr>
            <a:endParaRPr lang="en-US" sz="2888" b="1">
              <a:solidFill>
                <a:srgbClr val="FEFEFE"/>
              </a:solidFill>
              <a:latin typeface="Montserrat Bold"/>
              <a:ea typeface="Montserrat Bold"/>
              <a:cs typeface="Montserrat Bold"/>
              <a:sym typeface="Montserrat 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16666" r="-1666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426718" y="6172200"/>
            <a:ext cx="5362891" cy="4114800"/>
          </a:xfrm>
          <a:custGeom>
            <a:avLst/>
            <a:gdLst/>
            <a:ahLst/>
            <a:cxnLst/>
            <a:rect l="l" t="t" r="r" b="b"/>
            <a:pathLst>
              <a:path w="5362891" h="4114800">
                <a:moveTo>
                  <a:pt x="0" y="0"/>
                </a:moveTo>
                <a:lnTo>
                  <a:pt x="5362891" y="0"/>
                </a:lnTo>
                <a:lnTo>
                  <a:pt x="53628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EDUCATION &amp; TRAINING: EDUCATION​</a:t>
            </a:r>
          </a:p>
        </p:txBody>
      </p:sp>
      <p:sp>
        <p:nvSpPr>
          <p:cNvPr id="26" name="TextBox 26"/>
          <p:cNvSpPr txBox="1"/>
          <p:nvPr/>
        </p:nvSpPr>
        <p:spPr>
          <a:xfrm>
            <a:off x="641321" y="3959199"/>
            <a:ext cx="7489761" cy="4684390"/>
          </a:xfrm>
          <a:prstGeom prst="rect">
            <a:avLst/>
          </a:prstGeom>
        </p:spPr>
        <p:txBody>
          <a:bodyPr lIns="0" tIns="0" rIns="0" bIns="0" rtlCol="0" anchor="t">
            <a:spAutoFit/>
          </a:bodyPr>
          <a:lstStyle/>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Principles of Human Services (Preferred to be taken at ROMS)​</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Child Development​</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Instructional Practices- 2 periods *DC (Tarleton)​</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Practicum in Education &amp; Training *DC (Tarleton) ​</a:t>
            </a:r>
          </a:p>
          <a:p>
            <a:pPr algn="l">
              <a:lnSpc>
                <a:spcPts val="4678"/>
              </a:lnSpc>
            </a:pPr>
            <a:endParaRPr lang="en-US" sz="2888" b="1">
              <a:solidFill>
                <a:srgbClr val="FEFEFE"/>
              </a:solidFill>
              <a:latin typeface="Montserrat Bold"/>
              <a:ea typeface="Montserrat Bold"/>
              <a:cs typeface="Montserrat Bold"/>
              <a:sym typeface="Montserrat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t="-24906" b="-2490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534157" y="6201295"/>
            <a:ext cx="6294149" cy="4114800"/>
          </a:xfrm>
          <a:custGeom>
            <a:avLst/>
            <a:gdLst/>
            <a:ahLst/>
            <a:cxnLst/>
            <a:rect l="l" t="t" r="r" b="b"/>
            <a:pathLst>
              <a:path w="6294149" h="4114800">
                <a:moveTo>
                  <a:pt x="0" y="0"/>
                </a:moveTo>
                <a:lnTo>
                  <a:pt x="6294149" y="0"/>
                </a:lnTo>
                <a:lnTo>
                  <a:pt x="62941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HEALTH SCIENCE: HEALTH INFORMATICS</a:t>
            </a:r>
          </a:p>
        </p:txBody>
      </p:sp>
      <p:sp>
        <p:nvSpPr>
          <p:cNvPr id="26" name="TextBox 26"/>
          <p:cNvSpPr txBox="1"/>
          <p:nvPr/>
        </p:nvSpPr>
        <p:spPr>
          <a:xfrm>
            <a:off x="641321" y="3959199"/>
            <a:ext cx="7489761" cy="4684390"/>
          </a:xfrm>
          <a:prstGeom prst="rect">
            <a:avLst/>
          </a:prstGeom>
        </p:spPr>
        <p:txBody>
          <a:bodyPr lIns="0" tIns="0" rIns="0" bIns="0" rtlCol="0" anchor="t">
            <a:spAutoFit/>
          </a:bodyPr>
          <a:lstStyle/>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Principles of Health Science​</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Medical Terminology​</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Mathematics for Medical Professions​</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Health Science Theory &amp; Clinical​</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Practicum in Health Science​</a:t>
            </a:r>
          </a:p>
          <a:p>
            <a:pPr algn="l">
              <a:lnSpc>
                <a:spcPts val="4678"/>
              </a:lnSpc>
            </a:pPr>
            <a:endParaRPr lang="en-US" sz="2888" b="1">
              <a:solidFill>
                <a:srgbClr val="FEFEFE"/>
              </a:solidFill>
              <a:latin typeface="Montserrat Bold"/>
              <a:ea typeface="Montserrat Bold"/>
              <a:cs typeface="Montserrat Bold"/>
              <a:sym typeface="Montserrat Bold"/>
            </a:endParaRPr>
          </a:p>
          <a:p>
            <a:pPr algn="l">
              <a:lnSpc>
                <a:spcPts val="4678"/>
              </a:lnSpc>
            </a:pPr>
            <a:endParaRPr lang="en-US" sz="2888" b="1">
              <a:solidFill>
                <a:srgbClr val="FEFEFE"/>
              </a:solidFill>
              <a:latin typeface="Montserrat Bold"/>
              <a:ea typeface="Montserrat Bold"/>
              <a:cs typeface="Montserrat Bold"/>
              <a:sym typeface="Montserrat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36758" r="-13335"/>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131082" y="5929847"/>
            <a:ext cx="3628505" cy="4114800"/>
          </a:xfrm>
          <a:custGeom>
            <a:avLst/>
            <a:gdLst/>
            <a:ahLst/>
            <a:cxnLst/>
            <a:rect l="l" t="t" r="r" b="b"/>
            <a:pathLst>
              <a:path w="3628505" h="4114800">
                <a:moveTo>
                  <a:pt x="0" y="0"/>
                </a:moveTo>
                <a:lnTo>
                  <a:pt x="3628506" y="0"/>
                </a:lnTo>
                <a:lnTo>
                  <a:pt x="36285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HEALTH SCIENCE: </a:t>
            </a:r>
          </a:p>
          <a:p>
            <a:pPr algn="l">
              <a:lnSpc>
                <a:spcPts val="5366"/>
              </a:lnSpc>
            </a:pPr>
            <a:r>
              <a:rPr lang="en-US" sz="5832" b="1">
                <a:solidFill>
                  <a:srgbClr val="680F17"/>
                </a:solidFill>
                <a:latin typeface="Asap Condensed Bold"/>
                <a:ea typeface="Asap Condensed Bold"/>
                <a:cs typeface="Asap Condensed Bold"/>
                <a:sym typeface="Asap Condensed Bold"/>
              </a:rPr>
              <a:t>NURSING SCIENCE</a:t>
            </a:r>
          </a:p>
        </p:txBody>
      </p:sp>
      <p:sp>
        <p:nvSpPr>
          <p:cNvPr id="26" name="TextBox 26"/>
          <p:cNvSpPr txBox="1"/>
          <p:nvPr/>
        </p:nvSpPr>
        <p:spPr>
          <a:xfrm>
            <a:off x="851262" y="4597374"/>
            <a:ext cx="7489761" cy="4093873"/>
          </a:xfrm>
          <a:prstGeom prst="rect">
            <a:avLst/>
          </a:prstGeom>
        </p:spPr>
        <p:txBody>
          <a:bodyPr lIns="0" tIns="0" rIns="0" bIns="0" rtlCol="0" anchor="t">
            <a:spAutoFit/>
          </a:bodyPr>
          <a:lstStyle/>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Principles of Health Science​</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Medical Terminology​</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Medical Microbiology​</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Anatomy &amp; Physiology​</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Health Science Theory &amp; Clinical​</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Practicum in Health Science</a:t>
            </a:r>
          </a:p>
          <a:p>
            <a:pPr algn="l">
              <a:lnSpc>
                <a:spcPts val="4678"/>
              </a:lnSpc>
            </a:pPr>
            <a:endParaRPr lang="en-US" sz="2888" b="1">
              <a:solidFill>
                <a:srgbClr val="FEFEFE"/>
              </a:solidFill>
              <a:latin typeface="Montserrat Bold"/>
              <a:ea typeface="Montserrat Bold"/>
              <a:cs typeface="Montserrat Bold"/>
              <a:sym typeface="Montserrat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521333" y="3580112"/>
            <a:ext cx="356622" cy="505846"/>
          </a:xfrm>
          <a:custGeom>
            <a:avLst/>
            <a:gdLst/>
            <a:ahLst/>
            <a:cxnLst/>
            <a:rect l="l" t="t" r="r" b="b"/>
            <a:pathLst>
              <a:path w="356622" h="505846">
                <a:moveTo>
                  <a:pt x="0" y="0"/>
                </a:moveTo>
                <a:lnTo>
                  <a:pt x="356622" y="0"/>
                </a:lnTo>
                <a:lnTo>
                  <a:pt x="356622" y="505846"/>
                </a:lnTo>
                <a:lnTo>
                  <a:pt x="0" y="505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21333" y="4464555"/>
            <a:ext cx="356622" cy="505846"/>
          </a:xfrm>
          <a:custGeom>
            <a:avLst/>
            <a:gdLst/>
            <a:ahLst/>
            <a:cxnLst/>
            <a:rect l="l" t="t" r="r" b="b"/>
            <a:pathLst>
              <a:path w="356622" h="505846">
                <a:moveTo>
                  <a:pt x="0" y="0"/>
                </a:moveTo>
                <a:lnTo>
                  <a:pt x="356622" y="0"/>
                </a:lnTo>
                <a:lnTo>
                  <a:pt x="356622" y="505846"/>
                </a:lnTo>
                <a:lnTo>
                  <a:pt x="0" y="505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098174" y="3246737"/>
            <a:ext cx="7180422" cy="3763890"/>
          </a:xfrm>
          <a:prstGeom prst="rect">
            <a:avLst/>
          </a:prstGeom>
        </p:spPr>
        <p:txBody>
          <a:bodyPr lIns="0" tIns="0" rIns="0" bIns="0" rtlCol="0" anchor="t">
            <a:spAutoFit/>
          </a:bodyPr>
          <a:lstStyle/>
          <a:p>
            <a:pPr algn="l">
              <a:lnSpc>
                <a:spcPts val="7425"/>
              </a:lnSpc>
            </a:pPr>
            <a:r>
              <a:rPr lang="en-US" sz="3949" b="1">
                <a:solidFill>
                  <a:srgbClr val="000000"/>
                </a:solidFill>
                <a:latin typeface="Times New Roman Bold"/>
                <a:ea typeface="Times New Roman Bold"/>
                <a:cs typeface="Times New Roman Bold"/>
                <a:sym typeface="Times New Roman Bold"/>
              </a:rPr>
              <a:t>4 English Credits </a:t>
            </a:r>
          </a:p>
          <a:p>
            <a:pPr algn="l">
              <a:lnSpc>
                <a:spcPts val="7425"/>
              </a:lnSpc>
            </a:pPr>
            <a:r>
              <a:rPr lang="en-US" sz="3949" b="1">
                <a:solidFill>
                  <a:srgbClr val="000000"/>
                </a:solidFill>
                <a:latin typeface="Times New Roman Bold"/>
                <a:ea typeface="Times New Roman Bold"/>
                <a:cs typeface="Times New Roman Bold"/>
                <a:sym typeface="Times New Roman Bold"/>
              </a:rPr>
              <a:t>4 Math Credits </a:t>
            </a:r>
          </a:p>
          <a:p>
            <a:pPr algn="l">
              <a:lnSpc>
                <a:spcPts val="7425"/>
              </a:lnSpc>
            </a:pPr>
            <a:r>
              <a:rPr lang="en-US" sz="3949" b="1">
                <a:solidFill>
                  <a:srgbClr val="000000"/>
                </a:solidFill>
                <a:latin typeface="Times New Roman Bold"/>
                <a:ea typeface="Times New Roman Bold"/>
                <a:cs typeface="Times New Roman Bold"/>
                <a:sym typeface="Times New Roman Bold"/>
              </a:rPr>
              <a:t>4 Science Credits </a:t>
            </a:r>
          </a:p>
          <a:p>
            <a:pPr algn="l">
              <a:lnSpc>
                <a:spcPts val="7425"/>
              </a:lnSpc>
            </a:pPr>
            <a:r>
              <a:rPr lang="en-US" sz="3949" b="1">
                <a:solidFill>
                  <a:srgbClr val="000000"/>
                </a:solidFill>
                <a:latin typeface="Times New Roman Bold"/>
                <a:ea typeface="Times New Roman Bold"/>
                <a:cs typeface="Times New Roman Bold"/>
                <a:sym typeface="Times New Roman Bold"/>
              </a:rPr>
              <a:t>4 Social Studies Credits</a:t>
            </a:r>
          </a:p>
        </p:txBody>
      </p:sp>
      <p:sp>
        <p:nvSpPr>
          <p:cNvPr id="5" name="Freeform 5"/>
          <p:cNvSpPr/>
          <p:nvPr/>
        </p:nvSpPr>
        <p:spPr>
          <a:xfrm>
            <a:off x="1521333" y="5437126"/>
            <a:ext cx="356622" cy="505846"/>
          </a:xfrm>
          <a:custGeom>
            <a:avLst/>
            <a:gdLst/>
            <a:ahLst/>
            <a:cxnLst/>
            <a:rect l="l" t="t" r="r" b="b"/>
            <a:pathLst>
              <a:path w="356622" h="505846">
                <a:moveTo>
                  <a:pt x="0" y="0"/>
                </a:moveTo>
                <a:lnTo>
                  <a:pt x="356622" y="0"/>
                </a:lnTo>
                <a:lnTo>
                  <a:pt x="356622" y="505847"/>
                </a:lnTo>
                <a:lnTo>
                  <a:pt x="0" y="505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21333" y="6411076"/>
            <a:ext cx="356622" cy="505846"/>
          </a:xfrm>
          <a:custGeom>
            <a:avLst/>
            <a:gdLst/>
            <a:ahLst/>
            <a:cxnLst/>
            <a:rect l="l" t="t" r="r" b="b"/>
            <a:pathLst>
              <a:path w="356622" h="505846">
                <a:moveTo>
                  <a:pt x="0" y="0"/>
                </a:moveTo>
                <a:lnTo>
                  <a:pt x="356622" y="0"/>
                </a:lnTo>
                <a:lnTo>
                  <a:pt x="356622" y="505846"/>
                </a:lnTo>
                <a:lnTo>
                  <a:pt x="0" y="505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8787378" y="3580112"/>
            <a:ext cx="356622" cy="505846"/>
          </a:xfrm>
          <a:custGeom>
            <a:avLst/>
            <a:gdLst/>
            <a:ahLst/>
            <a:cxnLst/>
            <a:rect l="l" t="t" r="r" b="b"/>
            <a:pathLst>
              <a:path w="356622" h="505846">
                <a:moveTo>
                  <a:pt x="0" y="0"/>
                </a:moveTo>
                <a:lnTo>
                  <a:pt x="356622" y="0"/>
                </a:lnTo>
                <a:lnTo>
                  <a:pt x="356622" y="505846"/>
                </a:lnTo>
                <a:lnTo>
                  <a:pt x="0" y="505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8787378" y="4464555"/>
            <a:ext cx="356622" cy="505846"/>
          </a:xfrm>
          <a:custGeom>
            <a:avLst/>
            <a:gdLst/>
            <a:ahLst/>
            <a:cxnLst/>
            <a:rect l="l" t="t" r="r" b="b"/>
            <a:pathLst>
              <a:path w="356622" h="505846">
                <a:moveTo>
                  <a:pt x="0" y="0"/>
                </a:moveTo>
                <a:lnTo>
                  <a:pt x="356622" y="0"/>
                </a:lnTo>
                <a:lnTo>
                  <a:pt x="356622" y="505846"/>
                </a:lnTo>
                <a:lnTo>
                  <a:pt x="0" y="505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8787378" y="5437815"/>
            <a:ext cx="356622" cy="505846"/>
          </a:xfrm>
          <a:custGeom>
            <a:avLst/>
            <a:gdLst/>
            <a:ahLst/>
            <a:cxnLst/>
            <a:rect l="l" t="t" r="r" b="b"/>
            <a:pathLst>
              <a:path w="356622" h="505846">
                <a:moveTo>
                  <a:pt x="0" y="0"/>
                </a:moveTo>
                <a:lnTo>
                  <a:pt x="356622" y="0"/>
                </a:lnTo>
                <a:lnTo>
                  <a:pt x="356622" y="505847"/>
                </a:lnTo>
                <a:lnTo>
                  <a:pt x="0" y="505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8787378" y="6411076"/>
            <a:ext cx="356622" cy="505846"/>
          </a:xfrm>
          <a:custGeom>
            <a:avLst/>
            <a:gdLst/>
            <a:ahLst/>
            <a:cxnLst/>
            <a:rect l="l" t="t" r="r" b="b"/>
            <a:pathLst>
              <a:path w="356622" h="505846">
                <a:moveTo>
                  <a:pt x="0" y="0"/>
                </a:moveTo>
                <a:lnTo>
                  <a:pt x="356622" y="0"/>
                </a:lnTo>
                <a:lnTo>
                  <a:pt x="356622" y="505846"/>
                </a:lnTo>
                <a:lnTo>
                  <a:pt x="0" y="505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1099024" y="-534688"/>
            <a:ext cx="4821474" cy="3471461"/>
          </a:xfrm>
          <a:custGeom>
            <a:avLst/>
            <a:gdLst/>
            <a:ahLst/>
            <a:cxnLst/>
            <a:rect l="l" t="t" r="r" b="b"/>
            <a:pathLst>
              <a:path w="4821474" h="3471461">
                <a:moveTo>
                  <a:pt x="0" y="0"/>
                </a:moveTo>
                <a:lnTo>
                  <a:pt x="4821474" y="0"/>
                </a:lnTo>
                <a:lnTo>
                  <a:pt x="4821474" y="3471461"/>
                </a:lnTo>
                <a:lnTo>
                  <a:pt x="0" y="34714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4615976" y="678163"/>
            <a:ext cx="9325240" cy="1881693"/>
          </a:xfrm>
          <a:prstGeom prst="rect">
            <a:avLst/>
          </a:prstGeom>
        </p:spPr>
        <p:txBody>
          <a:bodyPr lIns="0" tIns="0" rIns="0" bIns="0" rtlCol="0" anchor="t">
            <a:spAutoFit/>
          </a:bodyPr>
          <a:lstStyle/>
          <a:p>
            <a:pPr algn="ctr">
              <a:lnSpc>
                <a:spcPts val="6902"/>
              </a:lnSpc>
            </a:pPr>
            <a:r>
              <a:rPr lang="en-US" sz="5849" b="1">
                <a:solidFill>
                  <a:srgbClr val="000000"/>
                </a:solidFill>
                <a:latin typeface="Times New Roman Bold"/>
                <a:ea typeface="Times New Roman Bold"/>
                <a:cs typeface="Times New Roman Bold"/>
                <a:sym typeface="Times New Roman Bold"/>
              </a:rPr>
              <a:t>Foundation High School Plan </a:t>
            </a:r>
          </a:p>
          <a:p>
            <a:pPr algn="ctr">
              <a:lnSpc>
                <a:spcPts val="6902"/>
              </a:lnSpc>
            </a:pPr>
            <a:r>
              <a:rPr lang="en-US" sz="5849" b="1">
                <a:solidFill>
                  <a:srgbClr val="000000"/>
                </a:solidFill>
                <a:latin typeface="Times New Roman Bold"/>
                <a:ea typeface="Times New Roman Bold"/>
                <a:cs typeface="Times New Roman Bold"/>
                <a:sym typeface="Times New Roman Bold"/>
              </a:rPr>
              <a:t>with Endorsements </a:t>
            </a:r>
          </a:p>
        </p:txBody>
      </p:sp>
      <p:sp>
        <p:nvSpPr>
          <p:cNvPr id="13" name="TextBox 13"/>
          <p:cNvSpPr txBox="1"/>
          <p:nvPr/>
        </p:nvSpPr>
        <p:spPr>
          <a:xfrm>
            <a:off x="9278596" y="3246737"/>
            <a:ext cx="7180422" cy="3763890"/>
          </a:xfrm>
          <a:prstGeom prst="rect">
            <a:avLst/>
          </a:prstGeom>
        </p:spPr>
        <p:txBody>
          <a:bodyPr lIns="0" tIns="0" rIns="0" bIns="0" rtlCol="0" anchor="t">
            <a:spAutoFit/>
          </a:bodyPr>
          <a:lstStyle/>
          <a:p>
            <a:pPr algn="l">
              <a:lnSpc>
                <a:spcPts val="7425"/>
              </a:lnSpc>
            </a:pPr>
            <a:r>
              <a:rPr lang="en-US" sz="3949" b="1">
                <a:solidFill>
                  <a:srgbClr val="000000"/>
                </a:solidFill>
                <a:latin typeface="Times New Roman Bold"/>
                <a:ea typeface="Times New Roman Bold"/>
                <a:cs typeface="Times New Roman Bold"/>
                <a:sym typeface="Times New Roman Bold"/>
              </a:rPr>
              <a:t>2 LOTE Credits </a:t>
            </a:r>
          </a:p>
          <a:p>
            <a:pPr algn="l">
              <a:lnSpc>
                <a:spcPts val="7425"/>
              </a:lnSpc>
            </a:pPr>
            <a:r>
              <a:rPr lang="en-US" sz="3949" b="1">
                <a:solidFill>
                  <a:srgbClr val="000000"/>
                </a:solidFill>
                <a:latin typeface="Times New Roman Bold"/>
                <a:ea typeface="Times New Roman Bold"/>
                <a:cs typeface="Times New Roman Bold"/>
                <a:sym typeface="Times New Roman Bold"/>
              </a:rPr>
              <a:t>1 Physical Education Credit </a:t>
            </a:r>
          </a:p>
          <a:p>
            <a:pPr algn="l">
              <a:lnSpc>
                <a:spcPts val="7425"/>
              </a:lnSpc>
            </a:pPr>
            <a:r>
              <a:rPr lang="en-US" sz="3949" b="1">
                <a:solidFill>
                  <a:srgbClr val="000000"/>
                </a:solidFill>
                <a:latin typeface="Times New Roman Bold"/>
                <a:ea typeface="Times New Roman Bold"/>
                <a:cs typeface="Times New Roman Bold"/>
                <a:sym typeface="Times New Roman Bold"/>
              </a:rPr>
              <a:t>1 Fine Arts Credit</a:t>
            </a:r>
          </a:p>
          <a:p>
            <a:pPr algn="l">
              <a:lnSpc>
                <a:spcPts val="7425"/>
              </a:lnSpc>
            </a:pPr>
            <a:r>
              <a:rPr lang="en-US" sz="3949" b="1">
                <a:solidFill>
                  <a:srgbClr val="000000"/>
                </a:solidFill>
                <a:latin typeface="Times New Roman Bold"/>
                <a:ea typeface="Times New Roman Bold"/>
                <a:cs typeface="Times New Roman Bold"/>
                <a:sym typeface="Times New Roman Bold"/>
              </a:rPr>
              <a:t>6 Elective/Additional Credits </a:t>
            </a:r>
          </a:p>
        </p:txBody>
      </p:sp>
      <p:sp>
        <p:nvSpPr>
          <p:cNvPr id="14" name="TextBox 14"/>
          <p:cNvSpPr txBox="1"/>
          <p:nvPr/>
        </p:nvSpPr>
        <p:spPr>
          <a:xfrm>
            <a:off x="2360953" y="8410802"/>
            <a:ext cx="13835286" cy="1113155"/>
          </a:xfrm>
          <a:prstGeom prst="rect">
            <a:avLst/>
          </a:prstGeom>
        </p:spPr>
        <p:txBody>
          <a:bodyPr lIns="0" tIns="0" rIns="0" bIns="0" rtlCol="0" anchor="t">
            <a:spAutoFit/>
          </a:bodyPr>
          <a:lstStyle/>
          <a:p>
            <a:pPr algn="ctr">
              <a:lnSpc>
                <a:spcPts val="4270"/>
              </a:lnSpc>
            </a:pPr>
            <a:r>
              <a:rPr lang="en-US" sz="3050">
                <a:solidFill>
                  <a:srgbClr val="000000"/>
                </a:solidFill>
                <a:latin typeface="Times New Roman"/>
                <a:ea typeface="Times New Roman"/>
                <a:cs typeface="Times New Roman"/>
                <a:sym typeface="Times New Roman"/>
              </a:rPr>
              <a:t>There are specific core classes that are mandatory to meet graduation requirements. </a:t>
            </a:r>
          </a:p>
          <a:p>
            <a:pPr algn="ctr">
              <a:lnSpc>
                <a:spcPts val="4270"/>
              </a:lnSpc>
            </a:pPr>
            <a:r>
              <a:rPr lang="en-US" sz="3050">
                <a:solidFill>
                  <a:srgbClr val="000000"/>
                </a:solidFill>
                <a:latin typeface="Times New Roman"/>
                <a:ea typeface="Times New Roman"/>
                <a:cs typeface="Times New Roman"/>
                <a:sym typeface="Times New Roman"/>
              </a:rPr>
              <a:t>Additional graduation plan information is posted on the Red Oak ISD Website.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t="-50093"/>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920276" y="5709333"/>
            <a:ext cx="4448797" cy="4448797"/>
          </a:xfrm>
          <a:custGeom>
            <a:avLst/>
            <a:gdLst/>
            <a:ahLst/>
            <a:cxnLst/>
            <a:rect l="l" t="t" r="r" b="b"/>
            <a:pathLst>
              <a:path w="4448797" h="4448797">
                <a:moveTo>
                  <a:pt x="0" y="0"/>
                </a:moveTo>
                <a:lnTo>
                  <a:pt x="4448797" y="0"/>
                </a:lnTo>
                <a:lnTo>
                  <a:pt x="4448797" y="4448797"/>
                </a:lnTo>
                <a:lnTo>
                  <a:pt x="0" y="44487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HUMAN SERVICES: FAMILY &amp; COMMUNITY SERVICES​</a:t>
            </a:r>
          </a:p>
        </p:txBody>
      </p:sp>
      <p:sp>
        <p:nvSpPr>
          <p:cNvPr id="26" name="TextBox 26"/>
          <p:cNvSpPr txBox="1"/>
          <p:nvPr/>
        </p:nvSpPr>
        <p:spPr>
          <a:xfrm>
            <a:off x="851262" y="4597374"/>
            <a:ext cx="7489761" cy="3503356"/>
          </a:xfrm>
          <a:prstGeom prst="rect">
            <a:avLst/>
          </a:prstGeom>
        </p:spPr>
        <p:txBody>
          <a:bodyPr lIns="0" tIns="0" rIns="0" bIns="0" rtlCol="0" anchor="t">
            <a:spAutoFit/>
          </a:bodyPr>
          <a:lstStyle/>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Principles of Human Services​</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Lifetime Nutrition &amp; Wellness​</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Human Growth &amp; Development​</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Counseling &amp; Mental Health ​</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Practicum of Human Services</a:t>
            </a:r>
          </a:p>
          <a:p>
            <a:pPr algn="l">
              <a:lnSpc>
                <a:spcPts val="4678"/>
              </a:lnSpc>
            </a:pPr>
            <a:endParaRPr lang="en-US" sz="2888" b="1">
              <a:solidFill>
                <a:srgbClr val="FEFEFE"/>
              </a:solidFill>
              <a:latin typeface="Montserrat Bold"/>
              <a:ea typeface="Montserrat Bold"/>
              <a:cs typeface="Montserrat Bold"/>
              <a:sym typeface="Montserrat 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071053" y="6172200"/>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HUMAN SERVICES:</a:t>
            </a:r>
          </a:p>
          <a:p>
            <a:pPr algn="l">
              <a:lnSpc>
                <a:spcPts val="5366"/>
              </a:lnSpc>
            </a:pPr>
            <a:r>
              <a:rPr lang="en-US" sz="5832" b="1">
                <a:solidFill>
                  <a:srgbClr val="680F17"/>
                </a:solidFill>
                <a:latin typeface="Asap Condensed Bold"/>
                <a:ea typeface="Asap Condensed Bold"/>
                <a:cs typeface="Asap Condensed Bold"/>
                <a:sym typeface="Asap Condensed Bold"/>
              </a:rPr>
              <a:t>COSMETOLOGY ​</a:t>
            </a:r>
          </a:p>
        </p:txBody>
      </p:sp>
      <p:sp>
        <p:nvSpPr>
          <p:cNvPr id="26" name="TextBox 26"/>
          <p:cNvSpPr txBox="1"/>
          <p:nvPr/>
        </p:nvSpPr>
        <p:spPr>
          <a:xfrm>
            <a:off x="851262" y="4597374"/>
            <a:ext cx="8138670" cy="3503356"/>
          </a:xfrm>
          <a:prstGeom prst="rect">
            <a:avLst/>
          </a:prstGeom>
        </p:spPr>
        <p:txBody>
          <a:bodyPr lIns="0" tIns="0" rIns="0" bIns="0" rtlCol="0" anchor="t">
            <a:spAutoFit/>
          </a:bodyPr>
          <a:lstStyle/>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Introduction to Cosmetology ​</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Principles of Cosmetology Design ​</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Cosmetology I &amp; Lab (DC with Navarro)​</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Cosmetology II &amp; Lab (DC) with Navarro)</a:t>
            </a:r>
          </a:p>
          <a:p>
            <a:pPr algn="l">
              <a:lnSpc>
                <a:spcPts val="4678"/>
              </a:lnSpc>
            </a:pPr>
            <a:endParaRPr lang="en-US" sz="2888" b="1">
              <a:solidFill>
                <a:srgbClr val="FEFEFE"/>
              </a:solidFill>
              <a:latin typeface="Montserrat Bold"/>
              <a:ea typeface="Montserrat Bold"/>
              <a:cs typeface="Montserrat Bold"/>
              <a:sym typeface="Montserrat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38888" r="-38888"/>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192174" y="7983733"/>
            <a:ext cx="7315200" cy="1064029"/>
          </a:xfrm>
          <a:custGeom>
            <a:avLst/>
            <a:gdLst/>
            <a:ahLst/>
            <a:cxnLst/>
            <a:rect l="l" t="t" r="r" b="b"/>
            <a:pathLst>
              <a:path w="7315200" h="1064029">
                <a:moveTo>
                  <a:pt x="0" y="0"/>
                </a:moveTo>
                <a:lnTo>
                  <a:pt x="7315200" y="0"/>
                </a:lnTo>
                <a:lnTo>
                  <a:pt x="7315200" y="1064029"/>
                </a:lnTo>
                <a:lnTo>
                  <a:pt x="0" y="10640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INFORMATION TECHNOLOGY: NETWORKING</a:t>
            </a:r>
          </a:p>
        </p:txBody>
      </p:sp>
      <p:sp>
        <p:nvSpPr>
          <p:cNvPr id="26" name="TextBox 26"/>
          <p:cNvSpPr txBox="1"/>
          <p:nvPr/>
        </p:nvSpPr>
        <p:spPr>
          <a:xfrm>
            <a:off x="552914" y="4363372"/>
            <a:ext cx="6482447" cy="4684390"/>
          </a:xfrm>
          <a:prstGeom prst="rect">
            <a:avLst/>
          </a:prstGeom>
        </p:spPr>
        <p:txBody>
          <a:bodyPr lIns="0" tIns="0" rIns="0" bIns="0" rtlCol="0" anchor="t">
            <a:spAutoFit/>
          </a:bodyPr>
          <a:lstStyle/>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Principles of IT​</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Computer Science 1​</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DC Networking with Lab (TSTC)​</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Networking with Lab​</a:t>
            </a:r>
          </a:p>
          <a:p>
            <a:pPr marL="623520" lvl="1" indent="-311760" algn="l">
              <a:lnSpc>
                <a:spcPts val="4678"/>
              </a:lnSpc>
              <a:buFont typeface="Arial"/>
              <a:buChar char="•"/>
            </a:pPr>
            <a:r>
              <a:rPr lang="en-US" sz="2888" b="1">
                <a:solidFill>
                  <a:srgbClr val="FEFEFE"/>
                </a:solidFill>
                <a:latin typeface="Montserrat Bold"/>
                <a:ea typeface="Montserrat Bold"/>
                <a:cs typeface="Montserrat Bold"/>
                <a:sym typeface="Montserrat Bold"/>
              </a:rPr>
              <a:t>DC Internetworking Technologies I (TSTC)​</a:t>
            </a:r>
          </a:p>
          <a:p>
            <a:pPr algn="l">
              <a:lnSpc>
                <a:spcPts val="4678"/>
              </a:lnSpc>
            </a:pPr>
            <a:endParaRPr lang="en-US" sz="2888" b="1">
              <a:solidFill>
                <a:srgbClr val="FEFEFE"/>
              </a:solidFill>
              <a:latin typeface="Montserrat Bold"/>
              <a:ea typeface="Montserrat Bold"/>
              <a:cs typeface="Montserrat Bold"/>
              <a:sym typeface="Montserrat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155406" y="5683695"/>
            <a:ext cx="5051652" cy="4114800"/>
          </a:xfrm>
          <a:custGeom>
            <a:avLst/>
            <a:gdLst/>
            <a:ahLst/>
            <a:cxnLst/>
            <a:rect l="l" t="t" r="r" b="b"/>
            <a:pathLst>
              <a:path w="5051652" h="4114800">
                <a:moveTo>
                  <a:pt x="0" y="0"/>
                </a:moveTo>
                <a:lnTo>
                  <a:pt x="5051652" y="0"/>
                </a:lnTo>
                <a:lnTo>
                  <a:pt x="505165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INFORMATION TECHNOLOGY: WEB DEVELOPMENT </a:t>
            </a:r>
          </a:p>
        </p:txBody>
      </p:sp>
      <p:sp>
        <p:nvSpPr>
          <p:cNvPr id="26" name="TextBox 26"/>
          <p:cNvSpPr txBox="1"/>
          <p:nvPr/>
        </p:nvSpPr>
        <p:spPr>
          <a:xfrm>
            <a:off x="552914" y="4344322"/>
            <a:ext cx="7089004" cy="3839517"/>
          </a:xfrm>
          <a:prstGeom prst="rect">
            <a:avLst/>
          </a:prstGeom>
        </p:spPr>
        <p:txBody>
          <a:bodyPr lIns="0" tIns="0" rIns="0" bIns="0" rtlCol="0" anchor="t">
            <a:spAutoFit/>
          </a:bodyPr>
          <a:lstStyle/>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Principles of IT​</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Computer Science I​</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Web Design​</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Web Game Development​</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Practicum in IT with Lab</a:t>
            </a:r>
          </a:p>
          <a:p>
            <a:pPr algn="l">
              <a:lnSpc>
                <a:spcPts val="5116"/>
              </a:lnSpc>
            </a:pPr>
            <a:endParaRPr lang="en-US" sz="3158" b="1">
              <a:solidFill>
                <a:srgbClr val="FEFEFE"/>
              </a:solidFill>
              <a:latin typeface="Montserrat Bold"/>
              <a:ea typeface="Montserrat Bold"/>
              <a:cs typeface="Montserrat Bold"/>
              <a:sym typeface="Montserrat 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3529" r="-23529"/>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7335225" y="6201295"/>
            <a:ext cx="4198776" cy="4114800"/>
          </a:xfrm>
          <a:custGeom>
            <a:avLst/>
            <a:gdLst/>
            <a:ahLst/>
            <a:cxnLst/>
            <a:rect l="l" t="t" r="r" b="b"/>
            <a:pathLst>
              <a:path w="4198776" h="4114800">
                <a:moveTo>
                  <a:pt x="0" y="0"/>
                </a:moveTo>
                <a:lnTo>
                  <a:pt x="4198776" y="0"/>
                </a:lnTo>
                <a:lnTo>
                  <a:pt x="41987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820263"/>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INFORMATION TECHNOLOGY:</a:t>
            </a:r>
          </a:p>
          <a:p>
            <a:pPr algn="l">
              <a:lnSpc>
                <a:spcPts val="5366"/>
              </a:lnSpc>
            </a:pPr>
            <a:r>
              <a:rPr lang="en-US" sz="5832" b="1">
                <a:solidFill>
                  <a:srgbClr val="680F17"/>
                </a:solidFill>
                <a:latin typeface="Asap Condensed Bold"/>
                <a:ea typeface="Asap Condensed Bold"/>
                <a:cs typeface="Asap Condensed Bold"/>
                <a:sym typeface="Asap Condensed Bold"/>
              </a:rPr>
              <a:t>IT SUPPORT SYSTEMS</a:t>
            </a:r>
          </a:p>
        </p:txBody>
      </p:sp>
      <p:sp>
        <p:nvSpPr>
          <p:cNvPr id="26" name="TextBox 26"/>
          <p:cNvSpPr txBox="1"/>
          <p:nvPr/>
        </p:nvSpPr>
        <p:spPr>
          <a:xfrm>
            <a:off x="552914" y="4344322"/>
            <a:ext cx="7089004" cy="3193746"/>
          </a:xfrm>
          <a:prstGeom prst="rect">
            <a:avLst/>
          </a:prstGeom>
        </p:spPr>
        <p:txBody>
          <a:bodyPr lIns="0" tIns="0" rIns="0" bIns="0" rtlCol="0" anchor="t">
            <a:spAutoFit/>
          </a:bodyPr>
          <a:lstStyle/>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Principles of IT​</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Computer Maintenance/Lab​</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Computer Technician Practicum</a:t>
            </a:r>
          </a:p>
          <a:p>
            <a:pPr algn="l">
              <a:lnSpc>
                <a:spcPts val="5116"/>
              </a:lnSpc>
            </a:pPr>
            <a:endParaRPr lang="en-US" sz="3158" b="1">
              <a:solidFill>
                <a:srgbClr val="FEFEFE"/>
              </a:solidFill>
              <a:latin typeface="Montserrat Bold"/>
              <a:ea typeface="Montserrat Bold"/>
              <a:cs typeface="Montserrat Bold"/>
              <a:sym typeface="Montserrat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38888" r="-38888"/>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6614984" y="6982337"/>
            <a:ext cx="5946291" cy="3664402"/>
          </a:xfrm>
          <a:custGeom>
            <a:avLst/>
            <a:gdLst/>
            <a:ahLst/>
            <a:cxnLst/>
            <a:rect l="l" t="t" r="r" b="b"/>
            <a:pathLst>
              <a:path w="5946291" h="3664402">
                <a:moveTo>
                  <a:pt x="0" y="0"/>
                </a:moveTo>
                <a:lnTo>
                  <a:pt x="5946292" y="0"/>
                </a:lnTo>
                <a:lnTo>
                  <a:pt x="5946292" y="3664402"/>
                </a:lnTo>
                <a:lnTo>
                  <a:pt x="0" y="3664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425860"/>
            <a:ext cx="9849821" cy="2084035"/>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INFORMATION TECHNOLOGY: CYBERSECURITY ADVANCED PLACEMENT (AP)​</a:t>
            </a:r>
          </a:p>
        </p:txBody>
      </p:sp>
      <p:sp>
        <p:nvSpPr>
          <p:cNvPr id="26" name="TextBox 26"/>
          <p:cNvSpPr txBox="1"/>
          <p:nvPr/>
        </p:nvSpPr>
        <p:spPr>
          <a:xfrm>
            <a:off x="552914" y="4344322"/>
            <a:ext cx="7919327" cy="3839517"/>
          </a:xfrm>
          <a:prstGeom prst="rect">
            <a:avLst/>
          </a:prstGeom>
        </p:spPr>
        <p:txBody>
          <a:bodyPr lIns="0" tIns="0" rIns="0" bIns="0" rtlCol="0" anchor="t">
            <a:spAutoFit/>
          </a:bodyPr>
          <a:lstStyle/>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Principles of Information Technology​</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AP Networking Fundamentals ​</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AP Cybersecurity Fundamentals ​</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AP Computer Science</a:t>
            </a:r>
          </a:p>
          <a:p>
            <a:pPr algn="l">
              <a:lnSpc>
                <a:spcPts val="5116"/>
              </a:lnSpc>
            </a:pPr>
            <a:endParaRPr lang="en-US" sz="3158" b="1">
              <a:solidFill>
                <a:srgbClr val="FEFEFE"/>
              </a:solidFill>
              <a:latin typeface="Montserrat Bold"/>
              <a:ea typeface="Montserrat Bold"/>
              <a:cs typeface="Montserrat Bold"/>
              <a:sym typeface="Montserrat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5285" r="-69769"/>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312057" y="5988966"/>
            <a:ext cx="3698177" cy="4114800"/>
          </a:xfrm>
          <a:custGeom>
            <a:avLst/>
            <a:gdLst/>
            <a:ahLst/>
            <a:cxnLst/>
            <a:rect l="l" t="t" r="r" b="b"/>
            <a:pathLst>
              <a:path w="3698177" h="4114800">
                <a:moveTo>
                  <a:pt x="0" y="0"/>
                </a:moveTo>
                <a:lnTo>
                  <a:pt x="3698176" y="0"/>
                </a:lnTo>
                <a:lnTo>
                  <a:pt x="36981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425860"/>
            <a:ext cx="9849821" cy="2084035"/>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LAW, PUBLIC SAFETY, CORRECTIONS &amp; SECURITY: DUAL CREDIT LAW ENFORCEMENT</a:t>
            </a:r>
          </a:p>
        </p:txBody>
      </p:sp>
      <p:sp>
        <p:nvSpPr>
          <p:cNvPr id="26" name="TextBox 26"/>
          <p:cNvSpPr txBox="1"/>
          <p:nvPr/>
        </p:nvSpPr>
        <p:spPr>
          <a:xfrm>
            <a:off x="696241" y="4206849"/>
            <a:ext cx="7919327" cy="3839517"/>
          </a:xfrm>
          <a:prstGeom prst="rect">
            <a:avLst/>
          </a:prstGeom>
        </p:spPr>
        <p:txBody>
          <a:bodyPr lIns="0" tIns="0" rIns="0" bIns="0" rtlCol="0" anchor="t">
            <a:spAutoFit/>
          </a:bodyPr>
          <a:lstStyle/>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Principles of LPCS​</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Law Enforcement I​</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Court systems &amp; Practices​</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Forensic Science​</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Practicum in LPCS</a:t>
            </a:r>
          </a:p>
          <a:p>
            <a:pPr algn="l">
              <a:lnSpc>
                <a:spcPts val="5116"/>
              </a:lnSpc>
            </a:pPr>
            <a:endParaRPr lang="en-US" sz="3158" b="1">
              <a:solidFill>
                <a:srgbClr val="FEFEFE"/>
              </a:solidFill>
              <a:latin typeface="Montserrat Bold"/>
              <a:ea typeface="Montserrat Bold"/>
              <a:cs typeface="Montserrat Bold"/>
              <a:sym typeface="Montserrat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38888" r="-38888"/>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529088" y="4937082"/>
            <a:ext cx="2995954" cy="5349918"/>
          </a:xfrm>
          <a:custGeom>
            <a:avLst/>
            <a:gdLst/>
            <a:ahLst/>
            <a:cxnLst/>
            <a:rect l="l" t="t" r="r" b="b"/>
            <a:pathLst>
              <a:path w="2995954" h="5349918">
                <a:moveTo>
                  <a:pt x="0" y="0"/>
                </a:moveTo>
                <a:lnTo>
                  <a:pt x="2995954" y="0"/>
                </a:lnTo>
                <a:lnTo>
                  <a:pt x="2995954" y="5349918"/>
                </a:lnTo>
                <a:lnTo>
                  <a:pt x="0" y="5349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461852" y="633441"/>
            <a:ext cx="9849821" cy="1407694"/>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MANUFACTURING AND AUTOMATION: ROBOTICS</a:t>
            </a:r>
          </a:p>
        </p:txBody>
      </p:sp>
      <p:sp>
        <p:nvSpPr>
          <p:cNvPr id="26" name="TextBox 26"/>
          <p:cNvSpPr txBox="1"/>
          <p:nvPr/>
        </p:nvSpPr>
        <p:spPr>
          <a:xfrm>
            <a:off x="696241" y="4206849"/>
            <a:ext cx="8292972" cy="4485288"/>
          </a:xfrm>
          <a:prstGeom prst="rect">
            <a:avLst/>
          </a:prstGeom>
        </p:spPr>
        <p:txBody>
          <a:bodyPr lIns="0" tIns="0" rIns="0" bIns="0" rtlCol="0" anchor="t">
            <a:spAutoFit/>
          </a:bodyPr>
          <a:lstStyle/>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Principles of Applied Engineering ​</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Robotics I​</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Robotics II​</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Engineering Design &amp; Presentation​</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Manufacturing Engineering Technology (TSTC)​</a:t>
            </a:r>
          </a:p>
          <a:p>
            <a:pPr algn="l">
              <a:lnSpc>
                <a:spcPts val="5116"/>
              </a:lnSpc>
            </a:pPr>
            <a:endParaRPr lang="en-US" sz="3158" b="1">
              <a:solidFill>
                <a:srgbClr val="FEFEFE"/>
              </a:solidFill>
              <a:latin typeface="Montserrat Bold"/>
              <a:ea typeface="Montserrat Bold"/>
              <a:cs typeface="Montserrat Bold"/>
              <a:sym typeface="Montserrat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838047" y="6310937"/>
            <a:ext cx="3951562" cy="3816850"/>
          </a:xfrm>
          <a:custGeom>
            <a:avLst/>
            <a:gdLst/>
            <a:ahLst/>
            <a:cxnLst/>
            <a:rect l="l" t="t" r="r" b="b"/>
            <a:pathLst>
              <a:path w="3951562" h="3816850">
                <a:moveTo>
                  <a:pt x="0" y="0"/>
                </a:moveTo>
                <a:lnTo>
                  <a:pt x="3951562" y="0"/>
                </a:lnTo>
                <a:lnTo>
                  <a:pt x="3951562" y="3816850"/>
                </a:lnTo>
                <a:lnTo>
                  <a:pt x="0" y="3816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767221" y="967562"/>
            <a:ext cx="9849821" cy="731353"/>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ENGINEERING</a:t>
            </a:r>
          </a:p>
        </p:txBody>
      </p:sp>
      <p:sp>
        <p:nvSpPr>
          <p:cNvPr id="26" name="TextBox 26"/>
          <p:cNvSpPr txBox="1"/>
          <p:nvPr/>
        </p:nvSpPr>
        <p:spPr>
          <a:xfrm>
            <a:off x="696241" y="4206849"/>
            <a:ext cx="8292972" cy="5776830"/>
          </a:xfrm>
          <a:prstGeom prst="rect">
            <a:avLst/>
          </a:prstGeom>
        </p:spPr>
        <p:txBody>
          <a:bodyPr lIns="0" tIns="0" rIns="0" bIns="0" rtlCol="0" anchor="t">
            <a:spAutoFit/>
          </a:bodyPr>
          <a:lstStyle/>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We offer:​</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Principles of Applied Engineering​</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Engineering Science​</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Digital Electronics​</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Engineering Design &amp; Development​</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Aerospace Engineering​</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Engineering Design and Problem Solving​</a:t>
            </a:r>
          </a:p>
          <a:p>
            <a:pPr algn="l">
              <a:lnSpc>
                <a:spcPts val="5116"/>
              </a:lnSpc>
            </a:pPr>
            <a:endParaRPr lang="en-US" sz="3158" b="1">
              <a:solidFill>
                <a:srgbClr val="FEFEFE"/>
              </a:solidFill>
              <a:latin typeface="Montserrat Bold"/>
              <a:ea typeface="Montserrat Bold"/>
              <a:cs typeface="Montserrat Bold"/>
              <a:sym typeface="Montserrat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47" t="-30523" b="-32340"/>
            </a:stretch>
          </a:blipFill>
        </p:spPr>
      </p:sp>
      <p:grpSp>
        <p:nvGrpSpPr>
          <p:cNvPr id="3" name="Group 3"/>
          <p:cNvGrpSpPr/>
          <p:nvPr/>
        </p:nvGrpSpPr>
        <p:grpSpPr>
          <a:xfrm rot="2840845">
            <a:off x="8143076" y="-366013"/>
            <a:ext cx="9293067" cy="2789427"/>
            <a:chOff x="0" y="0"/>
            <a:chExt cx="2447557" cy="734664"/>
          </a:xfrm>
        </p:grpSpPr>
        <p:sp>
          <p:nvSpPr>
            <p:cNvPr id="4" name="Freeform 4"/>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5" name="TextBox 5"/>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2700000">
            <a:off x="7756355" y="8403781"/>
            <a:ext cx="9293067" cy="2789427"/>
            <a:chOff x="0" y="0"/>
            <a:chExt cx="2447557" cy="734664"/>
          </a:xfrm>
        </p:grpSpPr>
        <p:sp>
          <p:nvSpPr>
            <p:cNvPr id="7" name="Freeform 7"/>
            <p:cNvSpPr/>
            <p:nvPr/>
          </p:nvSpPr>
          <p:spPr>
            <a:xfrm>
              <a:off x="0" y="0"/>
              <a:ext cx="2447557" cy="734664"/>
            </a:xfrm>
            <a:custGeom>
              <a:avLst/>
              <a:gdLst/>
              <a:ahLst/>
              <a:cxnLst/>
              <a:rect l="l" t="t" r="r" b="b"/>
              <a:pathLst>
                <a:path w="2447557" h="734664">
                  <a:moveTo>
                    <a:pt x="0" y="0"/>
                  </a:moveTo>
                  <a:lnTo>
                    <a:pt x="2447557" y="0"/>
                  </a:lnTo>
                  <a:lnTo>
                    <a:pt x="2447557" y="734664"/>
                  </a:lnTo>
                  <a:lnTo>
                    <a:pt x="0" y="734664"/>
                  </a:lnTo>
                  <a:close/>
                </a:path>
              </a:pathLst>
            </a:custGeom>
            <a:solidFill>
              <a:srgbClr val="680F17"/>
            </a:solidFill>
          </p:spPr>
        </p:sp>
        <p:sp>
          <p:nvSpPr>
            <p:cNvPr id="8" name="TextBox 8"/>
            <p:cNvSpPr txBox="1"/>
            <p:nvPr/>
          </p:nvSpPr>
          <p:spPr>
            <a:xfrm>
              <a:off x="0" y="-38100"/>
              <a:ext cx="2447557" cy="77276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0617042" y="-142875"/>
            <a:ext cx="10429875" cy="10429875"/>
            <a:chOff x="63500" y="63500"/>
            <a:chExt cx="1130300" cy="1130300"/>
          </a:xfrm>
        </p:grpSpPr>
        <p:sp>
          <p:nvSpPr>
            <p:cNvPr id="10" name="Freeform 10"/>
            <p:cNvSpPr/>
            <p:nvPr/>
          </p:nvSpPr>
          <p:spPr>
            <a:xfrm>
              <a:off x="0" y="0"/>
              <a:ext cx="1130300" cy="1130300"/>
            </a:xfrm>
            <a:custGeom>
              <a:avLst/>
              <a:gdLst/>
              <a:ahLst/>
              <a:cxnLst/>
              <a:rect l="l" t="t" r="r" b="b"/>
              <a:pathLst>
                <a:path w="1130300" h="1130300">
                  <a:moveTo>
                    <a:pt x="1130300" y="0"/>
                  </a:moveTo>
                  <a:lnTo>
                    <a:pt x="889000" y="571500"/>
                  </a:lnTo>
                  <a:lnTo>
                    <a:pt x="1130300" y="1130300"/>
                  </a:lnTo>
                  <a:lnTo>
                    <a:pt x="254000" y="1130300"/>
                  </a:lnTo>
                  <a:lnTo>
                    <a:pt x="0" y="876300"/>
                  </a:lnTo>
                  <a:lnTo>
                    <a:pt x="254000" y="0"/>
                  </a:lnTo>
                  <a:close/>
                </a:path>
              </a:pathLst>
            </a:custGeom>
            <a:blipFill>
              <a:blip r:embed="rId3"/>
              <a:stretch>
                <a:fillRect l="-25046" r="-25046"/>
              </a:stretch>
            </a:blipFill>
          </p:spPr>
        </p:sp>
      </p:grpSp>
      <p:grpSp>
        <p:nvGrpSpPr>
          <p:cNvPr id="11" name="Group 11"/>
          <p:cNvGrpSpPr/>
          <p:nvPr/>
        </p:nvGrpSpPr>
        <p:grpSpPr>
          <a:xfrm>
            <a:off x="14687195" y="-2227957"/>
            <a:ext cx="5649015" cy="4455914"/>
            <a:chOff x="0" y="0"/>
            <a:chExt cx="911631" cy="719090"/>
          </a:xfrm>
        </p:grpSpPr>
        <p:sp>
          <p:nvSpPr>
            <p:cNvPr id="12" name="Freeform 12"/>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solidFill>
              <a:srgbClr val="471010"/>
            </a:solidFill>
          </p:spPr>
        </p:sp>
        <p:sp>
          <p:nvSpPr>
            <p:cNvPr id="13" name="TextBox 13"/>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7213973" y="9242068"/>
            <a:ext cx="1074027" cy="1074027"/>
            <a:chOff x="0" y="0"/>
            <a:chExt cx="282871" cy="282871"/>
          </a:xfrm>
        </p:grpSpPr>
        <p:sp>
          <p:nvSpPr>
            <p:cNvPr id="15" name="Freeform 15"/>
            <p:cNvSpPr/>
            <p:nvPr/>
          </p:nvSpPr>
          <p:spPr>
            <a:xfrm>
              <a:off x="0" y="0"/>
              <a:ext cx="282871" cy="282871"/>
            </a:xfrm>
            <a:custGeom>
              <a:avLst/>
              <a:gdLst/>
              <a:ahLst/>
              <a:cxnLst/>
              <a:rect l="l" t="t" r="r" b="b"/>
              <a:pathLst>
                <a:path w="282871" h="282871">
                  <a:moveTo>
                    <a:pt x="0" y="0"/>
                  </a:moveTo>
                  <a:lnTo>
                    <a:pt x="282871" y="0"/>
                  </a:lnTo>
                  <a:lnTo>
                    <a:pt x="282871" y="282871"/>
                  </a:lnTo>
                  <a:lnTo>
                    <a:pt x="0" y="282871"/>
                  </a:ln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16" name="TextBox 16"/>
            <p:cNvSpPr txBox="1"/>
            <p:nvPr/>
          </p:nvSpPr>
          <p:spPr>
            <a:xfrm>
              <a:off x="0" y="-38100"/>
              <a:ext cx="282871" cy="32097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8164" y="3155841"/>
            <a:ext cx="9293067" cy="8942337"/>
            <a:chOff x="0" y="0"/>
            <a:chExt cx="2447557" cy="2355183"/>
          </a:xfrm>
        </p:grpSpPr>
        <p:sp>
          <p:nvSpPr>
            <p:cNvPr id="18" name="Freeform 18"/>
            <p:cNvSpPr/>
            <p:nvPr/>
          </p:nvSpPr>
          <p:spPr>
            <a:xfrm>
              <a:off x="0" y="0"/>
              <a:ext cx="2447557" cy="2355183"/>
            </a:xfrm>
            <a:custGeom>
              <a:avLst/>
              <a:gdLst/>
              <a:ahLst/>
              <a:cxnLst/>
              <a:rect l="l" t="t" r="r" b="b"/>
              <a:pathLst>
                <a:path w="2447557" h="2355183">
                  <a:moveTo>
                    <a:pt x="0" y="0"/>
                  </a:moveTo>
                  <a:lnTo>
                    <a:pt x="2447557" y="0"/>
                  </a:lnTo>
                  <a:lnTo>
                    <a:pt x="2447557" y="2355183"/>
                  </a:lnTo>
                  <a:lnTo>
                    <a:pt x="0" y="2355183"/>
                  </a:lnTo>
                  <a:close/>
                </a:path>
              </a:pathLst>
            </a:custGeom>
            <a:solidFill>
              <a:srgbClr val="000000"/>
            </a:solidFill>
            <a:ln w="133350" cap="sq">
              <a:solidFill>
                <a:srgbClr val="BD9415"/>
              </a:solidFill>
              <a:prstDash val="dash"/>
              <a:miter/>
            </a:ln>
          </p:spPr>
        </p:sp>
        <p:sp>
          <p:nvSpPr>
            <p:cNvPr id="19" name="TextBox 19"/>
            <p:cNvSpPr txBox="1"/>
            <p:nvPr/>
          </p:nvSpPr>
          <p:spPr>
            <a:xfrm>
              <a:off x="0" y="-38100"/>
              <a:ext cx="2447557" cy="2393283"/>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200635" y="2772245"/>
            <a:ext cx="1301254" cy="130125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461852" y="2870517"/>
            <a:ext cx="778820" cy="1104710"/>
          </a:xfrm>
          <a:custGeom>
            <a:avLst/>
            <a:gdLst/>
            <a:ahLst/>
            <a:cxnLst/>
            <a:rect l="l" t="t" r="r" b="b"/>
            <a:pathLst>
              <a:path w="778820" h="1104710">
                <a:moveTo>
                  <a:pt x="0" y="0"/>
                </a:moveTo>
                <a:lnTo>
                  <a:pt x="778820" y="0"/>
                </a:lnTo>
                <a:lnTo>
                  <a:pt x="778820" y="1104710"/>
                </a:lnTo>
                <a:lnTo>
                  <a:pt x="0" y="1104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8362904" y="6201295"/>
            <a:ext cx="4039985" cy="4114800"/>
          </a:xfrm>
          <a:custGeom>
            <a:avLst/>
            <a:gdLst/>
            <a:ahLst/>
            <a:cxnLst/>
            <a:rect l="l" t="t" r="r" b="b"/>
            <a:pathLst>
              <a:path w="4039985" h="4114800">
                <a:moveTo>
                  <a:pt x="0" y="0"/>
                </a:moveTo>
                <a:lnTo>
                  <a:pt x="4039985" y="0"/>
                </a:lnTo>
                <a:lnTo>
                  <a:pt x="403998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5"/>
          <p:cNvSpPr txBox="1"/>
          <p:nvPr/>
        </p:nvSpPr>
        <p:spPr>
          <a:xfrm>
            <a:off x="696241" y="421510"/>
            <a:ext cx="9849821" cy="2084035"/>
          </a:xfrm>
          <a:prstGeom prst="rect">
            <a:avLst/>
          </a:prstGeom>
        </p:spPr>
        <p:txBody>
          <a:bodyPr lIns="0" tIns="0" rIns="0" bIns="0" rtlCol="0" anchor="t">
            <a:spAutoFit/>
          </a:bodyPr>
          <a:lstStyle/>
          <a:p>
            <a:pPr algn="l">
              <a:lnSpc>
                <a:spcPts val="5366"/>
              </a:lnSpc>
            </a:pPr>
            <a:r>
              <a:rPr lang="en-US" sz="5832" b="1">
                <a:solidFill>
                  <a:srgbClr val="680F17"/>
                </a:solidFill>
                <a:latin typeface="Asap Condensed Bold"/>
                <a:ea typeface="Asap Condensed Bold"/>
                <a:cs typeface="Asap Condensed Bold"/>
                <a:sym typeface="Asap Condensed Bold"/>
              </a:rPr>
              <a:t>TRANSPORTATION, DISTRIBUTION &amp; LOGISTICS: DUAL CREDIT AUTOMOTIVE</a:t>
            </a:r>
          </a:p>
        </p:txBody>
      </p:sp>
      <p:sp>
        <p:nvSpPr>
          <p:cNvPr id="26" name="TextBox 26"/>
          <p:cNvSpPr txBox="1"/>
          <p:nvPr/>
        </p:nvSpPr>
        <p:spPr>
          <a:xfrm>
            <a:off x="696241" y="4206849"/>
            <a:ext cx="7434841" cy="4485288"/>
          </a:xfrm>
          <a:prstGeom prst="rect">
            <a:avLst/>
          </a:prstGeom>
        </p:spPr>
        <p:txBody>
          <a:bodyPr lIns="0" tIns="0" rIns="0" bIns="0" rtlCol="0" anchor="t">
            <a:spAutoFit/>
          </a:bodyPr>
          <a:lstStyle/>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Automotive Basics​</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Automotive Technology I​</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Automotive Technology II with Lab​</a:t>
            </a:r>
          </a:p>
          <a:p>
            <a:pPr marL="681862" lvl="1" indent="-340931" algn="l">
              <a:lnSpc>
                <a:spcPts val="5116"/>
              </a:lnSpc>
              <a:buFont typeface="Arial"/>
              <a:buChar char="•"/>
            </a:pPr>
            <a:r>
              <a:rPr lang="en-US" sz="3158" b="1">
                <a:solidFill>
                  <a:srgbClr val="FEFEFE"/>
                </a:solidFill>
                <a:latin typeface="Montserrat Bold"/>
                <a:ea typeface="Montserrat Bold"/>
                <a:cs typeface="Montserrat Bold"/>
                <a:sym typeface="Montserrat Bold"/>
              </a:rPr>
              <a:t>DC Practicum in Transportation with Lab​</a:t>
            </a:r>
          </a:p>
          <a:p>
            <a:pPr algn="l">
              <a:lnSpc>
                <a:spcPts val="5116"/>
              </a:lnSpc>
            </a:pPr>
            <a:endParaRPr lang="en-US" sz="3158" b="1">
              <a:solidFill>
                <a:srgbClr val="FEFEFE"/>
              </a:solidFill>
              <a:latin typeface="Montserrat Bold"/>
              <a:ea typeface="Montserrat Bold"/>
              <a:cs typeface="Montserrat Bold"/>
              <a:sym typeface="Montserrat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3895451" y="4129529"/>
            <a:ext cx="2622879" cy="6416831"/>
          </a:xfrm>
          <a:custGeom>
            <a:avLst/>
            <a:gdLst/>
            <a:ahLst/>
            <a:cxnLst/>
            <a:rect l="l" t="t" r="r" b="b"/>
            <a:pathLst>
              <a:path w="2622879" h="6416831">
                <a:moveTo>
                  <a:pt x="0" y="0"/>
                </a:moveTo>
                <a:lnTo>
                  <a:pt x="2622879" y="0"/>
                </a:lnTo>
                <a:lnTo>
                  <a:pt x="2622879" y="6416831"/>
                </a:lnTo>
                <a:lnTo>
                  <a:pt x="0" y="6416831"/>
                </a:lnTo>
                <a:lnTo>
                  <a:pt x="0" y="0"/>
                </a:lnTo>
                <a:close/>
              </a:path>
            </a:pathLst>
          </a:custGeom>
          <a:blipFill>
            <a:blip r:embed="rId2"/>
            <a:stretch>
              <a:fillRect/>
            </a:stretch>
          </a:blipFill>
        </p:spPr>
      </p:sp>
      <p:sp>
        <p:nvSpPr>
          <p:cNvPr id="3" name="TextBox 3"/>
          <p:cNvSpPr txBox="1"/>
          <p:nvPr/>
        </p:nvSpPr>
        <p:spPr>
          <a:xfrm>
            <a:off x="3634758" y="438919"/>
            <a:ext cx="11364590" cy="1750187"/>
          </a:xfrm>
          <a:prstGeom prst="rect">
            <a:avLst/>
          </a:prstGeom>
        </p:spPr>
        <p:txBody>
          <a:bodyPr lIns="0" tIns="0" rIns="0" bIns="0" rtlCol="0" anchor="t">
            <a:spAutoFit/>
          </a:bodyPr>
          <a:lstStyle/>
          <a:p>
            <a:pPr algn="ctr">
              <a:lnSpc>
                <a:spcPts val="12153"/>
              </a:lnSpc>
            </a:pPr>
            <a:r>
              <a:rPr lang="en-US" sz="10299" b="1">
                <a:solidFill>
                  <a:srgbClr val="000000"/>
                </a:solidFill>
                <a:latin typeface="Times New Roman Bold"/>
                <a:ea typeface="Times New Roman Bold"/>
                <a:cs typeface="Times New Roman Bold"/>
                <a:sym typeface="Times New Roman Bold"/>
              </a:rPr>
              <a:t>High School Credits </a:t>
            </a:r>
          </a:p>
        </p:txBody>
      </p:sp>
      <p:sp>
        <p:nvSpPr>
          <p:cNvPr id="4" name="TextBox 4"/>
          <p:cNvSpPr txBox="1"/>
          <p:nvPr/>
        </p:nvSpPr>
        <p:spPr>
          <a:xfrm>
            <a:off x="769123" y="3008441"/>
            <a:ext cx="16140206" cy="1247767"/>
          </a:xfrm>
          <a:prstGeom prst="rect">
            <a:avLst/>
          </a:prstGeom>
        </p:spPr>
        <p:txBody>
          <a:bodyPr lIns="0" tIns="0" rIns="0" bIns="0" rtlCol="0" anchor="t">
            <a:spAutoFit/>
          </a:bodyPr>
          <a:lstStyle/>
          <a:p>
            <a:pPr algn="l">
              <a:lnSpc>
                <a:spcPts val="4725"/>
              </a:lnSpc>
            </a:pPr>
            <a:r>
              <a:rPr lang="en-US" sz="3375">
                <a:solidFill>
                  <a:srgbClr val="000000"/>
                </a:solidFill>
                <a:latin typeface="Times New Roman"/>
                <a:ea typeface="Times New Roman"/>
                <a:cs typeface="Times New Roman"/>
                <a:sym typeface="Times New Roman"/>
              </a:rPr>
              <a:t>To receive credits in high school, courses must have a final semester passing grade of 70 or above + meet attendance requirements.​</a:t>
            </a:r>
          </a:p>
        </p:txBody>
      </p:sp>
      <p:sp>
        <p:nvSpPr>
          <p:cNvPr id="5" name="TextBox 5"/>
          <p:cNvSpPr txBox="1"/>
          <p:nvPr/>
        </p:nvSpPr>
        <p:spPr>
          <a:xfrm>
            <a:off x="769123" y="4583718"/>
            <a:ext cx="16140206" cy="1847842"/>
          </a:xfrm>
          <a:prstGeom prst="rect">
            <a:avLst/>
          </a:prstGeom>
        </p:spPr>
        <p:txBody>
          <a:bodyPr lIns="0" tIns="0" rIns="0" bIns="0" rtlCol="0" anchor="t">
            <a:spAutoFit/>
          </a:bodyPr>
          <a:lstStyle/>
          <a:p>
            <a:pPr algn="l">
              <a:lnSpc>
                <a:spcPts val="4725"/>
              </a:lnSpc>
            </a:pPr>
            <a:r>
              <a:rPr lang="en-US" sz="3375">
                <a:solidFill>
                  <a:srgbClr val="000000"/>
                </a:solidFill>
                <a:latin typeface="Times New Roman"/>
                <a:ea typeface="Times New Roman"/>
                <a:cs typeface="Times New Roman"/>
                <a:sym typeface="Times New Roman"/>
              </a:rPr>
              <a:t>Promotion is based upon the number of years in high school ​</a:t>
            </a:r>
          </a:p>
          <a:p>
            <a:pPr algn="l">
              <a:lnSpc>
                <a:spcPts val="4725"/>
              </a:lnSpc>
            </a:pPr>
            <a:r>
              <a:rPr lang="en-US" sz="3375">
                <a:solidFill>
                  <a:srgbClr val="000000"/>
                </a:solidFill>
                <a:latin typeface="Times New Roman"/>
                <a:ea typeface="Times New Roman"/>
                <a:cs typeface="Times New Roman"/>
                <a:sym typeface="Times New Roman"/>
              </a:rPr>
              <a:t>and the number of credits earned.​</a:t>
            </a:r>
          </a:p>
          <a:p>
            <a:pPr algn="l">
              <a:lnSpc>
                <a:spcPts val="4725"/>
              </a:lnSpc>
            </a:pPr>
            <a:endParaRPr lang="en-US" sz="3375">
              <a:solidFill>
                <a:srgbClr val="000000"/>
              </a:solidFill>
              <a:latin typeface="Times New Roman"/>
              <a:ea typeface="Times New Roman"/>
              <a:cs typeface="Times New Roman"/>
              <a:sym typeface="Times New Roman"/>
            </a:endParaRPr>
          </a:p>
        </p:txBody>
      </p:sp>
      <p:sp>
        <p:nvSpPr>
          <p:cNvPr id="6" name="TextBox 6"/>
          <p:cNvSpPr txBox="1"/>
          <p:nvPr/>
        </p:nvSpPr>
        <p:spPr>
          <a:xfrm>
            <a:off x="769123" y="6428366"/>
            <a:ext cx="7179924" cy="3478522"/>
          </a:xfrm>
          <a:prstGeom prst="rect">
            <a:avLst/>
          </a:prstGeom>
        </p:spPr>
        <p:txBody>
          <a:bodyPr lIns="0" tIns="0" rIns="0" bIns="0" rtlCol="0" anchor="t">
            <a:spAutoFit/>
          </a:bodyPr>
          <a:lstStyle/>
          <a:p>
            <a:pPr algn="l">
              <a:lnSpc>
                <a:spcPts val="5565"/>
              </a:lnSpc>
            </a:pPr>
            <a:r>
              <a:rPr lang="en-US" sz="3975">
                <a:solidFill>
                  <a:srgbClr val="000000"/>
                </a:solidFill>
                <a:latin typeface="Times New Roman"/>
                <a:ea typeface="Times New Roman"/>
                <a:cs typeface="Times New Roman"/>
                <a:sym typeface="Times New Roman"/>
              </a:rPr>
              <a:t>6- Sophomore​</a:t>
            </a:r>
          </a:p>
          <a:p>
            <a:pPr algn="l">
              <a:lnSpc>
                <a:spcPts val="5565"/>
              </a:lnSpc>
            </a:pPr>
            <a:r>
              <a:rPr lang="en-US" sz="3975">
                <a:solidFill>
                  <a:srgbClr val="000000"/>
                </a:solidFill>
                <a:latin typeface="Times New Roman"/>
                <a:ea typeface="Times New Roman"/>
                <a:cs typeface="Times New Roman"/>
                <a:sym typeface="Times New Roman"/>
              </a:rPr>
              <a:t>12- Junior​</a:t>
            </a:r>
          </a:p>
          <a:p>
            <a:pPr algn="l">
              <a:lnSpc>
                <a:spcPts val="5565"/>
              </a:lnSpc>
            </a:pPr>
            <a:r>
              <a:rPr lang="en-US" sz="3975">
                <a:solidFill>
                  <a:srgbClr val="000000"/>
                </a:solidFill>
                <a:latin typeface="Times New Roman"/>
                <a:ea typeface="Times New Roman"/>
                <a:cs typeface="Times New Roman"/>
                <a:sym typeface="Times New Roman"/>
              </a:rPr>
              <a:t>18- Senior​</a:t>
            </a:r>
          </a:p>
          <a:p>
            <a:pPr algn="l">
              <a:lnSpc>
                <a:spcPts val="5565"/>
              </a:lnSpc>
            </a:pPr>
            <a:r>
              <a:rPr lang="en-US" sz="3975">
                <a:solidFill>
                  <a:srgbClr val="000000"/>
                </a:solidFill>
                <a:latin typeface="Times New Roman"/>
                <a:ea typeface="Times New Roman"/>
                <a:cs typeface="Times New Roman"/>
                <a:sym typeface="Times New Roman"/>
              </a:rPr>
              <a:t>26- Required to Graduate​</a:t>
            </a:r>
          </a:p>
          <a:p>
            <a:pPr algn="l">
              <a:lnSpc>
                <a:spcPts val="4725"/>
              </a:lnSpc>
            </a:pPr>
            <a:endParaRPr lang="en-US" sz="3975">
              <a:solidFill>
                <a:srgbClr val="000000"/>
              </a:solidFill>
              <a:latin typeface="Times New Roman"/>
              <a:ea typeface="Times New Roman"/>
              <a:cs typeface="Times New Roman"/>
              <a:sym typeface="Times New Roman"/>
            </a:endParaRPr>
          </a:p>
        </p:txBody>
      </p:sp>
      <p:sp>
        <p:nvSpPr>
          <p:cNvPr id="7" name="TextBox 7"/>
          <p:cNvSpPr txBox="1"/>
          <p:nvPr/>
        </p:nvSpPr>
        <p:spPr>
          <a:xfrm>
            <a:off x="14447160" y="4640868"/>
            <a:ext cx="1519461" cy="476185"/>
          </a:xfrm>
          <a:prstGeom prst="rect">
            <a:avLst/>
          </a:prstGeom>
        </p:spPr>
        <p:txBody>
          <a:bodyPr lIns="0" tIns="0" rIns="0" bIns="0" rtlCol="0" anchor="t">
            <a:spAutoFit/>
          </a:bodyPr>
          <a:lstStyle/>
          <a:p>
            <a:pPr algn="ctr">
              <a:lnSpc>
                <a:spcPts val="3678"/>
              </a:lnSpc>
            </a:pPr>
            <a:r>
              <a:rPr lang="en-US" sz="2627">
                <a:solidFill>
                  <a:srgbClr val="FDFEFE"/>
                </a:solidFill>
                <a:latin typeface="Horizon"/>
                <a:ea typeface="Horizon"/>
                <a:cs typeface="Horizon"/>
                <a:sym typeface="Horizon"/>
              </a:rPr>
              <a:t>good </a:t>
            </a:r>
          </a:p>
        </p:txBody>
      </p:sp>
      <p:sp>
        <p:nvSpPr>
          <p:cNvPr id="8" name="TextBox 8"/>
          <p:cNvSpPr txBox="1"/>
          <p:nvPr/>
        </p:nvSpPr>
        <p:spPr>
          <a:xfrm>
            <a:off x="14150509" y="5831584"/>
            <a:ext cx="2112764" cy="476185"/>
          </a:xfrm>
          <a:prstGeom prst="rect">
            <a:avLst/>
          </a:prstGeom>
        </p:spPr>
        <p:txBody>
          <a:bodyPr lIns="0" tIns="0" rIns="0" bIns="0" rtlCol="0" anchor="t">
            <a:spAutoFit/>
          </a:bodyPr>
          <a:lstStyle/>
          <a:p>
            <a:pPr algn="ctr">
              <a:lnSpc>
                <a:spcPts val="3678"/>
              </a:lnSpc>
            </a:pPr>
            <a:r>
              <a:rPr lang="en-US" sz="2627">
                <a:solidFill>
                  <a:srgbClr val="FDFEFE"/>
                </a:solidFill>
                <a:latin typeface="Horizon"/>
                <a:ea typeface="Horizon"/>
                <a:cs typeface="Horizon"/>
                <a:sym typeface="Horizon"/>
              </a:rPr>
              <a:t>grades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9521895" y="-892696"/>
            <a:ext cx="12120861" cy="12120861"/>
          </a:xfrm>
          <a:custGeom>
            <a:avLst/>
            <a:gdLst/>
            <a:ahLst/>
            <a:cxnLst/>
            <a:rect l="l" t="t" r="r" b="b"/>
            <a:pathLst>
              <a:path w="12120861" h="12120861">
                <a:moveTo>
                  <a:pt x="0" y="0"/>
                </a:moveTo>
                <a:lnTo>
                  <a:pt x="12120861" y="0"/>
                </a:lnTo>
                <a:lnTo>
                  <a:pt x="12120861" y="12120860"/>
                </a:lnTo>
                <a:lnTo>
                  <a:pt x="0" y="12120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91694" y="-1804686"/>
            <a:ext cx="4563554" cy="4563554"/>
          </a:xfrm>
          <a:custGeom>
            <a:avLst/>
            <a:gdLst/>
            <a:ahLst/>
            <a:cxnLst/>
            <a:rect l="l" t="t" r="r" b="b"/>
            <a:pathLst>
              <a:path w="4563554" h="4563554">
                <a:moveTo>
                  <a:pt x="0" y="0"/>
                </a:moveTo>
                <a:lnTo>
                  <a:pt x="4563554" y="0"/>
                </a:lnTo>
                <a:lnTo>
                  <a:pt x="4563554" y="4563554"/>
                </a:lnTo>
                <a:lnTo>
                  <a:pt x="0" y="4563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735616" flipH="1">
            <a:off x="3997543" y="8268734"/>
            <a:ext cx="4563554" cy="4563554"/>
          </a:xfrm>
          <a:custGeom>
            <a:avLst/>
            <a:gdLst/>
            <a:ahLst/>
            <a:cxnLst/>
            <a:rect l="l" t="t" r="r" b="b"/>
            <a:pathLst>
              <a:path w="4563554" h="4563554">
                <a:moveTo>
                  <a:pt x="4563554" y="0"/>
                </a:moveTo>
                <a:lnTo>
                  <a:pt x="0" y="0"/>
                </a:lnTo>
                <a:lnTo>
                  <a:pt x="0" y="4563554"/>
                </a:lnTo>
                <a:lnTo>
                  <a:pt x="4563554" y="4563554"/>
                </a:lnTo>
                <a:lnTo>
                  <a:pt x="456355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1860627" y="1847335"/>
            <a:ext cx="20148627" cy="7089035"/>
            <a:chOff x="0" y="0"/>
            <a:chExt cx="5306634" cy="1867071"/>
          </a:xfrm>
        </p:grpSpPr>
        <p:sp>
          <p:nvSpPr>
            <p:cNvPr id="6" name="Freeform 6"/>
            <p:cNvSpPr/>
            <p:nvPr/>
          </p:nvSpPr>
          <p:spPr>
            <a:xfrm>
              <a:off x="0" y="0"/>
              <a:ext cx="5306634" cy="1867071"/>
            </a:xfrm>
            <a:custGeom>
              <a:avLst/>
              <a:gdLst/>
              <a:ahLst/>
              <a:cxnLst/>
              <a:rect l="l" t="t" r="r" b="b"/>
              <a:pathLst>
                <a:path w="5306634" h="1867071">
                  <a:moveTo>
                    <a:pt x="0" y="0"/>
                  </a:moveTo>
                  <a:lnTo>
                    <a:pt x="5306634" y="0"/>
                  </a:lnTo>
                  <a:lnTo>
                    <a:pt x="5306634" y="1867071"/>
                  </a:lnTo>
                  <a:lnTo>
                    <a:pt x="0" y="1867071"/>
                  </a:lnTo>
                  <a:close/>
                </a:path>
              </a:pathLst>
            </a:custGeom>
            <a:solidFill>
              <a:srgbClr val="000000"/>
            </a:solidFill>
          </p:spPr>
        </p:sp>
        <p:sp>
          <p:nvSpPr>
            <p:cNvPr id="7" name="TextBox 7"/>
            <p:cNvSpPr txBox="1"/>
            <p:nvPr/>
          </p:nvSpPr>
          <p:spPr>
            <a:xfrm>
              <a:off x="0" y="-38100"/>
              <a:ext cx="5306634" cy="190517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37528" y="322937"/>
            <a:ext cx="9689594" cy="96895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1010"/>
            </a:solidFill>
          </p:spPr>
        </p:sp>
        <p:sp>
          <p:nvSpPr>
            <p:cNvPr id="10" name="TextBox 10"/>
            <p:cNvSpPr txBox="1"/>
            <p:nvPr/>
          </p:nvSpPr>
          <p:spPr>
            <a:xfrm>
              <a:off x="76200" y="38100"/>
              <a:ext cx="660400" cy="698500"/>
            </a:xfrm>
            <a:prstGeom prst="rect">
              <a:avLst/>
            </a:prstGeom>
          </p:spPr>
          <p:txBody>
            <a:bodyPr lIns="67130" tIns="67130" rIns="67130" bIns="67130" rtlCol="0" anchor="ctr"/>
            <a:lstStyle/>
            <a:p>
              <a:pPr algn="ctr">
                <a:lnSpc>
                  <a:spcPts val="2659"/>
                </a:lnSpc>
                <a:spcBef>
                  <a:spcPct val="0"/>
                </a:spcBef>
              </a:pPr>
              <a:endParaRPr/>
            </a:p>
          </p:txBody>
        </p:sp>
      </p:grpSp>
      <p:grpSp>
        <p:nvGrpSpPr>
          <p:cNvPr id="11" name="Group 11"/>
          <p:cNvGrpSpPr>
            <a:grpSpLocks noChangeAspect="1"/>
          </p:cNvGrpSpPr>
          <p:nvPr/>
        </p:nvGrpSpPr>
        <p:grpSpPr>
          <a:xfrm>
            <a:off x="11490789" y="984324"/>
            <a:ext cx="8366819" cy="8366819"/>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0000"/>
            </a:solidFill>
          </p:spPr>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26727" r="-26727"/>
              </a:stretch>
            </a:blipFill>
          </p:spPr>
        </p:sp>
      </p:grpSp>
      <p:sp>
        <p:nvSpPr>
          <p:cNvPr id="14" name="Freeform 14"/>
          <p:cNvSpPr/>
          <p:nvPr/>
        </p:nvSpPr>
        <p:spPr>
          <a:xfrm>
            <a:off x="391694" y="2941865"/>
            <a:ext cx="2669477" cy="4114800"/>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391694" y="476007"/>
            <a:ext cx="1458293" cy="1105386"/>
          </a:xfrm>
          <a:custGeom>
            <a:avLst/>
            <a:gdLst/>
            <a:ahLst/>
            <a:cxnLst/>
            <a:rect l="l" t="t" r="r" b="b"/>
            <a:pathLst>
              <a:path w="1458293" h="1105386">
                <a:moveTo>
                  <a:pt x="0" y="0"/>
                </a:moveTo>
                <a:lnTo>
                  <a:pt x="1458293" y="0"/>
                </a:lnTo>
                <a:lnTo>
                  <a:pt x="1458293" y="1105386"/>
                </a:lnTo>
                <a:lnTo>
                  <a:pt x="0" y="1105386"/>
                </a:lnTo>
                <a:lnTo>
                  <a:pt x="0" y="0"/>
                </a:lnTo>
                <a:close/>
              </a:path>
            </a:pathLst>
          </a:custGeom>
          <a:blipFill>
            <a:blip r:embed="rId9"/>
            <a:stretch>
              <a:fillRect/>
            </a:stretch>
          </a:blipFill>
        </p:spPr>
      </p:sp>
      <p:sp>
        <p:nvSpPr>
          <p:cNvPr id="16" name="TextBox 16"/>
          <p:cNvSpPr txBox="1"/>
          <p:nvPr/>
        </p:nvSpPr>
        <p:spPr>
          <a:xfrm>
            <a:off x="268139" y="3937601"/>
            <a:ext cx="13231932" cy="2161428"/>
          </a:xfrm>
          <a:prstGeom prst="rect">
            <a:avLst/>
          </a:prstGeom>
        </p:spPr>
        <p:txBody>
          <a:bodyPr lIns="0" tIns="0" rIns="0" bIns="0" rtlCol="0" anchor="t">
            <a:spAutoFit/>
          </a:bodyPr>
          <a:lstStyle/>
          <a:p>
            <a:pPr algn="ctr">
              <a:lnSpc>
                <a:spcPts val="8489"/>
              </a:lnSpc>
            </a:pPr>
            <a:r>
              <a:rPr lang="en-US" sz="7382" b="1">
                <a:solidFill>
                  <a:srgbClr val="FFFFFF"/>
                </a:solidFill>
                <a:latin typeface="Montserrat Bold"/>
                <a:ea typeface="Montserrat Bold"/>
                <a:cs typeface="Montserrat Bold"/>
                <a:sym typeface="Montserrat Bold"/>
              </a:rPr>
              <a:t>HAWK </a:t>
            </a:r>
          </a:p>
          <a:p>
            <a:pPr algn="ctr">
              <a:lnSpc>
                <a:spcPts val="8489"/>
              </a:lnSpc>
            </a:pPr>
            <a:r>
              <a:rPr lang="en-US" sz="7382" b="1">
                <a:solidFill>
                  <a:srgbClr val="FFFFFF"/>
                </a:solidFill>
                <a:latin typeface="Montserrat Bold"/>
                <a:ea typeface="Montserrat Bold"/>
                <a:cs typeface="Montserrat Bold"/>
                <a:sym typeface="Montserrat Bold"/>
              </a:rPr>
              <a:t>SCHOLARS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4687195" y="-2227957"/>
            <a:ext cx="5649015" cy="4455914"/>
            <a:chOff x="0" y="0"/>
            <a:chExt cx="911631" cy="719090"/>
          </a:xfrm>
        </p:grpSpPr>
        <p:sp>
          <p:nvSpPr>
            <p:cNvPr id="3" name="Freeform 3"/>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4" name="TextBox 4"/>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515655" y="1375444"/>
            <a:ext cx="7277531" cy="6254128"/>
            <a:chOff x="0" y="0"/>
            <a:chExt cx="812800" cy="698500"/>
          </a:xfrm>
        </p:grpSpPr>
        <p:sp>
          <p:nvSpPr>
            <p:cNvPr id="6" name="Freeform 6"/>
            <p:cNvSpPr/>
            <p:nvPr/>
          </p:nvSpPr>
          <p:spPr>
            <a:xfrm>
              <a:off x="3881" y="0"/>
              <a:ext cx="805037" cy="698500"/>
            </a:xfrm>
            <a:custGeom>
              <a:avLst/>
              <a:gdLst/>
              <a:ahLst/>
              <a:cxnLst/>
              <a:rect l="l" t="t" r="r" b="b"/>
              <a:pathLst>
                <a:path w="805037" h="698500">
                  <a:moveTo>
                    <a:pt x="798754" y="366721"/>
                  </a:moveTo>
                  <a:lnTo>
                    <a:pt x="615884" y="681029"/>
                  </a:lnTo>
                  <a:cubicBezTo>
                    <a:pt x="609591" y="691846"/>
                    <a:pt x="598021" y="698500"/>
                    <a:pt x="585507" y="698500"/>
                  </a:cubicBezTo>
                  <a:lnTo>
                    <a:pt x="219531" y="698500"/>
                  </a:lnTo>
                  <a:cubicBezTo>
                    <a:pt x="207017" y="698500"/>
                    <a:pt x="195447" y="691846"/>
                    <a:pt x="189154" y="681029"/>
                  </a:cubicBezTo>
                  <a:lnTo>
                    <a:pt x="6284" y="366721"/>
                  </a:lnTo>
                  <a:cubicBezTo>
                    <a:pt x="0" y="355921"/>
                    <a:pt x="0" y="342579"/>
                    <a:pt x="6284" y="331779"/>
                  </a:cubicBezTo>
                  <a:lnTo>
                    <a:pt x="189154" y="17471"/>
                  </a:lnTo>
                  <a:cubicBezTo>
                    <a:pt x="195447" y="6654"/>
                    <a:pt x="207017" y="0"/>
                    <a:pt x="219531" y="0"/>
                  </a:cubicBezTo>
                  <a:lnTo>
                    <a:pt x="585507" y="0"/>
                  </a:lnTo>
                  <a:cubicBezTo>
                    <a:pt x="598021" y="0"/>
                    <a:pt x="609591" y="6654"/>
                    <a:pt x="615884" y="17471"/>
                  </a:cubicBezTo>
                  <a:lnTo>
                    <a:pt x="798754" y="331779"/>
                  </a:lnTo>
                  <a:cubicBezTo>
                    <a:pt x="805038" y="342579"/>
                    <a:pt x="805038" y="355921"/>
                    <a:pt x="798754" y="366721"/>
                  </a:cubicBezTo>
                  <a:close/>
                </a:path>
              </a:pathLst>
            </a:custGeom>
            <a:solidFill>
              <a:srgbClr val="471010"/>
            </a:soli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3975838" y="6619529"/>
            <a:ext cx="5464008" cy="4695632"/>
            <a:chOff x="0" y="0"/>
            <a:chExt cx="812800" cy="698500"/>
          </a:xfrm>
        </p:grpSpPr>
        <p:sp>
          <p:nvSpPr>
            <p:cNvPr id="9" name="Freeform 9"/>
            <p:cNvSpPr/>
            <p:nvPr/>
          </p:nvSpPr>
          <p:spPr>
            <a:xfrm>
              <a:off x="5170" y="0"/>
              <a:ext cx="802461" cy="698500"/>
            </a:xfrm>
            <a:custGeom>
              <a:avLst/>
              <a:gdLst/>
              <a:ahLst/>
              <a:cxnLst/>
              <a:rect l="l" t="t" r="r" b="b"/>
              <a:pathLst>
                <a:path w="802461" h="698500">
                  <a:moveTo>
                    <a:pt x="794092" y="372519"/>
                  </a:moveTo>
                  <a:lnTo>
                    <a:pt x="617968" y="675231"/>
                  </a:lnTo>
                  <a:cubicBezTo>
                    <a:pt x="609586" y="689637"/>
                    <a:pt x="594176" y="698500"/>
                    <a:pt x="577509" y="698500"/>
                  </a:cubicBezTo>
                  <a:lnTo>
                    <a:pt x="224951" y="698500"/>
                  </a:lnTo>
                  <a:cubicBezTo>
                    <a:pt x="208284" y="698500"/>
                    <a:pt x="192874" y="689637"/>
                    <a:pt x="184492" y="675231"/>
                  </a:cubicBezTo>
                  <a:lnTo>
                    <a:pt x="8368" y="372519"/>
                  </a:lnTo>
                  <a:cubicBezTo>
                    <a:pt x="0" y="358135"/>
                    <a:pt x="0" y="340365"/>
                    <a:pt x="8368" y="325981"/>
                  </a:cubicBezTo>
                  <a:lnTo>
                    <a:pt x="184492" y="23269"/>
                  </a:lnTo>
                  <a:cubicBezTo>
                    <a:pt x="192874" y="8863"/>
                    <a:pt x="208284" y="0"/>
                    <a:pt x="224951" y="0"/>
                  </a:cubicBezTo>
                  <a:lnTo>
                    <a:pt x="577509" y="0"/>
                  </a:lnTo>
                  <a:cubicBezTo>
                    <a:pt x="594176" y="0"/>
                    <a:pt x="609586" y="8863"/>
                    <a:pt x="617968" y="23269"/>
                  </a:cubicBezTo>
                  <a:lnTo>
                    <a:pt x="794092" y="325981"/>
                  </a:lnTo>
                  <a:cubicBezTo>
                    <a:pt x="802460" y="340365"/>
                    <a:pt x="802460" y="358135"/>
                    <a:pt x="794092" y="372519"/>
                  </a:cubicBezTo>
                  <a:close/>
                </a:path>
              </a:pathLst>
            </a:custGeom>
            <a:solidFill>
              <a:srgbClr val="000000"/>
            </a:solidFill>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4860337" y="7162564"/>
            <a:ext cx="3427663" cy="2945648"/>
            <a:chOff x="0" y="0"/>
            <a:chExt cx="812800" cy="698500"/>
          </a:xfrm>
        </p:grpSpPr>
        <p:sp>
          <p:nvSpPr>
            <p:cNvPr id="12" name="Freeform 12"/>
            <p:cNvSpPr/>
            <p:nvPr/>
          </p:nvSpPr>
          <p:spPr>
            <a:xfrm>
              <a:off x="7807" y="0"/>
              <a:ext cx="797186" cy="698500"/>
            </a:xfrm>
            <a:custGeom>
              <a:avLst/>
              <a:gdLst/>
              <a:ahLst/>
              <a:cxnLst/>
              <a:rect l="l" t="t" r="r" b="b"/>
              <a:pathLst>
                <a:path w="797186" h="698500">
                  <a:moveTo>
                    <a:pt x="784547" y="384391"/>
                  </a:moveTo>
                  <a:lnTo>
                    <a:pt x="622239" y="663359"/>
                  </a:lnTo>
                  <a:cubicBezTo>
                    <a:pt x="609580" y="685116"/>
                    <a:pt x="586308" y="698500"/>
                    <a:pt x="561137" y="698500"/>
                  </a:cubicBezTo>
                  <a:lnTo>
                    <a:pt x="236049" y="698500"/>
                  </a:lnTo>
                  <a:cubicBezTo>
                    <a:pt x="210878" y="698500"/>
                    <a:pt x="187606" y="685116"/>
                    <a:pt x="174947" y="663359"/>
                  </a:cubicBezTo>
                  <a:lnTo>
                    <a:pt x="12639" y="384391"/>
                  </a:lnTo>
                  <a:cubicBezTo>
                    <a:pt x="0" y="362668"/>
                    <a:pt x="0" y="335832"/>
                    <a:pt x="12639" y="314109"/>
                  </a:cubicBezTo>
                  <a:lnTo>
                    <a:pt x="174947" y="35141"/>
                  </a:lnTo>
                  <a:cubicBezTo>
                    <a:pt x="187606" y="13384"/>
                    <a:pt x="210878" y="0"/>
                    <a:pt x="236049" y="0"/>
                  </a:cubicBezTo>
                  <a:lnTo>
                    <a:pt x="561137" y="0"/>
                  </a:lnTo>
                  <a:cubicBezTo>
                    <a:pt x="586308" y="0"/>
                    <a:pt x="609580" y="13384"/>
                    <a:pt x="622239" y="35141"/>
                  </a:cubicBezTo>
                  <a:lnTo>
                    <a:pt x="784547" y="314109"/>
                  </a:lnTo>
                  <a:cubicBezTo>
                    <a:pt x="797186" y="335832"/>
                    <a:pt x="797186" y="362668"/>
                    <a:pt x="784547" y="384391"/>
                  </a:cubicBezTo>
                  <a:close/>
                </a:path>
              </a:pathLst>
            </a:custGeom>
            <a:solidFill>
              <a:srgbClr val="000000">
                <a:alpha val="0"/>
              </a:srgbClr>
            </a:solidFill>
            <a:ln w="142875" cap="sq">
              <a:solidFill>
                <a:srgbClr val="BD9415"/>
              </a:solidFill>
              <a:prstDash val="solid"/>
              <a:miter/>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6182190" y="2385487"/>
            <a:ext cx="4926885" cy="4234042"/>
            <a:chOff x="0" y="0"/>
            <a:chExt cx="812800" cy="698500"/>
          </a:xfrm>
        </p:grpSpPr>
        <p:sp>
          <p:nvSpPr>
            <p:cNvPr id="15" name="Freeform 15"/>
            <p:cNvSpPr/>
            <p:nvPr/>
          </p:nvSpPr>
          <p:spPr>
            <a:xfrm>
              <a:off x="5431" y="0"/>
              <a:ext cx="801937" cy="698500"/>
            </a:xfrm>
            <a:custGeom>
              <a:avLst/>
              <a:gdLst/>
              <a:ahLst/>
              <a:cxnLst/>
              <a:rect l="l" t="t" r="r" b="b"/>
              <a:pathLst>
                <a:path w="801937" h="698500">
                  <a:moveTo>
                    <a:pt x="793145" y="373698"/>
                  </a:moveTo>
                  <a:lnTo>
                    <a:pt x="618393" y="674052"/>
                  </a:lnTo>
                  <a:cubicBezTo>
                    <a:pt x="609587" y="689188"/>
                    <a:pt x="593396" y="698500"/>
                    <a:pt x="575884" y="698500"/>
                  </a:cubicBezTo>
                  <a:lnTo>
                    <a:pt x="226054" y="698500"/>
                  </a:lnTo>
                  <a:cubicBezTo>
                    <a:pt x="208542" y="698500"/>
                    <a:pt x="192351" y="689188"/>
                    <a:pt x="183545" y="674052"/>
                  </a:cubicBezTo>
                  <a:lnTo>
                    <a:pt x="8793" y="373698"/>
                  </a:lnTo>
                  <a:cubicBezTo>
                    <a:pt x="0" y="358585"/>
                    <a:pt x="0" y="339915"/>
                    <a:pt x="8793" y="324802"/>
                  </a:cubicBezTo>
                  <a:lnTo>
                    <a:pt x="183545" y="24448"/>
                  </a:lnTo>
                  <a:cubicBezTo>
                    <a:pt x="192351" y="9312"/>
                    <a:pt x="208542" y="0"/>
                    <a:pt x="226054" y="0"/>
                  </a:cubicBezTo>
                  <a:lnTo>
                    <a:pt x="575884" y="0"/>
                  </a:lnTo>
                  <a:cubicBezTo>
                    <a:pt x="593396" y="0"/>
                    <a:pt x="609587" y="9312"/>
                    <a:pt x="618393" y="24448"/>
                  </a:cubicBezTo>
                  <a:lnTo>
                    <a:pt x="793145" y="324802"/>
                  </a:lnTo>
                  <a:cubicBezTo>
                    <a:pt x="801938" y="339915"/>
                    <a:pt x="801938" y="358585"/>
                    <a:pt x="793145" y="373698"/>
                  </a:cubicBezTo>
                  <a:close/>
                </a:path>
              </a:pathLst>
            </a:custGeom>
            <a:solidFill>
              <a:srgbClr val="000000">
                <a:alpha val="0"/>
              </a:srgbClr>
            </a:solidFill>
            <a:ln w="142875" cap="sq">
              <a:gradFill>
                <a:gsLst>
                  <a:gs pos="0">
                    <a:srgbClr val="430610">
                      <a:alpha val="100000"/>
                    </a:srgbClr>
                  </a:gs>
                  <a:gs pos="50000">
                    <a:srgbClr val="75131A">
                      <a:alpha val="100000"/>
                    </a:srgbClr>
                  </a:gs>
                  <a:gs pos="100000">
                    <a:srgbClr val="75131A">
                      <a:alpha val="100000"/>
                    </a:srgbClr>
                  </a:gs>
                </a:gsLst>
                <a:lin ang="0"/>
              </a:gradFill>
              <a:prstDash val="solid"/>
              <a:miter/>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825389" y="-102304"/>
            <a:ext cx="12750502" cy="3628178"/>
          </a:xfrm>
          <a:prstGeom prst="rect">
            <a:avLst/>
          </a:prstGeom>
        </p:spPr>
        <p:txBody>
          <a:bodyPr lIns="0" tIns="0" rIns="0" bIns="0" rtlCol="0" anchor="t">
            <a:spAutoFit/>
          </a:bodyPr>
          <a:lstStyle/>
          <a:p>
            <a:pPr algn="l">
              <a:lnSpc>
                <a:spcPts val="5645"/>
              </a:lnSpc>
            </a:pPr>
            <a:r>
              <a:rPr lang="en-US" sz="6136" b="1">
                <a:solidFill>
                  <a:srgbClr val="680F17"/>
                </a:solidFill>
                <a:latin typeface="Asap Condensed Bold"/>
                <a:ea typeface="Asap Condensed Bold"/>
                <a:cs typeface="Asap Condensed Bold"/>
                <a:sym typeface="Asap Condensed Bold"/>
              </a:rPr>
              <a:t>​</a:t>
            </a:r>
          </a:p>
          <a:p>
            <a:pPr algn="l">
              <a:lnSpc>
                <a:spcPts val="5645"/>
              </a:lnSpc>
            </a:pPr>
            <a:r>
              <a:rPr lang="en-US" sz="6136" b="1">
                <a:solidFill>
                  <a:srgbClr val="680F17"/>
                </a:solidFill>
                <a:latin typeface="Asap Condensed Bold"/>
                <a:ea typeface="Asap Condensed Bold"/>
                <a:cs typeface="Asap Condensed Bold"/>
                <a:sym typeface="Asap Condensed Bold"/>
              </a:rPr>
              <a:t>​</a:t>
            </a:r>
          </a:p>
          <a:p>
            <a:pPr algn="l">
              <a:lnSpc>
                <a:spcPts val="5645"/>
              </a:lnSpc>
            </a:pPr>
            <a:r>
              <a:rPr lang="en-US" sz="6136" b="1">
                <a:solidFill>
                  <a:srgbClr val="680F17"/>
                </a:solidFill>
                <a:latin typeface="Asap Condensed Bold"/>
                <a:ea typeface="Asap Condensed Bold"/>
                <a:cs typeface="Asap Condensed Bold"/>
                <a:sym typeface="Asap Condensed Bold"/>
              </a:rPr>
              <a:t>What is Hawk Scholars Academy?​</a:t>
            </a:r>
          </a:p>
          <a:p>
            <a:pPr algn="l">
              <a:lnSpc>
                <a:spcPts val="5645"/>
              </a:lnSpc>
            </a:pPr>
            <a:r>
              <a:rPr lang="en-US" sz="6136" b="1">
                <a:solidFill>
                  <a:srgbClr val="680F17"/>
                </a:solidFill>
                <a:latin typeface="Asap Condensed Bold"/>
                <a:ea typeface="Asap Condensed Bold"/>
                <a:cs typeface="Asap Condensed Bold"/>
                <a:sym typeface="Asap Condensed Bold"/>
              </a:rPr>
              <a:t>​</a:t>
            </a:r>
          </a:p>
          <a:p>
            <a:pPr algn="l">
              <a:lnSpc>
                <a:spcPts val="5645"/>
              </a:lnSpc>
            </a:pPr>
            <a:r>
              <a:rPr lang="en-US" sz="6136" b="1">
                <a:solidFill>
                  <a:srgbClr val="680F17"/>
                </a:solidFill>
                <a:latin typeface="Asap Condensed Bold"/>
                <a:ea typeface="Asap Condensed Bold"/>
                <a:cs typeface="Asap Condensed Bold"/>
                <a:sym typeface="Asap Condensed Bold"/>
              </a:rPr>
              <a:t>​</a:t>
            </a:r>
          </a:p>
        </p:txBody>
      </p:sp>
      <p:sp>
        <p:nvSpPr>
          <p:cNvPr id="18" name="TextBox 18"/>
          <p:cNvSpPr txBox="1"/>
          <p:nvPr/>
        </p:nvSpPr>
        <p:spPr>
          <a:xfrm>
            <a:off x="825389" y="2689643"/>
            <a:ext cx="10925427" cy="3492162"/>
          </a:xfrm>
          <a:prstGeom prst="rect">
            <a:avLst/>
          </a:prstGeom>
        </p:spPr>
        <p:txBody>
          <a:bodyPr lIns="0" tIns="0" rIns="0" bIns="0" rtlCol="0" anchor="t">
            <a:spAutoFit/>
          </a:bodyPr>
          <a:lstStyle/>
          <a:p>
            <a:pPr algn="just">
              <a:lnSpc>
                <a:spcPts val="5434"/>
              </a:lnSpc>
            </a:pPr>
            <a:r>
              <a:rPr lang="en-US" sz="3881">
                <a:solidFill>
                  <a:srgbClr val="000000"/>
                </a:solidFill>
                <a:latin typeface="Times New Roman"/>
                <a:ea typeface="Times New Roman"/>
                <a:cs typeface="Times New Roman"/>
                <a:sym typeface="Times New Roman"/>
              </a:rPr>
              <a:t>Hawk Scholars Academy is a group of students who participate in extensive dual credit coursework beginning their freshman year of high school with the goal of completing the 42 semester credit hour core curriculum during high school. </a:t>
            </a:r>
          </a:p>
        </p:txBody>
      </p:sp>
      <p:grpSp>
        <p:nvGrpSpPr>
          <p:cNvPr id="19" name="Group 19"/>
          <p:cNvGrpSpPr/>
          <p:nvPr/>
        </p:nvGrpSpPr>
        <p:grpSpPr>
          <a:xfrm>
            <a:off x="13266154" y="-674980"/>
            <a:ext cx="4888266" cy="4200854"/>
            <a:chOff x="0" y="0"/>
            <a:chExt cx="812800" cy="698500"/>
          </a:xfrm>
        </p:grpSpPr>
        <p:sp>
          <p:nvSpPr>
            <p:cNvPr id="20" name="Freeform 20"/>
            <p:cNvSpPr/>
            <p:nvPr/>
          </p:nvSpPr>
          <p:spPr>
            <a:xfrm>
              <a:off x="5474" y="0"/>
              <a:ext cx="801852" cy="698500"/>
            </a:xfrm>
            <a:custGeom>
              <a:avLst/>
              <a:gdLst/>
              <a:ahLst/>
              <a:cxnLst/>
              <a:rect l="l" t="t" r="r" b="b"/>
              <a:pathLst>
                <a:path w="801852" h="698500">
                  <a:moveTo>
                    <a:pt x="792990" y="373891"/>
                  </a:moveTo>
                  <a:lnTo>
                    <a:pt x="618462" y="673859"/>
                  </a:lnTo>
                  <a:cubicBezTo>
                    <a:pt x="609586" y="689115"/>
                    <a:pt x="593268" y="698500"/>
                    <a:pt x="575618" y="698500"/>
                  </a:cubicBezTo>
                  <a:lnTo>
                    <a:pt x="226234" y="698500"/>
                  </a:lnTo>
                  <a:cubicBezTo>
                    <a:pt x="208584" y="698500"/>
                    <a:pt x="192266" y="689115"/>
                    <a:pt x="183390" y="673859"/>
                  </a:cubicBezTo>
                  <a:lnTo>
                    <a:pt x="8862" y="373891"/>
                  </a:lnTo>
                  <a:cubicBezTo>
                    <a:pt x="0" y="358659"/>
                    <a:pt x="0" y="339841"/>
                    <a:pt x="8862" y="324609"/>
                  </a:cubicBezTo>
                  <a:lnTo>
                    <a:pt x="183390" y="24641"/>
                  </a:lnTo>
                  <a:cubicBezTo>
                    <a:pt x="192266" y="9385"/>
                    <a:pt x="208584" y="0"/>
                    <a:pt x="226234" y="0"/>
                  </a:cubicBezTo>
                  <a:lnTo>
                    <a:pt x="575618" y="0"/>
                  </a:lnTo>
                  <a:cubicBezTo>
                    <a:pt x="593268" y="0"/>
                    <a:pt x="609586" y="9385"/>
                    <a:pt x="618462" y="24641"/>
                  </a:cubicBezTo>
                  <a:lnTo>
                    <a:pt x="792990" y="324609"/>
                  </a:lnTo>
                  <a:cubicBezTo>
                    <a:pt x="801852" y="339841"/>
                    <a:pt x="801852" y="358659"/>
                    <a:pt x="792990" y="373891"/>
                  </a:cubicBezTo>
                  <a:close/>
                </a:path>
              </a:pathLst>
            </a:custGeom>
            <a:solidFill>
              <a:srgbClr val="000000">
                <a:alpha val="0"/>
              </a:srgbClr>
            </a:solidFill>
            <a:ln w="142875" cap="sq">
              <a:solidFill>
                <a:srgbClr val="BD9415"/>
              </a:solidFill>
              <a:prstDash val="solid"/>
              <a:miter/>
            </a:ln>
          </p:spPr>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285679" y="8967345"/>
            <a:ext cx="1332625" cy="1010130"/>
          </a:xfrm>
          <a:custGeom>
            <a:avLst/>
            <a:gdLst/>
            <a:ahLst/>
            <a:cxnLst/>
            <a:rect l="l" t="t" r="r" b="b"/>
            <a:pathLst>
              <a:path w="1332625" h="1010130">
                <a:moveTo>
                  <a:pt x="0" y="0"/>
                </a:moveTo>
                <a:lnTo>
                  <a:pt x="1332625" y="0"/>
                </a:lnTo>
                <a:lnTo>
                  <a:pt x="1332625" y="1010129"/>
                </a:lnTo>
                <a:lnTo>
                  <a:pt x="0" y="1010129"/>
                </a:lnTo>
                <a:lnTo>
                  <a:pt x="0" y="0"/>
                </a:lnTo>
                <a:close/>
              </a:path>
            </a:pathLst>
          </a:custGeom>
          <a:blipFill>
            <a:blip r:embed="rId2"/>
            <a:stretch>
              <a:fillRect/>
            </a:stretch>
          </a:blipFill>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4687195" y="-2227957"/>
            <a:ext cx="5649015" cy="4455914"/>
            <a:chOff x="0" y="0"/>
            <a:chExt cx="911631" cy="719090"/>
          </a:xfrm>
        </p:grpSpPr>
        <p:sp>
          <p:nvSpPr>
            <p:cNvPr id="3" name="Freeform 3"/>
            <p:cNvSpPr/>
            <p:nvPr/>
          </p:nvSpPr>
          <p:spPr>
            <a:xfrm>
              <a:off x="3326" y="0"/>
              <a:ext cx="904978" cy="719090"/>
            </a:xfrm>
            <a:custGeom>
              <a:avLst/>
              <a:gdLst/>
              <a:ahLst/>
              <a:cxnLst/>
              <a:rect l="l" t="t" r="r" b="b"/>
              <a:pathLst>
                <a:path w="904978" h="719090">
                  <a:moveTo>
                    <a:pt x="899539" y="375056"/>
                  </a:moveTo>
                  <a:lnTo>
                    <a:pt x="713871" y="703579"/>
                  </a:lnTo>
                  <a:cubicBezTo>
                    <a:pt x="708454" y="713163"/>
                    <a:pt x="698297" y="719090"/>
                    <a:pt x="687288" y="719090"/>
                  </a:cubicBezTo>
                  <a:lnTo>
                    <a:pt x="217690" y="719090"/>
                  </a:lnTo>
                  <a:cubicBezTo>
                    <a:pt x="206681" y="719090"/>
                    <a:pt x="196525" y="713163"/>
                    <a:pt x="191108" y="703579"/>
                  </a:cubicBezTo>
                  <a:lnTo>
                    <a:pt x="5440" y="375056"/>
                  </a:lnTo>
                  <a:cubicBezTo>
                    <a:pt x="0" y="365430"/>
                    <a:pt x="0" y="353659"/>
                    <a:pt x="5440" y="344034"/>
                  </a:cubicBezTo>
                  <a:lnTo>
                    <a:pt x="191108" y="15511"/>
                  </a:lnTo>
                  <a:cubicBezTo>
                    <a:pt x="196525" y="5926"/>
                    <a:pt x="206681" y="0"/>
                    <a:pt x="217690" y="0"/>
                  </a:cubicBezTo>
                  <a:lnTo>
                    <a:pt x="687288" y="0"/>
                  </a:lnTo>
                  <a:cubicBezTo>
                    <a:pt x="698297" y="0"/>
                    <a:pt x="708454" y="5926"/>
                    <a:pt x="713871" y="15511"/>
                  </a:cubicBezTo>
                  <a:lnTo>
                    <a:pt x="899539" y="344034"/>
                  </a:lnTo>
                  <a:cubicBezTo>
                    <a:pt x="904978" y="353659"/>
                    <a:pt x="904978" y="365430"/>
                    <a:pt x="899539" y="375056"/>
                  </a:cubicBezTo>
                  <a:close/>
                </a:path>
              </a:pathLst>
            </a:custGeom>
            <a:gradFill rotWithShape="1">
              <a:gsLst>
                <a:gs pos="0">
                  <a:srgbClr val="75131A">
                    <a:alpha val="100000"/>
                  </a:srgbClr>
                </a:gs>
                <a:gs pos="50000">
                  <a:srgbClr val="75131A">
                    <a:alpha val="100000"/>
                  </a:srgbClr>
                </a:gs>
                <a:gs pos="100000">
                  <a:srgbClr val="430610">
                    <a:alpha val="100000"/>
                  </a:srgbClr>
                </a:gs>
              </a:gsLst>
              <a:lin ang="0"/>
            </a:gradFill>
          </p:spPr>
        </p:sp>
        <p:sp>
          <p:nvSpPr>
            <p:cNvPr id="4" name="TextBox 4"/>
            <p:cNvSpPr txBox="1"/>
            <p:nvPr/>
          </p:nvSpPr>
          <p:spPr>
            <a:xfrm>
              <a:off x="114300" y="-38100"/>
              <a:ext cx="683031" cy="75719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515655" y="1375444"/>
            <a:ext cx="7277531" cy="6254128"/>
            <a:chOff x="0" y="0"/>
            <a:chExt cx="812800" cy="698500"/>
          </a:xfrm>
        </p:grpSpPr>
        <p:sp>
          <p:nvSpPr>
            <p:cNvPr id="6" name="Freeform 6"/>
            <p:cNvSpPr/>
            <p:nvPr/>
          </p:nvSpPr>
          <p:spPr>
            <a:xfrm>
              <a:off x="3881" y="0"/>
              <a:ext cx="805037" cy="698500"/>
            </a:xfrm>
            <a:custGeom>
              <a:avLst/>
              <a:gdLst/>
              <a:ahLst/>
              <a:cxnLst/>
              <a:rect l="l" t="t" r="r" b="b"/>
              <a:pathLst>
                <a:path w="805037" h="698500">
                  <a:moveTo>
                    <a:pt x="798754" y="366721"/>
                  </a:moveTo>
                  <a:lnTo>
                    <a:pt x="615884" y="681029"/>
                  </a:lnTo>
                  <a:cubicBezTo>
                    <a:pt x="609591" y="691846"/>
                    <a:pt x="598021" y="698500"/>
                    <a:pt x="585507" y="698500"/>
                  </a:cubicBezTo>
                  <a:lnTo>
                    <a:pt x="219531" y="698500"/>
                  </a:lnTo>
                  <a:cubicBezTo>
                    <a:pt x="207017" y="698500"/>
                    <a:pt x="195447" y="691846"/>
                    <a:pt x="189154" y="681029"/>
                  </a:cubicBezTo>
                  <a:lnTo>
                    <a:pt x="6284" y="366721"/>
                  </a:lnTo>
                  <a:cubicBezTo>
                    <a:pt x="0" y="355921"/>
                    <a:pt x="0" y="342579"/>
                    <a:pt x="6284" y="331779"/>
                  </a:cubicBezTo>
                  <a:lnTo>
                    <a:pt x="189154" y="17471"/>
                  </a:lnTo>
                  <a:cubicBezTo>
                    <a:pt x="195447" y="6654"/>
                    <a:pt x="207017" y="0"/>
                    <a:pt x="219531" y="0"/>
                  </a:cubicBezTo>
                  <a:lnTo>
                    <a:pt x="585507" y="0"/>
                  </a:lnTo>
                  <a:cubicBezTo>
                    <a:pt x="598021" y="0"/>
                    <a:pt x="609591" y="6654"/>
                    <a:pt x="615884" y="17471"/>
                  </a:cubicBezTo>
                  <a:lnTo>
                    <a:pt x="798754" y="331779"/>
                  </a:lnTo>
                  <a:cubicBezTo>
                    <a:pt x="805038" y="342579"/>
                    <a:pt x="805038" y="355921"/>
                    <a:pt x="798754" y="366721"/>
                  </a:cubicBezTo>
                  <a:close/>
                </a:path>
              </a:pathLst>
            </a:custGeom>
            <a:solidFill>
              <a:srgbClr val="471010"/>
            </a:soli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3975838" y="6619529"/>
            <a:ext cx="5464008" cy="4695632"/>
            <a:chOff x="0" y="0"/>
            <a:chExt cx="812800" cy="698500"/>
          </a:xfrm>
        </p:grpSpPr>
        <p:sp>
          <p:nvSpPr>
            <p:cNvPr id="9" name="Freeform 9"/>
            <p:cNvSpPr/>
            <p:nvPr/>
          </p:nvSpPr>
          <p:spPr>
            <a:xfrm>
              <a:off x="5170" y="0"/>
              <a:ext cx="802461" cy="698500"/>
            </a:xfrm>
            <a:custGeom>
              <a:avLst/>
              <a:gdLst/>
              <a:ahLst/>
              <a:cxnLst/>
              <a:rect l="l" t="t" r="r" b="b"/>
              <a:pathLst>
                <a:path w="802461" h="698500">
                  <a:moveTo>
                    <a:pt x="794092" y="372519"/>
                  </a:moveTo>
                  <a:lnTo>
                    <a:pt x="617968" y="675231"/>
                  </a:lnTo>
                  <a:cubicBezTo>
                    <a:pt x="609586" y="689637"/>
                    <a:pt x="594176" y="698500"/>
                    <a:pt x="577509" y="698500"/>
                  </a:cubicBezTo>
                  <a:lnTo>
                    <a:pt x="224951" y="698500"/>
                  </a:lnTo>
                  <a:cubicBezTo>
                    <a:pt x="208284" y="698500"/>
                    <a:pt x="192874" y="689637"/>
                    <a:pt x="184492" y="675231"/>
                  </a:cubicBezTo>
                  <a:lnTo>
                    <a:pt x="8368" y="372519"/>
                  </a:lnTo>
                  <a:cubicBezTo>
                    <a:pt x="0" y="358135"/>
                    <a:pt x="0" y="340365"/>
                    <a:pt x="8368" y="325981"/>
                  </a:cubicBezTo>
                  <a:lnTo>
                    <a:pt x="184492" y="23269"/>
                  </a:lnTo>
                  <a:cubicBezTo>
                    <a:pt x="192874" y="8863"/>
                    <a:pt x="208284" y="0"/>
                    <a:pt x="224951" y="0"/>
                  </a:cubicBezTo>
                  <a:lnTo>
                    <a:pt x="577509" y="0"/>
                  </a:lnTo>
                  <a:cubicBezTo>
                    <a:pt x="594176" y="0"/>
                    <a:pt x="609586" y="8863"/>
                    <a:pt x="617968" y="23269"/>
                  </a:cubicBezTo>
                  <a:lnTo>
                    <a:pt x="794092" y="325981"/>
                  </a:lnTo>
                  <a:cubicBezTo>
                    <a:pt x="802460" y="340365"/>
                    <a:pt x="802460" y="358135"/>
                    <a:pt x="794092" y="372519"/>
                  </a:cubicBezTo>
                  <a:close/>
                </a:path>
              </a:pathLst>
            </a:custGeom>
            <a:solidFill>
              <a:srgbClr val="000000"/>
            </a:solidFill>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4860337" y="7162564"/>
            <a:ext cx="3427663" cy="2945648"/>
            <a:chOff x="0" y="0"/>
            <a:chExt cx="812800" cy="698500"/>
          </a:xfrm>
        </p:grpSpPr>
        <p:sp>
          <p:nvSpPr>
            <p:cNvPr id="12" name="Freeform 12"/>
            <p:cNvSpPr/>
            <p:nvPr/>
          </p:nvSpPr>
          <p:spPr>
            <a:xfrm>
              <a:off x="7807" y="0"/>
              <a:ext cx="797186" cy="698500"/>
            </a:xfrm>
            <a:custGeom>
              <a:avLst/>
              <a:gdLst/>
              <a:ahLst/>
              <a:cxnLst/>
              <a:rect l="l" t="t" r="r" b="b"/>
              <a:pathLst>
                <a:path w="797186" h="698500">
                  <a:moveTo>
                    <a:pt x="784547" y="384391"/>
                  </a:moveTo>
                  <a:lnTo>
                    <a:pt x="622239" y="663359"/>
                  </a:lnTo>
                  <a:cubicBezTo>
                    <a:pt x="609580" y="685116"/>
                    <a:pt x="586308" y="698500"/>
                    <a:pt x="561137" y="698500"/>
                  </a:cubicBezTo>
                  <a:lnTo>
                    <a:pt x="236049" y="698500"/>
                  </a:lnTo>
                  <a:cubicBezTo>
                    <a:pt x="210878" y="698500"/>
                    <a:pt x="187606" y="685116"/>
                    <a:pt x="174947" y="663359"/>
                  </a:cubicBezTo>
                  <a:lnTo>
                    <a:pt x="12639" y="384391"/>
                  </a:lnTo>
                  <a:cubicBezTo>
                    <a:pt x="0" y="362668"/>
                    <a:pt x="0" y="335832"/>
                    <a:pt x="12639" y="314109"/>
                  </a:cubicBezTo>
                  <a:lnTo>
                    <a:pt x="174947" y="35141"/>
                  </a:lnTo>
                  <a:cubicBezTo>
                    <a:pt x="187606" y="13384"/>
                    <a:pt x="210878" y="0"/>
                    <a:pt x="236049" y="0"/>
                  </a:cubicBezTo>
                  <a:lnTo>
                    <a:pt x="561137" y="0"/>
                  </a:lnTo>
                  <a:cubicBezTo>
                    <a:pt x="586308" y="0"/>
                    <a:pt x="609580" y="13384"/>
                    <a:pt x="622239" y="35141"/>
                  </a:cubicBezTo>
                  <a:lnTo>
                    <a:pt x="784547" y="314109"/>
                  </a:lnTo>
                  <a:cubicBezTo>
                    <a:pt x="797186" y="335832"/>
                    <a:pt x="797186" y="362668"/>
                    <a:pt x="784547" y="384391"/>
                  </a:cubicBezTo>
                  <a:close/>
                </a:path>
              </a:pathLst>
            </a:custGeom>
            <a:solidFill>
              <a:srgbClr val="000000">
                <a:alpha val="0"/>
              </a:srgbClr>
            </a:solidFill>
            <a:ln w="142875" cap="sq">
              <a:solidFill>
                <a:srgbClr val="BD9415"/>
              </a:solidFill>
              <a:prstDash val="solid"/>
              <a:miter/>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6182190" y="2385487"/>
            <a:ext cx="4926885" cy="4234042"/>
            <a:chOff x="0" y="0"/>
            <a:chExt cx="812800" cy="698500"/>
          </a:xfrm>
        </p:grpSpPr>
        <p:sp>
          <p:nvSpPr>
            <p:cNvPr id="15" name="Freeform 15"/>
            <p:cNvSpPr/>
            <p:nvPr/>
          </p:nvSpPr>
          <p:spPr>
            <a:xfrm>
              <a:off x="5431" y="0"/>
              <a:ext cx="801937" cy="698500"/>
            </a:xfrm>
            <a:custGeom>
              <a:avLst/>
              <a:gdLst/>
              <a:ahLst/>
              <a:cxnLst/>
              <a:rect l="l" t="t" r="r" b="b"/>
              <a:pathLst>
                <a:path w="801937" h="698500">
                  <a:moveTo>
                    <a:pt x="793145" y="373698"/>
                  </a:moveTo>
                  <a:lnTo>
                    <a:pt x="618393" y="674052"/>
                  </a:lnTo>
                  <a:cubicBezTo>
                    <a:pt x="609587" y="689188"/>
                    <a:pt x="593396" y="698500"/>
                    <a:pt x="575884" y="698500"/>
                  </a:cubicBezTo>
                  <a:lnTo>
                    <a:pt x="226054" y="698500"/>
                  </a:lnTo>
                  <a:cubicBezTo>
                    <a:pt x="208542" y="698500"/>
                    <a:pt x="192351" y="689188"/>
                    <a:pt x="183545" y="674052"/>
                  </a:cubicBezTo>
                  <a:lnTo>
                    <a:pt x="8793" y="373698"/>
                  </a:lnTo>
                  <a:cubicBezTo>
                    <a:pt x="0" y="358585"/>
                    <a:pt x="0" y="339915"/>
                    <a:pt x="8793" y="324802"/>
                  </a:cubicBezTo>
                  <a:lnTo>
                    <a:pt x="183545" y="24448"/>
                  </a:lnTo>
                  <a:cubicBezTo>
                    <a:pt x="192351" y="9312"/>
                    <a:pt x="208542" y="0"/>
                    <a:pt x="226054" y="0"/>
                  </a:cubicBezTo>
                  <a:lnTo>
                    <a:pt x="575884" y="0"/>
                  </a:lnTo>
                  <a:cubicBezTo>
                    <a:pt x="593396" y="0"/>
                    <a:pt x="609587" y="9312"/>
                    <a:pt x="618393" y="24448"/>
                  </a:cubicBezTo>
                  <a:lnTo>
                    <a:pt x="793145" y="324802"/>
                  </a:lnTo>
                  <a:cubicBezTo>
                    <a:pt x="801938" y="339915"/>
                    <a:pt x="801938" y="358585"/>
                    <a:pt x="793145" y="373698"/>
                  </a:cubicBezTo>
                  <a:close/>
                </a:path>
              </a:pathLst>
            </a:custGeom>
            <a:solidFill>
              <a:srgbClr val="000000">
                <a:alpha val="0"/>
              </a:srgbClr>
            </a:solidFill>
            <a:ln w="142875" cap="sq">
              <a:gradFill>
                <a:gsLst>
                  <a:gs pos="0">
                    <a:srgbClr val="430610">
                      <a:alpha val="100000"/>
                    </a:srgbClr>
                  </a:gs>
                  <a:gs pos="50000">
                    <a:srgbClr val="75131A">
                      <a:alpha val="100000"/>
                    </a:srgbClr>
                  </a:gs>
                  <a:gs pos="100000">
                    <a:srgbClr val="75131A">
                      <a:alpha val="100000"/>
                    </a:srgbClr>
                  </a:gs>
                </a:gsLst>
                <a:lin ang="0"/>
              </a:gradFill>
              <a:prstDash val="solid"/>
              <a:miter/>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706907" y="1071068"/>
            <a:ext cx="7477953" cy="770678"/>
          </a:xfrm>
          <a:prstGeom prst="rect">
            <a:avLst/>
          </a:prstGeom>
        </p:spPr>
        <p:txBody>
          <a:bodyPr lIns="0" tIns="0" rIns="0" bIns="0" rtlCol="0" anchor="t">
            <a:spAutoFit/>
          </a:bodyPr>
          <a:lstStyle/>
          <a:p>
            <a:pPr algn="l">
              <a:lnSpc>
                <a:spcPts val="5645"/>
              </a:lnSpc>
            </a:pPr>
            <a:r>
              <a:rPr lang="en-US" sz="6136" b="1">
                <a:solidFill>
                  <a:srgbClr val="680F17"/>
                </a:solidFill>
                <a:latin typeface="Asap Condensed Bold"/>
                <a:ea typeface="Asap Condensed Bold"/>
                <a:cs typeface="Asap Condensed Bold"/>
                <a:sym typeface="Asap Condensed Bold"/>
              </a:rPr>
              <a:t>DUAL CREDIT COURSES</a:t>
            </a:r>
          </a:p>
        </p:txBody>
      </p:sp>
      <p:sp>
        <p:nvSpPr>
          <p:cNvPr id="18" name="TextBox 18"/>
          <p:cNvSpPr txBox="1"/>
          <p:nvPr/>
        </p:nvSpPr>
        <p:spPr>
          <a:xfrm>
            <a:off x="285679" y="2252137"/>
            <a:ext cx="12980475" cy="6586484"/>
          </a:xfrm>
          <a:prstGeom prst="rect">
            <a:avLst/>
          </a:prstGeom>
        </p:spPr>
        <p:txBody>
          <a:bodyPr lIns="0" tIns="0" rIns="0" bIns="0" rtlCol="0" anchor="t">
            <a:spAutoFit/>
          </a:bodyPr>
          <a:lstStyle/>
          <a:p>
            <a:pPr marL="730130" lvl="1" indent="-365065" algn="just">
              <a:lnSpc>
                <a:spcPts val="4734"/>
              </a:lnSpc>
              <a:buFont typeface="Arial"/>
              <a:buChar char="•"/>
            </a:pPr>
            <a:r>
              <a:rPr lang="en-US" sz="3381">
                <a:solidFill>
                  <a:srgbClr val="000000"/>
                </a:solidFill>
                <a:latin typeface="Times New Roman"/>
                <a:ea typeface="Times New Roman"/>
                <a:cs typeface="Times New Roman"/>
                <a:sym typeface="Times New Roman"/>
              </a:rPr>
              <a:t>Earn college credits and high school credits at the same time​</a:t>
            </a:r>
          </a:p>
          <a:p>
            <a:pPr marL="730130" lvl="1" indent="-365065" algn="just">
              <a:lnSpc>
                <a:spcPts val="4734"/>
              </a:lnSpc>
              <a:buFont typeface="Arial"/>
              <a:buChar char="•"/>
            </a:pPr>
            <a:r>
              <a:rPr lang="en-US" sz="3381">
                <a:solidFill>
                  <a:srgbClr val="000000"/>
                </a:solidFill>
                <a:latin typeface="Times New Roman"/>
                <a:ea typeface="Times New Roman"/>
                <a:cs typeface="Times New Roman"/>
                <a:sym typeface="Times New Roman"/>
              </a:rPr>
              <a:t>Work towards being “core complete” by graduation (42 hours)​</a:t>
            </a:r>
          </a:p>
          <a:p>
            <a:pPr marL="730130" lvl="1" indent="-365065" algn="just">
              <a:lnSpc>
                <a:spcPts val="4734"/>
              </a:lnSpc>
              <a:buFont typeface="Arial"/>
              <a:buChar char="•"/>
            </a:pPr>
            <a:r>
              <a:rPr lang="en-US" sz="3381">
                <a:solidFill>
                  <a:srgbClr val="000000"/>
                </a:solidFill>
                <a:latin typeface="Times New Roman"/>
                <a:ea typeface="Times New Roman"/>
                <a:cs typeface="Times New Roman"/>
                <a:sym typeface="Times New Roman"/>
              </a:rPr>
              <a:t>Transferability of classes:​</a:t>
            </a:r>
          </a:p>
          <a:p>
            <a:pPr marL="1460260" lvl="2" indent="-486753" algn="just">
              <a:lnSpc>
                <a:spcPts val="4734"/>
              </a:lnSpc>
              <a:buFont typeface="Arial"/>
              <a:buChar char="⚬"/>
            </a:pPr>
            <a:r>
              <a:rPr lang="en-US" sz="3381">
                <a:solidFill>
                  <a:srgbClr val="000000"/>
                </a:solidFill>
                <a:latin typeface="Times New Roman"/>
                <a:ea typeface="Times New Roman"/>
                <a:cs typeface="Times New Roman"/>
                <a:sym typeface="Times New Roman"/>
              </a:rPr>
              <a:t>There is a common course numbering system.​</a:t>
            </a:r>
          </a:p>
          <a:p>
            <a:pPr marL="1460260" lvl="2" indent="-486753" algn="just">
              <a:lnSpc>
                <a:spcPts val="4734"/>
              </a:lnSpc>
              <a:buFont typeface="Arial"/>
              <a:buChar char="⚬"/>
            </a:pPr>
            <a:r>
              <a:rPr lang="en-US" sz="3381">
                <a:solidFill>
                  <a:srgbClr val="000000"/>
                </a:solidFill>
                <a:latin typeface="Times New Roman"/>
                <a:ea typeface="Times New Roman"/>
                <a:cs typeface="Times New Roman"/>
                <a:sym typeface="Times New Roman"/>
              </a:rPr>
              <a:t>All state universities accept the completed 42 semester credit hour core curriculum as “core complete”.​</a:t>
            </a:r>
          </a:p>
          <a:p>
            <a:pPr marL="1460260" lvl="2" indent="-486753" algn="just">
              <a:lnSpc>
                <a:spcPts val="4734"/>
              </a:lnSpc>
              <a:buFont typeface="Arial"/>
              <a:buChar char="⚬"/>
            </a:pPr>
            <a:r>
              <a:rPr lang="en-US" sz="3381">
                <a:solidFill>
                  <a:srgbClr val="000000"/>
                </a:solidFill>
                <a:latin typeface="Times New Roman"/>
                <a:ea typeface="Times New Roman"/>
                <a:cs typeface="Times New Roman"/>
                <a:sym typeface="Times New Roman"/>
              </a:rPr>
              <a:t>Colleges of study within the university may require specific core classes. ​</a:t>
            </a:r>
          </a:p>
          <a:p>
            <a:pPr marL="730130" lvl="1" indent="-365065" algn="just">
              <a:lnSpc>
                <a:spcPts val="4734"/>
              </a:lnSpc>
              <a:buFont typeface="Arial"/>
              <a:buChar char="•"/>
            </a:pPr>
            <a:r>
              <a:rPr lang="en-US" sz="3381">
                <a:solidFill>
                  <a:srgbClr val="000000"/>
                </a:solidFill>
                <a:latin typeface="Times New Roman"/>
                <a:ea typeface="Times New Roman"/>
                <a:cs typeface="Times New Roman"/>
                <a:sym typeface="Times New Roman"/>
              </a:rPr>
              <a:t>Taught by Red Oak High School embedded faculty and Navarro College instructors​</a:t>
            </a:r>
          </a:p>
          <a:p>
            <a:pPr algn="just">
              <a:lnSpc>
                <a:spcPts val="4734"/>
              </a:lnSpc>
            </a:pPr>
            <a:endParaRPr lang="en-US" sz="3381">
              <a:solidFill>
                <a:srgbClr val="000000"/>
              </a:solidFill>
              <a:latin typeface="Times New Roman"/>
              <a:ea typeface="Times New Roman"/>
              <a:cs typeface="Times New Roman"/>
              <a:sym typeface="Times New Roman"/>
            </a:endParaRPr>
          </a:p>
        </p:txBody>
      </p:sp>
      <p:grpSp>
        <p:nvGrpSpPr>
          <p:cNvPr id="19" name="Group 19"/>
          <p:cNvGrpSpPr/>
          <p:nvPr/>
        </p:nvGrpSpPr>
        <p:grpSpPr>
          <a:xfrm>
            <a:off x="13266154" y="-674980"/>
            <a:ext cx="4888266" cy="4200854"/>
            <a:chOff x="0" y="0"/>
            <a:chExt cx="812800" cy="698500"/>
          </a:xfrm>
        </p:grpSpPr>
        <p:sp>
          <p:nvSpPr>
            <p:cNvPr id="20" name="Freeform 20"/>
            <p:cNvSpPr/>
            <p:nvPr/>
          </p:nvSpPr>
          <p:spPr>
            <a:xfrm>
              <a:off x="5474" y="0"/>
              <a:ext cx="801852" cy="698500"/>
            </a:xfrm>
            <a:custGeom>
              <a:avLst/>
              <a:gdLst/>
              <a:ahLst/>
              <a:cxnLst/>
              <a:rect l="l" t="t" r="r" b="b"/>
              <a:pathLst>
                <a:path w="801852" h="698500">
                  <a:moveTo>
                    <a:pt x="792990" y="373891"/>
                  </a:moveTo>
                  <a:lnTo>
                    <a:pt x="618462" y="673859"/>
                  </a:lnTo>
                  <a:cubicBezTo>
                    <a:pt x="609586" y="689115"/>
                    <a:pt x="593268" y="698500"/>
                    <a:pt x="575618" y="698500"/>
                  </a:cubicBezTo>
                  <a:lnTo>
                    <a:pt x="226234" y="698500"/>
                  </a:lnTo>
                  <a:cubicBezTo>
                    <a:pt x="208584" y="698500"/>
                    <a:pt x="192266" y="689115"/>
                    <a:pt x="183390" y="673859"/>
                  </a:cubicBezTo>
                  <a:lnTo>
                    <a:pt x="8862" y="373891"/>
                  </a:lnTo>
                  <a:cubicBezTo>
                    <a:pt x="0" y="358659"/>
                    <a:pt x="0" y="339841"/>
                    <a:pt x="8862" y="324609"/>
                  </a:cubicBezTo>
                  <a:lnTo>
                    <a:pt x="183390" y="24641"/>
                  </a:lnTo>
                  <a:cubicBezTo>
                    <a:pt x="192266" y="9385"/>
                    <a:pt x="208584" y="0"/>
                    <a:pt x="226234" y="0"/>
                  </a:cubicBezTo>
                  <a:lnTo>
                    <a:pt x="575618" y="0"/>
                  </a:lnTo>
                  <a:cubicBezTo>
                    <a:pt x="593268" y="0"/>
                    <a:pt x="609586" y="9385"/>
                    <a:pt x="618462" y="24641"/>
                  </a:cubicBezTo>
                  <a:lnTo>
                    <a:pt x="792990" y="324609"/>
                  </a:lnTo>
                  <a:cubicBezTo>
                    <a:pt x="801852" y="339841"/>
                    <a:pt x="801852" y="358659"/>
                    <a:pt x="792990" y="373891"/>
                  </a:cubicBezTo>
                  <a:close/>
                </a:path>
              </a:pathLst>
            </a:custGeom>
            <a:solidFill>
              <a:srgbClr val="000000">
                <a:alpha val="0"/>
              </a:srgbClr>
            </a:solidFill>
            <a:ln w="142875" cap="sq">
              <a:solidFill>
                <a:srgbClr val="BD9415"/>
              </a:solidFill>
              <a:prstDash val="solid"/>
              <a:miter/>
            </a:ln>
          </p:spPr>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285679" y="8967345"/>
            <a:ext cx="1332625" cy="1010130"/>
          </a:xfrm>
          <a:custGeom>
            <a:avLst/>
            <a:gdLst/>
            <a:ahLst/>
            <a:cxnLst/>
            <a:rect l="l" t="t" r="r" b="b"/>
            <a:pathLst>
              <a:path w="1332625" h="1010130">
                <a:moveTo>
                  <a:pt x="0" y="0"/>
                </a:moveTo>
                <a:lnTo>
                  <a:pt x="1332625" y="0"/>
                </a:lnTo>
                <a:lnTo>
                  <a:pt x="1332625" y="1010129"/>
                </a:lnTo>
                <a:lnTo>
                  <a:pt x="0" y="1010129"/>
                </a:lnTo>
                <a:lnTo>
                  <a:pt x="0" y="0"/>
                </a:lnTo>
                <a:close/>
              </a:path>
            </a:pathLst>
          </a:custGeom>
          <a:blipFill>
            <a:blip r:embed="rId2"/>
            <a:stretch>
              <a:fillRect/>
            </a:stretch>
          </a:blipFill>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9521895" y="-892696"/>
            <a:ext cx="12120861" cy="12120861"/>
          </a:xfrm>
          <a:custGeom>
            <a:avLst/>
            <a:gdLst/>
            <a:ahLst/>
            <a:cxnLst/>
            <a:rect l="l" t="t" r="r" b="b"/>
            <a:pathLst>
              <a:path w="12120861" h="12120861">
                <a:moveTo>
                  <a:pt x="0" y="0"/>
                </a:moveTo>
                <a:lnTo>
                  <a:pt x="12120861" y="0"/>
                </a:lnTo>
                <a:lnTo>
                  <a:pt x="12120861" y="12120860"/>
                </a:lnTo>
                <a:lnTo>
                  <a:pt x="0" y="12120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77554" y="-1621689"/>
            <a:ext cx="4563554" cy="4563554"/>
          </a:xfrm>
          <a:custGeom>
            <a:avLst/>
            <a:gdLst/>
            <a:ahLst/>
            <a:cxnLst/>
            <a:rect l="l" t="t" r="r" b="b"/>
            <a:pathLst>
              <a:path w="4563554" h="4563554">
                <a:moveTo>
                  <a:pt x="0" y="0"/>
                </a:moveTo>
                <a:lnTo>
                  <a:pt x="4563553" y="0"/>
                </a:lnTo>
                <a:lnTo>
                  <a:pt x="4563553" y="4563554"/>
                </a:lnTo>
                <a:lnTo>
                  <a:pt x="0" y="4563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735616" flipH="1">
            <a:off x="3997543" y="8268734"/>
            <a:ext cx="4563554" cy="4563554"/>
          </a:xfrm>
          <a:custGeom>
            <a:avLst/>
            <a:gdLst/>
            <a:ahLst/>
            <a:cxnLst/>
            <a:rect l="l" t="t" r="r" b="b"/>
            <a:pathLst>
              <a:path w="4563554" h="4563554">
                <a:moveTo>
                  <a:pt x="4563554" y="0"/>
                </a:moveTo>
                <a:lnTo>
                  <a:pt x="0" y="0"/>
                </a:lnTo>
                <a:lnTo>
                  <a:pt x="0" y="4563554"/>
                </a:lnTo>
                <a:lnTo>
                  <a:pt x="4563554" y="4563554"/>
                </a:lnTo>
                <a:lnTo>
                  <a:pt x="456355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39850" y="1808121"/>
            <a:ext cx="20148627" cy="6958323"/>
            <a:chOff x="0" y="0"/>
            <a:chExt cx="5306634" cy="1832645"/>
          </a:xfrm>
        </p:grpSpPr>
        <p:sp>
          <p:nvSpPr>
            <p:cNvPr id="6" name="Freeform 6"/>
            <p:cNvSpPr/>
            <p:nvPr/>
          </p:nvSpPr>
          <p:spPr>
            <a:xfrm>
              <a:off x="0" y="0"/>
              <a:ext cx="5306634" cy="1832645"/>
            </a:xfrm>
            <a:custGeom>
              <a:avLst/>
              <a:gdLst/>
              <a:ahLst/>
              <a:cxnLst/>
              <a:rect l="l" t="t" r="r" b="b"/>
              <a:pathLst>
                <a:path w="5306634" h="1832645">
                  <a:moveTo>
                    <a:pt x="0" y="0"/>
                  </a:moveTo>
                  <a:lnTo>
                    <a:pt x="5306634" y="0"/>
                  </a:lnTo>
                  <a:lnTo>
                    <a:pt x="5306634" y="1832645"/>
                  </a:lnTo>
                  <a:lnTo>
                    <a:pt x="0" y="1832645"/>
                  </a:lnTo>
                  <a:close/>
                </a:path>
              </a:pathLst>
            </a:custGeom>
            <a:solidFill>
              <a:srgbClr val="000000"/>
            </a:solidFill>
          </p:spPr>
        </p:sp>
        <p:sp>
          <p:nvSpPr>
            <p:cNvPr id="7" name="TextBox 7"/>
            <p:cNvSpPr txBox="1"/>
            <p:nvPr/>
          </p:nvSpPr>
          <p:spPr>
            <a:xfrm>
              <a:off x="0" y="-38100"/>
              <a:ext cx="5306634" cy="187074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37528" y="322937"/>
            <a:ext cx="9689594" cy="96895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1010"/>
            </a:solidFill>
          </p:spPr>
        </p:sp>
        <p:sp>
          <p:nvSpPr>
            <p:cNvPr id="10" name="TextBox 10"/>
            <p:cNvSpPr txBox="1"/>
            <p:nvPr/>
          </p:nvSpPr>
          <p:spPr>
            <a:xfrm>
              <a:off x="76200" y="38100"/>
              <a:ext cx="660400" cy="698500"/>
            </a:xfrm>
            <a:prstGeom prst="rect">
              <a:avLst/>
            </a:prstGeom>
          </p:spPr>
          <p:txBody>
            <a:bodyPr lIns="67130" tIns="67130" rIns="67130" bIns="67130" rtlCol="0" anchor="ctr"/>
            <a:lstStyle/>
            <a:p>
              <a:pPr algn="ctr">
                <a:lnSpc>
                  <a:spcPts val="2659"/>
                </a:lnSpc>
                <a:spcBef>
                  <a:spcPct val="0"/>
                </a:spcBef>
              </a:pPr>
              <a:endParaRPr/>
            </a:p>
          </p:txBody>
        </p:sp>
      </p:grpSp>
      <p:grpSp>
        <p:nvGrpSpPr>
          <p:cNvPr id="11" name="Group 11"/>
          <p:cNvGrpSpPr>
            <a:grpSpLocks noChangeAspect="1"/>
          </p:cNvGrpSpPr>
          <p:nvPr/>
        </p:nvGrpSpPr>
        <p:grpSpPr>
          <a:xfrm>
            <a:off x="11647643" y="1028700"/>
            <a:ext cx="8366819" cy="8366819"/>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0000"/>
            </a:solidFill>
          </p:spPr>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38592" r="-38592"/>
              </a:stretch>
            </a:blipFill>
          </p:spPr>
        </p:sp>
      </p:grpSp>
      <p:sp>
        <p:nvSpPr>
          <p:cNvPr id="14" name="Freeform 14"/>
          <p:cNvSpPr/>
          <p:nvPr/>
        </p:nvSpPr>
        <p:spPr>
          <a:xfrm>
            <a:off x="391694" y="2941865"/>
            <a:ext cx="2669477" cy="4114800"/>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189712" y="4475763"/>
            <a:ext cx="13231932" cy="1085103"/>
          </a:xfrm>
          <a:prstGeom prst="rect">
            <a:avLst/>
          </a:prstGeom>
        </p:spPr>
        <p:txBody>
          <a:bodyPr lIns="0" tIns="0" rIns="0" bIns="0" rtlCol="0" anchor="t">
            <a:spAutoFit/>
          </a:bodyPr>
          <a:lstStyle/>
          <a:p>
            <a:pPr algn="ctr">
              <a:lnSpc>
                <a:spcPts val="8489"/>
              </a:lnSpc>
            </a:pPr>
            <a:r>
              <a:rPr lang="en-US" sz="7382" b="1">
                <a:solidFill>
                  <a:srgbClr val="FFFFFF"/>
                </a:solidFill>
                <a:latin typeface="Montserrat Bold"/>
                <a:ea typeface="Montserrat Bold"/>
                <a:cs typeface="Montserrat Bold"/>
                <a:sym typeface="Montserrat Bold"/>
              </a:rPr>
              <a:t>FINE ARTS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75131A">
                <a:alpha val="100000"/>
              </a:srgbClr>
            </a:gs>
            <a:gs pos="50000">
              <a:srgbClr val="75131A">
                <a:alpha val="100000"/>
              </a:srgbClr>
            </a:gs>
            <a:gs pos="100000">
              <a:srgbClr val="430610">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rot="-10800000">
            <a:off x="-305894" y="-3688139"/>
            <a:ext cx="8583305" cy="7376277"/>
            <a:chOff x="0" y="0"/>
            <a:chExt cx="812800" cy="698500"/>
          </a:xfrm>
        </p:grpSpPr>
        <p:sp>
          <p:nvSpPr>
            <p:cNvPr id="3" name="Freeform 3"/>
            <p:cNvSpPr/>
            <p:nvPr/>
          </p:nvSpPr>
          <p:spPr>
            <a:xfrm>
              <a:off x="2252" y="0"/>
              <a:ext cx="808297" cy="698500"/>
            </a:xfrm>
            <a:custGeom>
              <a:avLst/>
              <a:gdLst/>
              <a:ahLst/>
              <a:cxnLst/>
              <a:rect l="l" t="t" r="r" b="b"/>
              <a:pathLst>
                <a:path w="808297" h="698500">
                  <a:moveTo>
                    <a:pt x="804651" y="359385"/>
                  </a:moveTo>
                  <a:lnTo>
                    <a:pt x="613245" y="688365"/>
                  </a:lnTo>
                  <a:cubicBezTo>
                    <a:pt x="609594" y="694640"/>
                    <a:pt x="602882" y="698500"/>
                    <a:pt x="595622" y="698500"/>
                  </a:cubicBezTo>
                  <a:lnTo>
                    <a:pt x="212674" y="698500"/>
                  </a:lnTo>
                  <a:cubicBezTo>
                    <a:pt x="205414" y="698500"/>
                    <a:pt x="198702" y="694640"/>
                    <a:pt x="195051" y="688365"/>
                  </a:cubicBezTo>
                  <a:lnTo>
                    <a:pt x="3645" y="359385"/>
                  </a:lnTo>
                  <a:cubicBezTo>
                    <a:pt x="0" y="353120"/>
                    <a:pt x="0" y="345380"/>
                    <a:pt x="3645" y="339115"/>
                  </a:cubicBezTo>
                  <a:lnTo>
                    <a:pt x="195051" y="10135"/>
                  </a:lnTo>
                  <a:cubicBezTo>
                    <a:pt x="198702" y="3860"/>
                    <a:pt x="205414" y="0"/>
                    <a:pt x="212674" y="0"/>
                  </a:cubicBezTo>
                  <a:lnTo>
                    <a:pt x="595622" y="0"/>
                  </a:lnTo>
                  <a:cubicBezTo>
                    <a:pt x="602882" y="0"/>
                    <a:pt x="609594" y="3860"/>
                    <a:pt x="613245" y="10135"/>
                  </a:cubicBezTo>
                  <a:lnTo>
                    <a:pt x="804651" y="339115"/>
                  </a:lnTo>
                  <a:cubicBezTo>
                    <a:pt x="808296" y="345380"/>
                    <a:pt x="808296" y="353120"/>
                    <a:pt x="804651" y="359385"/>
                  </a:cubicBezTo>
                  <a:close/>
                </a:path>
              </a:pathLst>
            </a:custGeom>
            <a:gradFill rotWithShape="1">
              <a:gsLst>
                <a:gs pos="0">
                  <a:srgbClr val="430610">
                    <a:alpha val="100000"/>
                  </a:srgbClr>
                </a:gs>
                <a:gs pos="50000">
                  <a:srgbClr val="75131A">
                    <a:alpha val="100000"/>
                  </a:srgbClr>
                </a:gs>
                <a:gs pos="100000">
                  <a:srgbClr val="75131A">
                    <a:alpha val="100000"/>
                  </a:srgbClr>
                </a:gs>
              </a:gsLst>
              <a:lin ang="0"/>
            </a:gradFill>
          </p:spPr>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0800000">
            <a:off x="-487965" y="6735035"/>
            <a:ext cx="8583305" cy="7376277"/>
            <a:chOff x="0" y="0"/>
            <a:chExt cx="812800" cy="698500"/>
          </a:xfrm>
        </p:grpSpPr>
        <p:sp>
          <p:nvSpPr>
            <p:cNvPr id="6" name="Freeform 6"/>
            <p:cNvSpPr/>
            <p:nvPr/>
          </p:nvSpPr>
          <p:spPr>
            <a:xfrm>
              <a:off x="2252" y="0"/>
              <a:ext cx="808297" cy="698500"/>
            </a:xfrm>
            <a:custGeom>
              <a:avLst/>
              <a:gdLst/>
              <a:ahLst/>
              <a:cxnLst/>
              <a:rect l="l" t="t" r="r" b="b"/>
              <a:pathLst>
                <a:path w="808297" h="698500">
                  <a:moveTo>
                    <a:pt x="804651" y="359385"/>
                  </a:moveTo>
                  <a:lnTo>
                    <a:pt x="613245" y="688365"/>
                  </a:lnTo>
                  <a:cubicBezTo>
                    <a:pt x="609594" y="694640"/>
                    <a:pt x="602882" y="698500"/>
                    <a:pt x="595622" y="698500"/>
                  </a:cubicBezTo>
                  <a:lnTo>
                    <a:pt x="212674" y="698500"/>
                  </a:lnTo>
                  <a:cubicBezTo>
                    <a:pt x="205414" y="698500"/>
                    <a:pt x="198702" y="694640"/>
                    <a:pt x="195051" y="688365"/>
                  </a:cubicBezTo>
                  <a:lnTo>
                    <a:pt x="3645" y="359385"/>
                  </a:lnTo>
                  <a:cubicBezTo>
                    <a:pt x="0" y="353120"/>
                    <a:pt x="0" y="345380"/>
                    <a:pt x="3645" y="339115"/>
                  </a:cubicBezTo>
                  <a:lnTo>
                    <a:pt x="195051" y="10135"/>
                  </a:lnTo>
                  <a:cubicBezTo>
                    <a:pt x="198702" y="3860"/>
                    <a:pt x="205414" y="0"/>
                    <a:pt x="212674" y="0"/>
                  </a:cubicBezTo>
                  <a:lnTo>
                    <a:pt x="595622" y="0"/>
                  </a:lnTo>
                  <a:cubicBezTo>
                    <a:pt x="602882" y="0"/>
                    <a:pt x="609594" y="3860"/>
                    <a:pt x="613245" y="10135"/>
                  </a:cubicBezTo>
                  <a:lnTo>
                    <a:pt x="804651" y="339115"/>
                  </a:lnTo>
                  <a:cubicBezTo>
                    <a:pt x="808296" y="345380"/>
                    <a:pt x="808296" y="353120"/>
                    <a:pt x="804651" y="359385"/>
                  </a:cubicBezTo>
                  <a:close/>
                </a:path>
              </a:pathLst>
            </a:custGeom>
            <a:gradFill rotWithShape="1">
              <a:gsLst>
                <a:gs pos="0">
                  <a:srgbClr val="430610">
                    <a:alpha val="100000"/>
                  </a:srgbClr>
                </a:gs>
                <a:gs pos="50000">
                  <a:srgbClr val="75131A">
                    <a:alpha val="100000"/>
                  </a:srgbClr>
                </a:gs>
                <a:gs pos="100000">
                  <a:srgbClr val="75131A">
                    <a:alpha val="100000"/>
                  </a:srgbClr>
                </a:gs>
              </a:gsLst>
              <a:lin ang="0"/>
            </a:gradFill>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72035" y="0"/>
            <a:ext cx="7397393" cy="10287000"/>
            <a:chOff x="63500" y="63500"/>
            <a:chExt cx="812800" cy="1130300"/>
          </a:xfrm>
        </p:grpSpPr>
        <p:sp>
          <p:nvSpPr>
            <p:cNvPr id="9" name="Freeform 9"/>
            <p:cNvSpPr/>
            <p:nvPr/>
          </p:nvSpPr>
          <p:spPr>
            <a:xfrm>
              <a:off x="0" y="0"/>
              <a:ext cx="812800" cy="1130300"/>
            </a:xfrm>
            <a:custGeom>
              <a:avLst/>
              <a:gdLst/>
              <a:ahLst/>
              <a:cxnLst/>
              <a:rect l="l" t="t" r="r" b="b"/>
              <a:pathLst>
                <a:path w="812800" h="1130300">
                  <a:moveTo>
                    <a:pt x="431800" y="0"/>
                  </a:moveTo>
                  <a:lnTo>
                    <a:pt x="0" y="0"/>
                  </a:lnTo>
                  <a:lnTo>
                    <a:pt x="0" y="1130300"/>
                  </a:lnTo>
                  <a:lnTo>
                    <a:pt x="431800" y="1130300"/>
                  </a:lnTo>
                  <a:lnTo>
                    <a:pt x="812800" y="571500"/>
                  </a:lnTo>
                  <a:close/>
                </a:path>
              </a:pathLst>
            </a:custGeom>
            <a:blipFill>
              <a:blip r:embed="rId2"/>
              <a:stretch>
                <a:fillRect l="-54296" r="-54296"/>
              </a:stretch>
            </a:blipFill>
          </p:spPr>
        </p:sp>
      </p:grpSp>
      <p:grpSp>
        <p:nvGrpSpPr>
          <p:cNvPr id="10" name="Group 10"/>
          <p:cNvGrpSpPr/>
          <p:nvPr/>
        </p:nvGrpSpPr>
        <p:grpSpPr>
          <a:xfrm>
            <a:off x="1762690" y="2861779"/>
            <a:ext cx="5310188" cy="4563443"/>
            <a:chOff x="0" y="0"/>
            <a:chExt cx="812800" cy="698500"/>
          </a:xfrm>
        </p:grpSpPr>
        <p:sp>
          <p:nvSpPr>
            <p:cNvPr id="11" name="Freeform 11"/>
            <p:cNvSpPr/>
            <p:nvPr/>
          </p:nvSpPr>
          <p:spPr>
            <a:xfrm>
              <a:off x="5319" y="0"/>
              <a:ext cx="802161" cy="698500"/>
            </a:xfrm>
            <a:custGeom>
              <a:avLst/>
              <a:gdLst/>
              <a:ahLst/>
              <a:cxnLst/>
              <a:rect l="l" t="t" r="r" b="b"/>
              <a:pathLst>
                <a:path w="802161" h="698500">
                  <a:moveTo>
                    <a:pt x="793550" y="373193"/>
                  </a:moveTo>
                  <a:lnTo>
                    <a:pt x="618212" y="674557"/>
                  </a:lnTo>
                  <a:cubicBezTo>
                    <a:pt x="609587" y="689381"/>
                    <a:pt x="593730" y="698500"/>
                    <a:pt x="576580" y="698500"/>
                  </a:cubicBezTo>
                  <a:lnTo>
                    <a:pt x="225582" y="698500"/>
                  </a:lnTo>
                  <a:cubicBezTo>
                    <a:pt x="208432" y="698500"/>
                    <a:pt x="192575" y="689381"/>
                    <a:pt x="183950" y="674557"/>
                  </a:cubicBezTo>
                  <a:lnTo>
                    <a:pt x="8612" y="373193"/>
                  </a:lnTo>
                  <a:cubicBezTo>
                    <a:pt x="0" y="358392"/>
                    <a:pt x="0" y="340108"/>
                    <a:pt x="8612" y="325307"/>
                  </a:cubicBezTo>
                  <a:lnTo>
                    <a:pt x="183950" y="23943"/>
                  </a:lnTo>
                  <a:cubicBezTo>
                    <a:pt x="192575" y="9119"/>
                    <a:pt x="208432" y="0"/>
                    <a:pt x="225582" y="0"/>
                  </a:cubicBezTo>
                  <a:lnTo>
                    <a:pt x="576580" y="0"/>
                  </a:lnTo>
                  <a:cubicBezTo>
                    <a:pt x="593730" y="0"/>
                    <a:pt x="609587" y="9119"/>
                    <a:pt x="618212" y="23943"/>
                  </a:cubicBezTo>
                  <a:lnTo>
                    <a:pt x="793550" y="325307"/>
                  </a:lnTo>
                  <a:cubicBezTo>
                    <a:pt x="802162" y="340108"/>
                    <a:pt x="802162" y="358392"/>
                    <a:pt x="793550" y="373193"/>
                  </a:cubicBezTo>
                  <a:close/>
                </a:path>
              </a:pathLst>
            </a:custGeom>
            <a:solidFill>
              <a:srgbClr val="720404"/>
            </a:solidFill>
          </p:spPr>
        </p:sp>
        <p:sp>
          <p:nvSpPr>
            <p:cNvPr id="12" name="TextBox 12"/>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2945811" y="7222386"/>
            <a:ext cx="3724554" cy="3200788"/>
            <a:chOff x="0" y="0"/>
            <a:chExt cx="812800" cy="698500"/>
          </a:xfrm>
        </p:grpSpPr>
        <p:sp>
          <p:nvSpPr>
            <p:cNvPr id="14" name="Freeform 14"/>
            <p:cNvSpPr/>
            <p:nvPr/>
          </p:nvSpPr>
          <p:spPr>
            <a:xfrm>
              <a:off x="7584" y="0"/>
              <a:ext cx="797632" cy="698500"/>
            </a:xfrm>
            <a:custGeom>
              <a:avLst/>
              <a:gdLst/>
              <a:ahLst/>
              <a:cxnLst/>
              <a:rect l="l" t="t" r="r" b="b"/>
              <a:pathLst>
                <a:path w="797632" h="698500">
                  <a:moveTo>
                    <a:pt x="785355" y="383386"/>
                  </a:moveTo>
                  <a:lnTo>
                    <a:pt x="621877" y="664364"/>
                  </a:lnTo>
                  <a:cubicBezTo>
                    <a:pt x="609581" y="685498"/>
                    <a:pt x="586974" y="698500"/>
                    <a:pt x="562522" y="698500"/>
                  </a:cubicBezTo>
                  <a:lnTo>
                    <a:pt x="235110" y="698500"/>
                  </a:lnTo>
                  <a:cubicBezTo>
                    <a:pt x="210658" y="698500"/>
                    <a:pt x="188051" y="685498"/>
                    <a:pt x="175755" y="664364"/>
                  </a:cubicBezTo>
                  <a:lnTo>
                    <a:pt x="12277" y="383386"/>
                  </a:lnTo>
                  <a:cubicBezTo>
                    <a:pt x="0" y="362285"/>
                    <a:pt x="0" y="336215"/>
                    <a:pt x="12277" y="315114"/>
                  </a:cubicBezTo>
                  <a:lnTo>
                    <a:pt x="175755" y="34136"/>
                  </a:lnTo>
                  <a:cubicBezTo>
                    <a:pt x="188051" y="13002"/>
                    <a:pt x="210658" y="0"/>
                    <a:pt x="235110" y="0"/>
                  </a:cubicBezTo>
                  <a:lnTo>
                    <a:pt x="562522" y="0"/>
                  </a:lnTo>
                  <a:cubicBezTo>
                    <a:pt x="586974" y="0"/>
                    <a:pt x="609581" y="13002"/>
                    <a:pt x="621877" y="34136"/>
                  </a:cubicBezTo>
                  <a:lnTo>
                    <a:pt x="785355" y="315114"/>
                  </a:lnTo>
                  <a:cubicBezTo>
                    <a:pt x="797632" y="336215"/>
                    <a:pt x="797632" y="362285"/>
                    <a:pt x="785355" y="383386"/>
                  </a:cubicBezTo>
                  <a:close/>
                </a:path>
              </a:pathLst>
            </a:custGeom>
            <a:solidFill>
              <a:srgbClr val="BD9415"/>
            </a:solidFill>
          </p:spPr>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4006967" y="11670"/>
            <a:ext cx="3724554" cy="3200788"/>
            <a:chOff x="0" y="0"/>
            <a:chExt cx="812800" cy="698500"/>
          </a:xfrm>
        </p:grpSpPr>
        <p:sp>
          <p:nvSpPr>
            <p:cNvPr id="17" name="Freeform 17"/>
            <p:cNvSpPr/>
            <p:nvPr/>
          </p:nvSpPr>
          <p:spPr>
            <a:xfrm>
              <a:off x="7584" y="0"/>
              <a:ext cx="797632" cy="698500"/>
            </a:xfrm>
            <a:custGeom>
              <a:avLst/>
              <a:gdLst/>
              <a:ahLst/>
              <a:cxnLst/>
              <a:rect l="l" t="t" r="r" b="b"/>
              <a:pathLst>
                <a:path w="797632" h="698500">
                  <a:moveTo>
                    <a:pt x="785355" y="383386"/>
                  </a:moveTo>
                  <a:lnTo>
                    <a:pt x="621877" y="664364"/>
                  </a:lnTo>
                  <a:cubicBezTo>
                    <a:pt x="609581" y="685498"/>
                    <a:pt x="586974" y="698500"/>
                    <a:pt x="562522" y="698500"/>
                  </a:cubicBezTo>
                  <a:lnTo>
                    <a:pt x="235110" y="698500"/>
                  </a:lnTo>
                  <a:cubicBezTo>
                    <a:pt x="210658" y="698500"/>
                    <a:pt x="188051" y="685498"/>
                    <a:pt x="175755" y="664364"/>
                  </a:cubicBezTo>
                  <a:lnTo>
                    <a:pt x="12277" y="383386"/>
                  </a:lnTo>
                  <a:cubicBezTo>
                    <a:pt x="0" y="362285"/>
                    <a:pt x="0" y="336215"/>
                    <a:pt x="12277" y="315114"/>
                  </a:cubicBezTo>
                  <a:lnTo>
                    <a:pt x="175755" y="34136"/>
                  </a:lnTo>
                  <a:cubicBezTo>
                    <a:pt x="188051" y="13002"/>
                    <a:pt x="210658" y="0"/>
                    <a:pt x="235110" y="0"/>
                  </a:cubicBezTo>
                  <a:lnTo>
                    <a:pt x="562522" y="0"/>
                  </a:lnTo>
                  <a:cubicBezTo>
                    <a:pt x="586974" y="0"/>
                    <a:pt x="609581" y="13002"/>
                    <a:pt x="621877" y="34136"/>
                  </a:cubicBezTo>
                  <a:lnTo>
                    <a:pt x="785355" y="315114"/>
                  </a:lnTo>
                  <a:cubicBezTo>
                    <a:pt x="797632" y="336215"/>
                    <a:pt x="797632" y="362285"/>
                    <a:pt x="785355" y="383386"/>
                  </a:cubicBezTo>
                  <a:close/>
                </a:path>
              </a:pathLst>
            </a:custGeom>
            <a:solidFill>
              <a:srgbClr val="BD9415"/>
            </a:solidFill>
          </p:spPr>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2170753" y="3212458"/>
            <a:ext cx="4494061" cy="3862083"/>
            <a:chOff x="0" y="0"/>
            <a:chExt cx="812800" cy="698500"/>
          </a:xfrm>
        </p:grpSpPr>
        <p:sp>
          <p:nvSpPr>
            <p:cNvPr id="20" name="Freeform 20"/>
            <p:cNvSpPr/>
            <p:nvPr/>
          </p:nvSpPr>
          <p:spPr>
            <a:xfrm>
              <a:off x="6285" y="0"/>
              <a:ext cx="800230" cy="698500"/>
            </a:xfrm>
            <a:custGeom>
              <a:avLst/>
              <a:gdLst/>
              <a:ahLst/>
              <a:cxnLst/>
              <a:rect l="l" t="t" r="r" b="b"/>
              <a:pathLst>
                <a:path w="800230" h="698500">
                  <a:moveTo>
                    <a:pt x="790055" y="377541"/>
                  </a:moveTo>
                  <a:lnTo>
                    <a:pt x="619775" y="670209"/>
                  </a:lnTo>
                  <a:cubicBezTo>
                    <a:pt x="609584" y="687724"/>
                    <a:pt x="590848" y="698500"/>
                    <a:pt x="570584" y="698500"/>
                  </a:cubicBezTo>
                  <a:lnTo>
                    <a:pt x="229646" y="698500"/>
                  </a:lnTo>
                  <a:cubicBezTo>
                    <a:pt x="209382" y="698500"/>
                    <a:pt x="190646" y="687724"/>
                    <a:pt x="180455" y="670209"/>
                  </a:cubicBezTo>
                  <a:lnTo>
                    <a:pt x="10175" y="377541"/>
                  </a:lnTo>
                  <a:cubicBezTo>
                    <a:pt x="0" y="360053"/>
                    <a:pt x="0" y="338447"/>
                    <a:pt x="10175" y="320959"/>
                  </a:cubicBezTo>
                  <a:lnTo>
                    <a:pt x="180455" y="28291"/>
                  </a:lnTo>
                  <a:cubicBezTo>
                    <a:pt x="190646" y="10776"/>
                    <a:pt x="209382" y="0"/>
                    <a:pt x="229646" y="0"/>
                  </a:cubicBezTo>
                  <a:lnTo>
                    <a:pt x="570584" y="0"/>
                  </a:lnTo>
                  <a:cubicBezTo>
                    <a:pt x="590848" y="0"/>
                    <a:pt x="609584" y="10776"/>
                    <a:pt x="619775" y="28291"/>
                  </a:cubicBezTo>
                  <a:lnTo>
                    <a:pt x="790055" y="320959"/>
                  </a:lnTo>
                  <a:cubicBezTo>
                    <a:pt x="800230" y="338447"/>
                    <a:pt x="800230" y="360053"/>
                    <a:pt x="790055" y="377541"/>
                  </a:cubicBezTo>
                  <a:close/>
                </a:path>
              </a:pathLst>
            </a:custGeom>
            <a:blipFill>
              <a:blip r:embed="rId3"/>
              <a:stretch>
                <a:fillRect l="-15802" r="-15802"/>
              </a:stretch>
            </a:blipFill>
          </p:spPr>
        </p:sp>
      </p:grpSp>
      <p:grpSp>
        <p:nvGrpSpPr>
          <p:cNvPr id="21" name="Group 21"/>
          <p:cNvGrpSpPr/>
          <p:nvPr/>
        </p:nvGrpSpPr>
        <p:grpSpPr>
          <a:xfrm>
            <a:off x="3291713" y="7519646"/>
            <a:ext cx="3032749" cy="2606268"/>
            <a:chOff x="0" y="0"/>
            <a:chExt cx="812800" cy="698500"/>
          </a:xfrm>
        </p:grpSpPr>
        <p:sp>
          <p:nvSpPr>
            <p:cNvPr id="22" name="Freeform 22"/>
            <p:cNvSpPr/>
            <p:nvPr/>
          </p:nvSpPr>
          <p:spPr>
            <a:xfrm>
              <a:off x="9314" y="0"/>
              <a:ext cx="794173" cy="698500"/>
            </a:xfrm>
            <a:custGeom>
              <a:avLst/>
              <a:gdLst/>
              <a:ahLst/>
              <a:cxnLst/>
              <a:rect l="l" t="t" r="r" b="b"/>
              <a:pathLst>
                <a:path w="794173" h="698500">
                  <a:moveTo>
                    <a:pt x="779094" y="391173"/>
                  </a:moveTo>
                  <a:lnTo>
                    <a:pt x="624678" y="656577"/>
                  </a:lnTo>
                  <a:cubicBezTo>
                    <a:pt x="609576" y="682532"/>
                    <a:pt x="581812" y="698500"/>
                    <a:pt x="551783" y="698500"/>
                  </a:cubicBezTo>
                  <a:lnTo>
                    <a:pt x="242389" y="698500"/>
                  </a:lnTo>
                  <a:cubicBezTo>
                    <a:pt x="212360" y="698500"/>
                    <a:pt x="184596" y="682532"/>
                    <a:pt x="169494" y="656577"/>
                  </a:cubicBezTo>
                  <a:lnTo>
                    <a:pt x="15078" y="391173"/>
                  </a:lnTo>
                  <a:cubicBezTo>
                    <a:pt x="0" y="365258"/>
                    <a:pt x="0" y="333242"/>
                    <a:pt x="15078" y="307327"/>
                  </a:cubicBezTo>
                  <a:lnTo>
                    <a:pt x="169494" y="41923"/>
                  </a:lnTo>
                  <a:cubicBezTo>
                    <a:pt x="184596" y="15968"/>
                    <a:pt x="212360" y="0"/>
                    <a:pt x="242389" y="0"/>
                  </a:cubicBezTo>
                  <a:lnTo>
                    <a:pt x="551783" y="0"/>
                  </a:lnTo>
                  <a:cubicBezTo>
                    <a:pt x="581812" y="0"/>
                    <a:pt x="609576" y="15968"/>
                    <a:pt x="624678" y="41923"/>
                  </a:cubicBezTo>
                  <a:lnTo>
                    <a:pt x="779094" y="307327"/>
                  </a:lnTo>
                  <a:cubicBezTo>
                    <a:pt x="794172" y="333242"/>
                    <a:pt x="794172" y="365258"/>
                    <a:pt x="779094" y="391173"/>
                  </a:cubicBezTo>
                  <a:close/>
                </a:path>
              </a:pathLst>
            </a:custGeom>
            <a:blipFill>
              <a:blip r:embed="rId4"/>
              <a:stretch>
                <a:fillRect l="-16638" r="-16638"/>
              </a:stretch>
            </a:blipFill>
          </p:spPr>
        </p:sp>
      </p:grpSp>
      <p:grpSp>
        <p:nvGrpSpPr>
          <p:cNvPr id="23" name="Group 23"/>
          <p:cNvGrpSpPr/>
          <p:nvPr/>
        </p:nvGrpSpPr>
        <p:grpSpPr>
          <a:xfrm>
            <a:off x="4352869" y="233637"/>
            <a:ext cx="3032749" cy="2606268"/>
            <a:chOff x="0" y="0"/>
            <a:chExt cx="812800" cy="698500"/>
          </a:xfrm>
        </p:grpSpPr>
        <p:sp>
          <p:nvSpPr>
            <p:cNvPr id="24" name="Freeform 24"/>
            <p:cNvSpPr/>
            <p:nvPr/>
          </p:nvSpPr>
          <p:spPr>
            <a:xfrm>
              <a:off x="9314" y="0"/>
              <a:ext cx="794173" cy="698500"/>
            </a:xfrm>
            <a:custGeom>
              <a:avLst/>
              <a:gdLst/>
              <a:ahLst/>
              <a:cxnLst/>
              <a:rect l="l" t="t" r="r" b="b"/>
              <a:pathLst>
                <a:path w="794173" h="698500">
                  <a:moveTo>
                    <a:pt x="779094" y="391173"/>
                  </a:moveTo>
                  <a:lnTo>
                    <a:pt x="624678" y="656577"/>
                  </a:lnTo>
                  <a:cubicBezTo>
                    <a:pt x="609576" y="682532"/>
                    <a:pt x="581812" y="698500"/>
                    <a:pt x="551783" y="698500"/>
                  </a:cubicBezTo>
                  <a:lnTo>
                    <a:pt x="242389" y="698500"/>
                  </a:lnTo>
                  <a:cubicBezTo>
                    <a:pt x="212360" y="698500"/>
                    <a:pt x="184596" y="682532"/>
                    <a:pt x="169494" y="656577"/>
                  </a:cubicBezTo>
                  <a:lnTo>
                    <a:pt x="15078" y="391173"/>
                  </a:lnTo>
                  <a:cubicBezTo>
                    <a:pt x="0" y="365258"/>
                    <a:pt x="0" y="333242"/>
                    <a:pt x="15078" y="307327"/>
                  </a:cubicBezTo>
                  <a:lnTo>
                    <a:pt x="169494" y="41923"/>
                  </a:lnTo>
                  <a:cubicBezTo>
                    <a:pt x="184596" y="15968"/>
                    <a:pt x="212360" y="0"/>
                    <a:pt x="242389" y="0"/>
                  </a:cubicBezTo>
                  <a:lnTo>
                    <a:pt x="551783" y="0"/>
                  </a:lnTo>
                  <a:cubicBezTo>
                    <a:pt x="581812" y="0"/>
                    <a:pt x="609576" y="15968"/>
                    <a:pt x="624678" y="41923"/>
                  </a:cubicBezTo>
                  <a:lnTo>
                    <a:pt x="779094" y="307327"/>
                  </a:lnTo>
                  <a:cubicBezTo>
                    <a:pt x="794172" y="333242"/>
                    <a:pt x="794172" y="365258"/>
                    <a:pt x="779094" y="391173"/>
                  </a:cubicBezTo>
                  <a:close/>
                </a:path>
              </a:pathLst>
            </a:custGeom>
            <a:blipFill>
              <a:blip r:embed="rId5"/>
              <a:stretch>
                <a:fillRect l="-15411" r="-15411"/>
              </a:stretch>
            </a:blipFill>
          </p:spPr>
        </p:sp>
      </p:grpSp>
      <p:grpSp>
        <p:nvGrpSpPr>
          <p:cNvPr id="25" name="Group 25"/>
          <p:cNvGrpSpPr/>
          <p:nvPr/>
        </p:nvGrpSpPr>
        <p:grpSpPr>
          <a:xfrm>
            <a:off x="1461549" y="11670"/>
            <a:ext cx="4363196" cy="3749621"/>
            <a:chOff x="0" y="0"/>
            <a:chExt cx="812800" cy="698500"/>
          </a:xfrm>
        </p:grpSpPr>
        <p:sp>
          <p:nvSpPr>
            <p:cNvPr id="26" name="Freeform 26"/>
            <p:cNvSpPr/>
            <p:nvPr/>
          </p:nvSpPr>
          <p:spPr>
            <a:xfrm>
              <a:off x="6133" y="0"/>
              <a:ext cx="800534" cy="698500"/>
            </a:xfrm>
            <a:custGeom>
              <a:avLst/>
              <a:gdLst/>
              <a:ahLst/>
              <a:cxnLst/>
              <a:rect l="l" t="t" r="r" b="b"/>
              <a:pathLst>
                <a:path w="800534" h="698500">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5669947" y="3631271"/>
            <a:ext cx="2000835" cy="1719468"/>
            <a:chOff x="0" y="0"/>
            <a:chExt cx="812800" cy="698500"/>
          </a:xfrm>
        </p:grpSpPr>
        <p:sp>
          <p:nvSpPr>
            <p:cNvPr id="29" name="Freeform 29"/>
            <p:cNvSpPr/>
            <p:nvPr/>
          </p:nvSpPr>
          <p:spPr>
            <a:xfrm>
              <a:off x="13374" y="0"/>
              <a:ext cx="786052" cy="698500"/>
            </a:xfrm>
            <a:custGeom>
              <a:avLst/>
              <a:gdLst/>
              <a:ahLst/>
              <a:cxnLst/>
              <a:rect l="l" t="t" r="r" b="b"/>
              <a:pathLst>
                <a:path w="786052" h="698500">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1802853" y="5454795"/>
            <a:ext cx="2000835" cy="1719468"/>
            <a:chOff x="0" y="0"/>
            <a:chExt cx="812800" cy="698500"/>
          </a:xfrm>
        </p:grpSpPr>
        <p:sp>
          <p:nvSpPr>
            <p:cNvPr id="32" name="Freeform 32"/>
            <p:cNvSpPr/>
            <p:nvPr/>
          </p:nvSpPr>
          <p:spPr>
            <a:xfrm>
              <a:off x="13374" y="0"/>
              <a:ext cx="786052" cy="698500"/>
            </a:xfrm>
            <a:custGeom>
              <a:avLst/>
              <a:gdLst/>
              <a:ahLst/>
              <a:cxnLst/>
              <a:rect l="l" t="t" r="r" b="b"/>
              <a:pathLst>
                <a:path w="786052" h="698500">
                  <a:moveTo>
                    <a:pt x="764400" y="409450"/>
                  </a:moveTo>
                  <a:lnTo>
                    <a:pt x="631252" y="638300"/>
                  </a:lnTo>
                  <a:cubicBezTo>
                    <a:pt x="609567" y="675571"/>
                    <a:pt x="569699" y="698500"/>
                    <a:pt x="526578" y="698500"/>
                  </a:cubicBezTo>
                  <a:lnTo>
                    <a:pt x="259474" y="698500"/>
                  </a:lnTo>
                  <a:cubicBezTo>
                    <a:pt x="216353" y="698500"/>
                    <a:pt x="176485" y="675571"/>
                    <a:pt x="154800" y="638300"/>
                  </a:cubicBezTo>
                  <a:lnTo>
                    <a:pt x="21652" y="409450"/>
                  </a:lnTo>
                  <a:cubicBezTo>
                    <a:pt x="0" y="372237"/>
                    <a:pt x="0" y="326263"/>
                    <a:pt x="21652" y="289050"/>
                  </a:cubicBezTo>
                  <a:lnTo>
                    <a:pt x="154800" y="60200"/>
                  </a:lnTo>
                  <a:cubicBezTo>
                    <a:pt x="176485" y="22929"/>
                    <a:pt x="216353" y="0"/>
                    <a:pt x="259474" y="0"/>
                  </a:cubicBezTo>
                  <a:lnTo>
                    <a:pt x="526578" y="0"/>
                  </a:lnTo>
                  <a:cubicBezTo>
                    <a:pt x="569699" y="0"/>
                    <a:pt x="609567" y="22929"/>
                    <a:pt x="631252" y="60200"/>
                  </a:cubicBezTo>
                  <a:lnTo>
                    <a:pt x="764400" y="289050"/>
                  </a:lnTo>
                  <a:cubicBezTo>
                    <a:pt x="786052" y="326263"/>
                    <a:pt x="786052" y="372237"/>
                    <a:pt x="764400" y="409450"/>
                  </a:cubicBezTo>
                  <a:close/>
                </a:path>
              </a:pathLst>
            </a:custGeom>
            <a:solidFill>
              <a:srgbClr val="000000">
                <a:alpha val="0"/>
              </a:srgbClr>
            </a:solidFill>
            <a:ln w="114300" cap="sq">
              <a:solidFill>
                <a:srgbClr val="FFFFFF"/>
              </a:solidFill>
              <a:prstDash val="solid"/>
              <a:miter/>
            </a:ln>
          </p:spPr>
        </p:sp>
        <p:sp>
          <p:nvSpPr>
            <p:cNvPr id="33" name="TextBox 3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1071482" y="6537379"/>
            <a:ext cx="4363196" cy="3749621"/>
            <a:chOff x="0" y="0"/>
            <a:chExt cx="812800" cy="698500"/>
          </a:xfrm>
        </p:grpSpPr>
        <p:sp>
          <p:nvSpPr>
            <p:cNvPr id="35" name="Freeform 35"/>
            <p:cNvSpPr/>
            <p:nvPr/>
          </p:nvSpPr>
          <p:spPr>
            <a:xfrm>
              <a:off x="6133" y="0"/>
              <a:ext cx="800534" cy="698500"/>
            </a:xfrm>
            <a:custGeom>
              <a:avLst/>
              <a:gdLst/>
              <a:ahLst/>
              <a:cxnLst/>
              <a:rect l="l" t="t" r="r" b="b"/>
              <a:pathLst>
                <a:path w="800534" h="698500">
                  <a:moveTo>
                    <a:pt x="790605" y="376856"/>
                  </a:moveTo>
                  <a:lnTo>
                    <a:pt x="619529" y="670894"/>
                  </a:lnTo>
                  <a:cubicBezTo>
                    <a:pt x="609585" y="687985"/>
                    <a:pt x="591302" y="698500"/>
                    <a:pt x="571528" y="698500"/>
                  </a:cubicBezTo>
                  <a:lnTo>
                    <a:pt x="229006" y="698500"/>
                  </a:lnTo>
                  <a:cubicBezTo>
                    <a:pt x="209232" y="698500"/>
                    <a:pt x="190949" y="687985"/>
                    <a:pt x="181005" y="670894"/>
                  </a:cubicBezTo>
                  <a:lnTo>
                    <a:pt x="9929" y="376856"/>
                  </a:lnTo>
                  <a:cubicBezTo>
                    <a:pt x="0" y="359791"/>
                    <a:pt x="0" y="338709"/>
                    <a:pt x="9929" y="321644"/>
                  </a:cubicBezTo>
                  <a:lnTo>
                    <a:pt x="181005" y="27606"/>
                  </a:lnTo>
                  <a:cubicBezTo>
                    <a:pt x="190949" y="10515"/>
                    <a:pt x="209232" y="0"/>
                    <a:pt x="229006" y="0"/>
                  </a:cubicBezTo>
                  <a:lnTo>
                    <a:pt x="571528" y="0"/>
                  </a:lnTo>
                  <a:cubicBezTo>
                    <a:pt x="591302" y="0"/>
                    <a:pt x="609585" y="10515"/>
                    <a:pt x="619529" y="27606"/>
                  </a:cubicBezTo>
                  <a:lnTo>
                    <a:pt x="790605" y="321644"/>
                  </a:lnTo>
                  <a:cubicBezTo>
                    <a:pt x="800534" y="338709"/>
                    <a:pt x="800534" y="359791"/>
                    <a:pt x="790605" y="376856"/>
                  </a:cubicBezTo>
                  <a:close/>
                </a:path>
              </a:pathLst>
            </a:custGeom>
            <a:solidFill>
              <a:srgbClr val="000000">
                <a:alpha val="0"/>
              </a:srgbClr>
            </a:solidFill>
            <a:ln w="142875" cap="sq">
              <a:solidFill>
                <a:srgbClr val="FFFFFF"/>
              </a:solidFill>
              <a:prstDash val="solid"/>
              <a:miter/>
            </a:ln>
          </p:spPr>
        </p:sp>
        <p:sp>
          <p:nvSpPr>
            <p:cNvPr id="36" name="TextBox 3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0800000">
            <a:off x="16156160" y="223901"/>
            <a:ext cx="12329026" cy="10595257"/>
            <a:chOff x="0" y="0"/>
            <a:chExt cx="812800" cy="698500"/>
          </a:xfrm>
        </p:grpSpPr>
        <p:sp>
          <p:nvSpPr>
            <p:cNvPr id="38" name="Freeform 38"/>
            <p:cNvSpPr/>
            <p:nvPr/>
          </p:nvSpPr>
          <p:spPr>
            <a:xfrm>
              <a:off x="1568" y="0"/>
              <a:ext cx="809665" cy="698500"/>
            </a:xfrm>
            <a:custGeom>
              <a:avLst/>
              <a:gdLst/>
              <a:ahLst/>
              <a:cxnLst/>
              <a:rect l="l" t="t" r="r" b="b"/>
              <a:pathLst>
                <a:path w="809665" h="698500">
                  <a:moveTo>
                    <a:pt x="807127" y="356306"/>
                  </a:moveTo>
                  <a:lnTo>
                    <a:pt x="612137" y="691444"/>
                  </a:lnTo>
                  <a:cubicBezTo>
                    <a:pt x="609596" y="695813"/>
                    <a:pt x="604923" y="698500"/>
                    <a:pt x="599869" y="698500"/>
                  </a:cubicBezTo>
                  <a:lnTo>
                    <a:pt x="209795" y="698500"/>
                  </a:lnTo>
                  <a:cubicBezTo>
                    <a:pt x="204741" y="698500"/>
                    <a:pt x="200068" y="695813"/>
                    <a:pt x="197527" y="691444"/>
                  </a:cubicBezTo>
                  <a:lnTo>
                    <a:pt x="2537" y="356306"/>
                  </a:lnTo>
                  <a:cubicBezTo>
                    <a:pt x="0" y="351944"/>
                    <a:pt x="0" y="346556"/>
                    <a:pt x="2537" y="342194"/>
                  </a:cubicBezTo>
                  <a:lnTo>
                    <a:pt x="197527" y="7056"/>
                  </a:lnTo>
                  <a:cubicBezTo>
                    <a:pt x="200068" y="2687"/>
                    <a:pt x="204741" y="0"/>
                    <a:pt x="209795" y="0"/>
                  </a:cubicBezTo>
                  <a:lnTo>
                    <a:pt x="599869" y="0"/>
                  </a:lnTo>
                  <a:cubicBezTo>
                    <a:pt x="604923" y="0"/>
                    <a:pt x="609596" y="2687"/>
                    <a:pt x="612137" y="7056"/>
                  </a:cubicBezTo>
                  <a:lnTo>
                    <a:pt x="807127" y="342194"/>
                  </a:lnTo>
                  <a:cubicBezTo>
                    <a:pt x="809664" y="346556"/>
                    <a:pt x="809664" y="351944"/>
                    <a:pt x="807127" y="356306"/>
                  </a:cubicBezTo>
                  <a:close/>
                </a:path>
              </a:pathLst>
            </a:custGeom>
            <a:gradFill rotWithShape="1">
              <a:gsLst>
                <a:gs pos="0">
                  <a:srgbClr val="430610">
                    <a:alpha val="100000"/>
                  </a:srgbClr>
                </a:gs>
                <a:gs pos="50000">
                  <a:srgbClr val="75131A">
                    <a:alpha val="100000"/>
                  </a:srgbClr>
                </a:gs>
                <a:gs pos="100000">
                  <a:srgbClr val="75131A">
                    <a:alpha val="100000"/>
                  </a:srgbClr>
                </a:gs>
              </a:gsLst>
              <a:lin ang="0"/>
            </a:gradFill>
          </p:spPr>
        </p:sp>
        <p:sp>
          <p:nvSpPr>
            <p:cNvPr id="39" name="TextBox 3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a:off x="-117768" y="2557110"/>
            <a:ext cx="3760915" cy="3232036"/>
            <a:chOff x="0" y="0"/>
            <a:chExt cx="812800" cy="698500"/>
          </a:xfrm>
        </p:grpSpPr>
        <p:sp>
          <p:nvSpPr>
            <p:cNvPr id="41" name="Freeform 41"/>
            <p:cNvSpPr/>
            <p:nvPr/>
          </p:nvSpPr>
          <p:spPr>
            <a:xfrm>
              <a:off x="5139" y="0"/>
              <a:ext cx="802523" cy="698500"/>
            </a:xfrm>
            <a:custGeom>
              <a:avLst/>
              <a:gdLst/>
              <a:ahLst/>
              <a:cxnLst/>
              <a:rect l="l" t="t" r="r" b="b"/>
              <a:pathLst>
                <a:path w="802523" h="698500">
                  <a:moveTo>
                    <a:pt x="794203" y="372381"/>
                  </a:moveTo>
                  <a:lnTo>
                    <a:pt x="617919" y="675369"/>
                  </a:lnTo>
                  <a:cubicBezTo>
                    <a:pt x="609587" y="689690"/>
                    <a:pt x="594268" y="698500"/>
                    <a:pt x="577700" y="698500"/>
                  </a:cubicBezTo>
                  <a:lnTo>
                    <a:pt x="224822" y="698500"/>
                  </a:lnTo>
                  <a:cubicBezTo>
                    <a:pt x="208254" y="698500"/>
                    <a:pt x="192935" y="689690"/>
                    <a:pt x="184603" y="675369"/>
                  </a:cubicBezTo>
                  <a:lnTo>
                    <a:pt x="8319" y="372381"/>
                  </a:lnTo>
                  <a:cubicBezTo>
                    <a:pt x="0" y="358082"/>
                    <a:pt x="0" y="340418"/>
                    <a:pt x="8319" y="326119"/>
                  </a:cubicBezTo>
                  <a:lnTo>
                    <a:pt x="184603" y="23131"/>
                  </a:lnTo>
                  <a:cubicBezTo>
                    <a:pt x="192935" y="8810"/>
                    <a:pt x="208254" y="0"/>
                    <a:pt x="224822" y="0"/>
                  </a:cubicBezTo>
                  <a:lnTo>
                    <a:pt x="577700" y="0"/>
                  </a:lnTo>
                  <a:cubicBezTo>
                    <a:pt x="594268" y="0"/>
                    <a:pt x="609587" y="8810"/>
                    <a:pt x="617919" y="23131"/>
                  </a:cubicBezTo>
                  <a:lnTo>
                    <a:pt x="794203" y="326119"/>
                  </a:lnTo>
                  <a:cubicBezTo>
                    <a:pt x="802522" y="340418"/>
                    <a:pt x="802522" y="358082"/>
                    <a:pt x="794203" y="372381"/>
                  </a:cubicBezTo>
                  <a:close/>
                </a:path>
              </a:pathLst>
            </a:custGeom>
            <a:gradFill rotWithShape="1">
              <a:gsLst>
                <a:gs pos="0">
                  <a:srgbClr val="75131A">
                    <a:alpha val="31000"/>
                  </a:srgbClr>
                </a:gs>
                <a:gs pos="50000">
                  <a:srgbClr val="75131A">
                    <a:alpha val="31000"/>
                  </a:srgbClr>
                </a:gs>
                <a:gs pos="100000">
                  <a:srgbClr val="430610">
                    <a:alpha val="31000"/>
                  </a:srgbClr>
                </a:gs>
              </a:gsLst>
              <a:lin ang="0"/>
            </a:gradFill>
          </p:spPr>
        </p:sp>
        <p:sp>
          <p:nvSpPr>
            <p:cNvPr id="42" name="TextBox 4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43" name="Freeform 43"/>
          <p:cNvSpPr/>
          <p:nvPr/>
        </p:nvSpPr>
        <p:spPr>
          <a:xfrm>
            <a:off x="8898754" y="4173128"/>
            <a:ext cx="490493" cy="756059"/>
          </a:xfrm>
          <a:custGeom>
            <a:avLst/>
            <a:gdLst/>
            <a:ahLst/>
            <a:cxnLst/>
            <a:rect l="l" t="t" r="r" b="b"/>
            <a:pathLst>
              <a:path w="490493" h="756059">
                <a:moveTo>
                  <a:pt x="0" y="0"/>
                </a:moveTo>
                <a:lnTo>
                  <a:pt x="490492" y="0"/>
                </a:lnTo>
                <a:lnTo>
                  <a:pt x="490492" y="756058"/>
                </a:lnTo>
                <a:lnTo>
                  <a:pt x="0" y="756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8898754" y="5143500"/>
            <a:ext cx="490493" cy="756059"/>
          </a:xfrm>
          <a:custGeom>
            <a:avLst/>
            <a:gdLst/>
            <a:ahLst/>
            <a:cxnLst/>
            <a:rect l="l" t="t" r="r" b="b"/>
            <a:pathLst>
              <a:path w="490493" h="756059">
                <a:moveTo>
                  <a:pt x="0" y="0"/>
                </a:moveTo>
                <a:lnTo>
                  <a:pt x="490492" y="0"/>
                </a:lnTo>
                <a:lnTo>
                  <a:pt x="490492" y="756059"/>
                </a:lnTo>
                <a:lnTo>
                  <a:pt x="0" y="7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a:off x="8898754" y="6245858"/>
            <a:ext cx="490493" cy="756059"/>
          </a:xfrm>
          <a:custGeom>
            <a:avLst/>
            <a:gdLst/>
            <a:ahLst/>
            <a:cxnLst/>
            <a:rect l="l" t="t" r="r" b="b"/>
            <a:pathLst>
              <a:path w="490493" h="756059">
                <a:moveTo>
                  <a:pt x="0" y="0"/>
                </a:moveTo>
                <a:lnTo>
                  <a:pt x="490492" y="0"/>
                </a:lnTo>
                <a:lnTo>
                  <a:pt x="490492" y="756058"/>
                </a:lnTo>
                <a:lnTo>
                  <a:pt x="0" y="756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6" name="Freeform 46"/>
          <p:cNvSpPr/>
          <p:nvPr/>
        </p:nvSpPr>
        <p:spPr>
          <a:xfrm>
            <a:off x="8898754" y="7344816"/>
            <a:ext cx="490493" cy="756059"/>
          </a:xfrm>
          <a:custGeom>
            <a:avLst/>
            <a:gdLst/>
            <a:ahLst/>
            <a:cxnLst/>
            <a:rect l="l" t="t" r="r" b="b"/>
            <a:pathLst>
              <a:path w="490493" h="756059">
                <a:moveTo>
                  <a:pt x="0" y="0"/>
                </a:moveTo>
                <a:lnTo>
                  <a:pt x="490492" y="0"/>
                </a:lnTo>
                <a:lnTo>
                  <a:pt x="490492" y="756059"/>
                </a:lnTo>
                <a:lnTo>
                  <a:pt x="0" y="7560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7" name="Freeform 47"/>
          <p:cNvSpPr/>
          <p:nvPr/>
        </p:nvSpPr>
        <p:spPr>
          <a:xfrm>
            <a:off x="8898754" y="8444751"/>
            <a:ext cx="490493" cy="756059"/>
          </a:xfrm>
          <a:custGeom>
            <a:avLst/>
            <a:gdLst/>
            <a:ahLst/>
            <a:cxnLst/>
            <a:rect l="l" t="t" r="r" b="b"/>
            <a:pathLst>
              <a:path w="490493" h="756059">
                <a:moveTo>
                  <a:pt x="0" y="0"/>
                </a:moveTo>
                <a:lnTo>
                  <a:pt x="490492" y="0"/>
                </a:lnTo>
                <a:lnTo>
                  <a:pt x="490492" y="756058"/>
                </a:lnTo>
                <a:lnTo>
                  <a:pt x="0" y="756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Freeform 48"/>
          <p:cNvSpPr/>
          <p:nvPr/>
        </p:nvSpPr>
        <p:spPr>
          <a:xfrm>
            <a:off x="5519041" y="5769839"/>
            <a:ext cx="2302646" cy="2302646"/>
          </a:xfrm>
          <a:custGeom>
            <a:avLst/>
            <a:gdLst/>
            <a:ahLst/>
            <a:cxnLst/>
            <a:rect l="l" t="t" r="r" b="b"/>
            <a:pathLst>
              <a:path w="2302646" h="2302646">
                <a:moveTo>
                  <a:pt x="0" y="0"/>
                </a:moveTo>
                <a:lnTo>
                  <a:pt x="2302647" y="0"/>
                </a:lnTo>
                <a:lnTo>
                  <a:pt x="2302647" y="2302646"/>
                </a:lnTo>
                <a:lnTo>
                  <a:pt x="0" y="2302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9" name="TextBox 49"/>
          <p:cNvSpPr txBox="1"/>
          <p:nvPr/>
        </p:nvSpPr>
        <p:spPr>
          <a:xfrm>
            <a:off x="7821688" y="549190"/>
            <a:ext cx="9768120" cy="1398382"/>
          </a:xfrm>
          <a:prstGeom prst="rect">
            <a:avLst/>
          </a:prstGeom>
        </p:spPr>
        <p:txBody>
          <a:bodyPr lIns="0" tIns="0" rIns="0" bIns="0" rtlCol="0" anchor="t">
            <a:spAutoFit/>
          </a:bodyPr>
          <a:lstStyle/>
          <a:p>
            <a:pPr algn="r">
              <a:lnSpc>
                <a:spcPts val="11360"/>
              </a:lnSpc>
            </a:pPr>
            <a:r>
              <a:rPr lang="en-US" sz="8114" b="1">
                <a:solidFill>
                  <a:srgbClr val="FFFFFF"/>
                </a:solidFill>
                <a:latin typeface="Asap Condensed Bold"/>
                <a:ea typeface="Asap Condensed Bold"/>
                <a:cs typeface="Asap Condensed Bold"/>
                <a:sym typeface="Asap Condensed Bold"/>
              </a:rPr>
              <a:t>FINE ARTS OFFERINGS  </a:t>
            </a:r>
          </a:p>
        </p:txBody>
      </p:sp>
      <p:sp>
        <p:nvSpPr>
          <p:cNvPr id="50" name="TextBox 50"/>
          <p:cNvSpPr txBox="1"/>
          <p:nvPr/>
        </p:nvSpPr>
        <p:spPr>
          <a:xfrm>
            <a:off x="5015668" y="1795172"/>
            <a:ext cx="6938646" cy="1264886"/>
          </a:xfrm>
          <a:prstGeom prst="rect">
            <a:avLst/>
          </a:prstGeom>
        </p:spPr>
        <p:txBody>
          <a:bodyPr lIns="0" tIns="0" rIns="0" bIns="0" rtlCol="0" anchor="t">
            <a:spAutoFit/>
          </a:bodyPr>
          <a:lstStyle/>
          <a:p>
            <a:pPr algn="r">
              <a:lnSpc>
                <a:spcPts val="10221"/>
              </a:lnSpc>
            </a:pPr>
            <a:r>
              <a:rPr lang="en-US" sz="7301" b="1">
                <a:solidFill>
                  <a:srgbClr val="000000"/>
                </a:solidFill>
                <a:latin typeface="Asap Condensed Bold"/>
                <a:ea typeface="Asap Condensed Bold"/>
                <a:cs typeface="Asap Condensed Bold"/>
                <a:sym typeface="Asap Condensed Bold"/>
              </a:rPr>
              <a:t>AT ROHS</a:t>
            </a:r>
          </a:p>
        </p:txBody>
      </p:sp>
      <p:sp>
        <p:nvSpPr>
          <p:cNvPr id="51" name="TextBox 51"/>
          <p:cNvSpPr txBox="1"/>
          <p:nvPr/>
        </p:nvSpPr>
        <p:spPr>
          <a:xfrm>
            <a:off x="9632785" y="3979067"/>
            <a:ext cx="8085173" cy="5279233"/>
          </a:xfrm>
          <a:prstGeom prst="rect">
            <a:avLst/>
          </a:prstGeom>
        </p:spPr>
        <p:txBody>
          <a:bodyPr lIns="0" tIns="0" rIns="0" bIns="0" rtlCol="0" anchor="t">
            <a:spAutoFit/>
          </a:bodyPr>
          <a:lstStyle/>
          <a:p>
            <a:pPr algn="l">
              <a:lnSpc>
                <a:spcPts val="8326"/>
              </a:lnSpc>
            </a:pPr>
            <a:r>
              <a:rPr lang="en-US" sz="5140">
                <a:solidFill>
                  <a:srgbClr val="FFFFFF"/>
                </a:solidFill>
                <a:latin typeface="Horizon"/>
                <a:ea typeface="Horizon"/>
                <a:cs typeface="Horizon"/>
                <a:sym typeface="Horizon"/>
              </a:rPr>
              <a:t>DANCE </a:t>
            </a:r>
          </a:p>
          <a:p>
            <a:pPr algn="l">
              <a:lnSpc>
                <a:spcPts val="8326"/>
              </a:lnSpc>
            </a:pPr>
            <a:r>
              <a:rPr lang="en-US" sz="5140">
                <a:solidFill>
                  <a:srgbClr val="FFFFFF"/>
                </a:solidFill>
                <a:latin typeface="Horizon"/>
                <a:ea typeface="Horizon"/>
                <a:cs typeface="Horizon"/>
                <a:sym typeface="Horizon"/>
              </a:rPr>
              <a:t>BAND</a:t>
            </a:r>
          </a:p>
          <a:p>
            <a:pPr algn="l">
              <a:lnSpc>
                <a:spcPts val="8326"/>
              </a:lnSpc>
            </a:pPr>
            <a:r>
              <a:rPr lang="en-US" sz="5140">
                <a:solidFill>
                  <a:srgbClr val="FFFFFF"/>
                </a:solidFill>
                <a:latin typeface="Horizon"/>
                <a:ea typeface="Horizon"/>
                <a:cs typeface="Horizon"/>
                <a:sym typeface="Horizon"/>
              </a:rPr>
              <a:t>THEATRE</a:t>
            </a:r>
          </a:p>
          <a:p>
            <a:pPr algn="l">
              <a:lnSpc>
                <a:spcPts val="8326"/>
              </a:lnSpc>
            </a:pPr>
            <a:r>
              <a:rPr lang="en-US" sz="5140">
                <a:solidFill>
                  <a:srgbClr val="FFFFFF"/>
                </a:solidFill>
                <a:latin typeface="Horizon"/>
                <a:ea typeface="Horizon"/>
                <a:cs typeface="Horizon"/>
                <a:sym typeface="Horizon"/>
              </a:rPr>
              <a:t>CHOIR </a:t>
            </a:r>
          </a:p>
          <a:p>
            <a:pPr algn="l">
              <a:lnSpc>
                <a:spcPts val="8326"/>
              </a:lnSpc>
            </a:pPr>
            <a:r>
              <a:rPr lang="en-US" sz="5140">
                <a:solidFill>
                  <a:srgbClr val="FFFFFF"/>
                </a:solidFill>
                <a:latin typeface="Horizon"/>
                <a:ea typeface="Horizon"/>
                <a:cs typeface="Horizon"/>
                <a:sym typeface="Horizon"/>
              </a:rPr>
              <a:t>VISUAL ARTS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1292" y="4749509"/>
            <a:ext cx="719810" cy="577648"/>
          </a:xfrm>
          <a:custGeom>
            <a:avLst/>
            <a:gdLst/>
            <a:ahLst/>
            <a:cxnLst/>
            <a:rect l="l" t="t" r="r" b="b"/>
            <a:pathLst>
              <a:path w="719810" h="577648">
                <a:moveTo>
                  <a:pt x="0" y="0"/>
                </a:moveTo>
                <a:lnTo>
                  <a:pt x="719810" y="0"/>
                </a:lnTo>
                <a:lnTo>
                  <a:pt x="719810" y="577648"/>
                </a:lnTo>
                <a:lnTo>
                  <a:pt x="0" y="577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61292" y="7149394"/>
            <a:ext cx="719810" cy="577648"/>
          </a:xfrm>
          <a:custGeom>
            <a:avLst/>
            <a:gdLst/>
            <a:ahLst/>
            <a:cxnLst/>
            <a:rect l="l" t="t" r="r" b="b"/>
            <a:pathLst>
              <a:path w="719810" h="577648">
                <a:moveTo>
                  <a:pt x="0" y="0"/>
                </a:moveTo>
                <a:lnTo>
                  <a:pt x="719810" y="0"/>
                </a:lnTo>
                <a:lnTo>
                  <a:pt x="719810" y="577648"/>
                </a:lnTo>
                <a:lnTo>
                  <a:pt x="0" y="577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348874" y="3777261"/>
            <a:ext cx="19210172" cy="572199"/>
            <a:chOff x="0" y="0"/>
            <a:chExt cx="20465832" cy="609600"/>
          </a:xfrm>
        </p:grpSpPr>
        <p:sp>
          <p:nvSpPr>
            <p:cNvPr id="5" name="Freeform 5"/>
            <p:cNvSpPr/>
            <p:nvPr/>
          </p:nvSpPr>
          <p:spPr>
            <a:xfrm>
              <a:off x="0" y="0"/>
              <a:ext cx="20465831" cy="609600"/>
            </a:xfrm>
            <a:custGeom>
              <a:avLst/>
              <a:gdLst/>
              <a:ahLst/>
              <a:cxnLst/>
              <a:rect l="l" t="t" r="r" b="b"/>
              <a:pathLst>
                <a:path w="20465831" h="609600">
                  <a:moveTo>
                    <a:pt x="203200" y="0"/>
                  </a:moveTo>
                  <a:lnTo>
                    <a:pt x="20465831" y="0"/>
                  </a:lnTo>
                  <a:lnTo>
                    <a:pt x="20262631" y="609600"/>
                  </a:lnTo>
                  <a:lnTo>
                    <a:pt x="0" y="609600"/>
                  </a:lnTo>
                  <a:lnTo>
                    <a:pt x="203200" y="0"/>
                  </a:lnTo>
                  <a:close/>
                </a:path>
              </a:pathLst>
            </a:custGeom>
            <a:solidFill>
              <a:srgbClr val="8C0019"/>
            </a:solidFill>
          </p:spPr>
        </p:sp>
        <p:sp>
          <p:nvSpPr>
            <p:cNvPr id="6" name="TextBox 6"/>
            <p:cNvSpPr txBox="1"/>
            <p:nvPr/>
          </p:nvSpPr>
          <p:spPr>
            <a:xfrm>
              <a:off x="101600" y="-38100"/>
              <a:ext cx="20262632" cy="6477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9769111" y="4749509"/>
            <a:ext cx="719810" cy="577648"/>
          </a:xfrm>
          <a:custGeom>
            <a:avLst/>
            <a:gdLst/>
            <a:ahLst/>
            <a:cxnLst/>
            <a:rect l="l" t="t" r="r" b="b"/>
            <a:pathLst>
              <a:path w="719810" h="577648">
                <a:moveTo>
                  <a:pt x="0" y="0"/>
                </a:moveTo>
                <a:lnTo>
                  <a:pt x="719810" y="0"/>
                </a:lnTo>
                <a:lnTo>
                  <a:pt x="719810" y="577648"/>
                </a:lnTo>
                <a:lnTo>
                  <a:pt x="0" y="577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9769111" y="7149394"/>
            <a:ext cx="719810" cy="577648"/>
          </a:xfrm>
          <a:custGeom>
            <a:avLst/>
            <a:gdLst/>
            <a:ahLst/>
            <a:cxnLst/>
            <a:rect l="l" t="t" r="r" b="b"/>
            <a:pathLst>
              <a:path w="719810" h="577648">
                <a:moveTo>
                  <a:pt x="0" y="0"/>
                </a:moveTo>
                <a:lnTo>
                  <a:pt x="719810" y="0"/>
                </a:lnTo>
                <a:lnTo>
                  <a:pt x="719810" y="577648"/>
                </a:lnTo>
                <a:lnTo>
                  <a:pt x="0" y="577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190783" y="-170278"/>
            <a:ext cx="18478783" cy="4089349"/>
            <a:chOff x="0" y="0"/>
            <a:chExt cx="2862847" cy="633547"/>
          </a:xfrm>
        </p:grpSpPr>
        <p:sp>
          <p:nvSpPr>
            <p:cNvPr id="10" name="Freeform 10"/>
            <p:cNvSpPr/>
            <p:nvPr/>
          </p:nvSpPr>
          <p:spPr>
            <a:xfrm>
              <a:off x="0" y="0"/>
              <a:ext cx="2862847" cy="633547"/>
            </a:xfrm>
            <a:custGeom>
              <a:avLst/>
              <a:gdLst/>
              <a:ahLst/>
              <a:cxnLst/>
              <a:rect l="l" t="t" r="r" b="b"/>
              <a:pathLst>
                <a:path w="2862847" h="633547">
                  <a:moveTo>
                    <a:pt x="0" y="0"/>
                  </a:moveTo>
                  <a:lnTo>
                    <a:pt x="2862847" y="0"/>
                  </a:lnTo>
                  <a:lnTo>
                    <a:pt x="2862847" y="633547"/>
                  </a:lnTo>
                  <a:lnTo>
                    <a:pt x="0" y="633547"/>
                  </a:lnTo>
                  <a:close/>
                </a:path>
              </a:pathLst>
            </a:custGeom>
            <a:blipFill>
              <a:blip r:embed="rId4"/>
              <a:stretch>
                <a:fillRect t="-111263" b="-111263"/>
              </a:stretch>
            </a:blipFill>
          </p:spPr>
        </p:sp>
      </p:grpSp>
      <p:grpSp>
        <p:nvGrpSpPr>
          <p:cNvPr id="11" name="Group 11"/>
          <p:cNvGrpSpPr/>
          <p:nvPr/>
        </p:nvGrpSpPr>
        <p:grpSpPr>
          <a:xfrm>
            <a:off x="-1044893" y="0"/>
            <a:ext cx="12666201" cy="3377211"/>
            <a:chOff x="0" y="0"/>
            <a:chExt cx="3335954" cy="889471"/>
          </a:xfrm>
        </p:grpSpPr>
        <p:sp>
          <p:nvSpPr>
            <p:cNvPr id="12" name="Freeform 12"/>
            <p:cNvSpPr/>
            <p:nvPr/>
          </p:nvSpPr>
          <p:spPr>
            <a:xfrm>
              <a:off x="0" y="0"/>
              <a:ext cx="3335954" cy="889471"/>
            </a:xfrm>
            <a:custGeom>
              <a:avLst/>
              <a:gdLst/>
              <a:ahLst/>
              <a:cxnLst/>
              <a:rect l="l" t="t" r="r" b="b"/>
              <a:pathLst>
                <a:path w="3335954" h="889471">
                  <a:moveTo>
                    <a:pt x="0" y="0"/>
                  </a:moveTo>
                  <a:lnTo>
                    <a:pt x="3335954" y="0"/>
                  </a:lnTo>
                  <a:lnTo>
                    <a:pt x="3335954" y="889471"/>
                  </a:lnTo>
                  <a:lnTo>
                    <a:pt x="0" y="889471"/>
                  </a:lnTo>
                  <a:close/>
                </a:path>
              </a:pathLst>
            </a:custGeom>
            <a:solidFill>
              <a:srgbClr val="5E0011"/>
            </a:solidFill>
          </p:spPr>
        </p:sp>
        <p:sp>
          <p:nvSpPr>
            <p:cNvPr id="13" name="TextBox 13"/>
            <p:cNvSpPr txBox="1"/>
            <p:nvPr/>
          </p:nvSpPr>
          <p:spPr>
            <a:xfrm>
              <a:off x="0" y="-38100"/>
              <a:ext cx="3335954" cy="92757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59308" y="439419"/>
            <a:ext cx="10508549" cy="2794917"/>
          </a:xfrm>
          <a:prstGeom prst="rect">
            <a:avLst/>
          </a:prstGeom>
        </p:spPr>
        <p:txBody>
          <a:bodyPr lIns="0" tIns="0" rIns="0" bIns="0" rtlCol="0" anchor="t">
            <a:spAutoFit/>
          </a:bodyPr>
          <a:lstStyle/>
          <a:p>
            <a:pPr algn="l">
              <a:lnSpc>
                <a:spcPts val="7215"/>
              </a:lnSpc>
            </a:pPr>
            <a:r>
              <a:rPr lang="en-US" sz="7288" b="1">
                <a:solidFill>
                  <a:srgbClr val="FFFFFF"/>
                </a:solidFill>
                <a:latin typeface="Montserrat Heavy"/>
                <a:ea typeface="Montserrat Heavy"/>
                <a:cs typeface="Montserrat Heavy"/>
                <a:sym typeface="Montserrat Heavy"/>
              </a:rPr>
              <a:t>TEXAS VOTERS AND PARENT SUPPORT THE ARTS </a:t>
            </a:r>
          </a:p>
        </p:txBody>
      </p:sp>
      <p:sp>
        <p:nvSpPr>
          <p:cNvPr id="15" name="TextBox 15"/>
          <p:cNvSpPr txBox="1"/>
          <p:nvPr/>
        </p:nvSpPr>
        <p:spPr>
          <a:xfrm>
            <a:off x="1920641" y="4843694"/>
            <a:ext cx="4432397" cy="373761"/>
          </a:xfrm>
          <a:prstGeom prst="rect">
            <a:avLst/>
          </a:prstGeom>
        </p:spPr>
        <p:txBody>
          <a:bodyPr lIns="0" tIns="0" rIns="0" bIns="0" rtlCol="0" anchor="t">
            <a:spAutoFit/>
          </a:bodyPr>
          <a:lstStyle/>
          <a:p>
            <a:pPr algn="l">
              <a:lnSpc>
                <a:spcPts val="3024"/>
              </a:lnSpc>
            </a:pPr>
            <a:r>
              <a:rPr lang="en-US" sz="2160" b="1">
                <a:solidFill>
                  <a:srgbClr val="000000"/>
                </a:solidFill>
                <a:latin typeface="Montserrat Bold"/>
                <a:ea typeface="Montserrat Bold"/>
                <a:cs typeface="Montserrat Bold"/>
                <a:sym typeface="Montserrat Bold"/>
              </a:rPr>
              <a:t>VOTERS</a:t>
            </a:r>
          </a:p>
        </p:txBody>
      </p:sp>
      <p:sp>
        <p:nvSpPr>
          <p:cNvPr id="16" name="TextBox 16"/>
          <p:cNvSpPr txBox="1"/>
          <p:nvPr/>
        </p:nvSpPr>
        <p:spPr>
          <a:xfrm>
            <a:off x="1227357" y="5743533"/>
            <a:ext cx="6451234" cy="807253"/>
          </a:xfrm>
          <a:prstGeom prst="rect">
            <a:avLst/>
          </a:prstGeom>
        </p:spPr>
        <p:txBody>
          <a:bodyPr lIns="0" tIns="0" rIns="0" bIns="0" rtlCol="0" anchor="t">
            <a:spAutoFit/>
          </a:bodyPr>
          <a:lstStyle/>
          <a:p>
            <a:pPr algn="just">
              <a:lnSpc>
                <a:spcPts val="3284"/>
              </a:lnSpc>
            </a:pPr>
            <a:r>
              <a:rPr lang="en-US" sz="2346">
                <a:solidFill>
                  <a:srgbClr val="000000"/>
                </a:solidFill>
                <a:latin typeface="Montserrat"/>
                <a:ea typeface="Montserrat"/>
                <a:cs typeface="Montserrat"/>
                <a:sym typeface="Montserrat"/>
              </a:rPr>
              <a:t>AGREE THE ARTS ARE A VERY IMPORTANT PART OF A STUDENT’S EDUCATION</a:t>
            </a:r>
          </a:p>
        </p:txBody>
      </p:sp>
      <p:sp>
        <p:nvSpPr>
          <p:cNvPr id="17" name="TextBox 17"/>
          <p:cNvSpPr txBox="1"/>
          <p:nvPr/>
        </p:nvSpPr>
        <p:spPr>
          <a:xfrm>
            <a:off x="1920641" y="7227525"/>
            <a:ext cx="6733579" cy="373761"/>
          </a:xfrm>
          <a:prstGeom prst="rect">
            <a:avLst/>
          </a:prstGeom>
        </p:spPr>
        <p:txBody>
          <a:bodyPr lIns="0" tIns="0" rIns="0" bIns="0" rtlCol="0" anchor="t">
            <a:spAutoFit/>
          </a:bodyPr>
          <a:lstStyle/>
          <a:p>
            <a:pPr algn="l">
              <a:lnSpc>
                <a:spcPts val="3024"/>
              </a:lnSpc>
            </a:pPr>
            <a:r>
              <a:rPr lang="en-US" sz="2160" b="1">
                <a:solidFill>
                  <a:srgbClr val="000000"/>
                </a:solidFill>
                <a:latin typeface="Montserrat Bold"/>
                <a:ea typeface="Montserrat Bold"/>
                <a:cs typeface="Montserrat Bold"/>
                <a:sym typeface="Montserrat Bold"/>
              </a:rPr>
              <a:t>PARENTS</a:t>
            </a:r>
          </a:p>
        </p:txBody>
      </p:sp>
      <p:sp>
        <p:nvSpPr>
          <p:cNvPr id="18" name="TextBox 18"/>
          <p:cNvSpPr txBox="1"/>
          <p:nvPr/>
        </p:nvSpPr>
        <p:spPr>
          <a:xfrm>
            <a:off x="10628460" y="4843694"/>
            <a:ext cx="4432397" cy="373761"/>
          </a:xfrm>
          <a:prstGeom prst="rect">
            <a:avLst/>
          </a:prstGeom>
        </p:spPr>
        <p:txBody>
          <a:bodyPr lIns="0" tIns="0" rIns="0" bIns="0" rtlCol="0" anchor="t">
            <a:spAutoFit/>
          </a:bodyPr>
          <a:lstStyle/>
          <a:p>
            <a:pPr algn="l">
              <a:lnSpc>
                <a:spcPts val="3024"/>
              </a:lnSpc>
            </a:pPr>
            <a:r>
              <a:rPr lang="en-US" sz="2160" b="1">
                <a:solidFill>
                  <a:srgbClr val="000000"/>
                </a:solidFill>
                <a:latin typeface="Montserrat Bold"/>
                <a:ea typeface="Montserrat Bold"/>
                <a:cs typeface="Montserrat Bold"/>
                <a:sym typeface="Montserrat Bold"/>
              </a:rPr>
              <a:t>VOTERS</a:t>
            </a:r>
          </a:p>
        </p:txBody>
      </p:sp>
      <p:sp>
        <p:nvSpPr>
          <p:cNvPr id="19" name="TextBox 19"/>
          <p:cNvSpPr txBox="1"/>
          <p:nvPr/>
        </p:nvSpPr>
        <p:spPr>
          <a:xfrm>
            <a:off x="10628460" y="7227525"/>
            <a:ext cx="6733579" cy="373761"/>
          </a:xfrm>
          <a:prstGeom prst="rect">
            <a:avLst/>
          </a:prstGeom>
        </p:spPr>
        <p:txBody>
          <a:bodyPr lIns="0" tIns="0" rIns="0" bIns="0" rtlCol="0" anchor="t">
            <a:spAutoFit/>
          </a:bodyPr>
          <a:lstStyle/>
          <a:p>
            <a:pPr algn="l">
              <a:lnSpc>
                <a:spcPts val="3024"/>
              </a:lnSpc>
            </a:pPr>
            <a:r>
              <a:rPr lang="en-US" sz="2160" b="1">
                <a:solidFill>
                  <a:srgbClr val="000000"/>
                </a:solidFill>
                <a:latin typeface="Montserrat Bold"/>
                <a:ea typeface="Montserrat Bold"/>
                <a:cs typeface="Montserrat Bold"/>
                <a:sym typeface="Montserrat Bold"/>
              </a:rPr>
              <a:t>PARENTS</a:t>
            </a:r>
          </a:p>
        </p:txBody>
      </p:sp>
      <p:sp>
        <p:nvSpPr>
          <p:cNvPr id="20" name="TextBox 20"/>
          <p:cNvSpPr txBox="1"/>
          <p:nvPr/>
        </p:nvSpPr>
        <p:spPr>
          <a:xfrm>
            <a:off x="3661896" y="4522024"/>
            <a:ext cx="2051687" cy="1119127"/>
          </a:xfrm>
          <a:prstGeom prst="rect">
            <a:avLst/>
          </a:prstGeom>
        </p:spPr>
        <p:txBody>
          <a:bodyPr lIns="0" tIns="0" rIns="0" bIns="0" rtlCol="0" anchor="t">
            <a:spAutoFit/>
          </a:bodyPr>
          <a:lstStyle/>
          <a:p>
            <a:pPr algn="l">
              <a:lnSpc>
                <a:spcPts val="9189"/>
              </a:lnSpc>
            </a:pPr>
            <a:r>
              <a:rPr lang="en-US" sz="6563" b="1">
                <a:solidFill>
                  <a:srgbClr val="BD9415"/>
                </a:solidFill>
                <a:latin typeface="Montserrat Bold"/>
                <a:ea typeface="Montserrat Bold"/>
                <a:cs typeface="Montserrat Bold"/>
                <a:sym typeface="Montserrat Bold"/>
              </a:rPr>
              <a:t>84%</a:t>
            </a:r>
          </a:p>
        </p:txBody>
      </p:sp>
      <p:sp>
        <p:nvSpPr>
          <p:cNvPr id="21" name="TextBox 21"/>
          <p:cNvSpPr txBox="1"/>
          <p:nvPr/>
        </p:nvSpPr>
        <p:spPr>
          <a:xfrm>
            <a:off x="12136746" y="4409911"/>
            <a:ext cx="2051687" cy="1119127"/>
          </a:xfrm>
          <a:prstGeom prst="rect">
            <a:avLst/>
          </a:prstGeom>
        </p:spPr>
        <p:txBody>
          <a:bodyPr lIns="0" tIns="0" rIns="0" bIns="0" rtlCol="0" anchor="t">
            <a:spAutoFit/>
          </a:bodyPr>
          <a:lstStyle/>
          <a:p>
            <a:pPr algn="l">
              <a:lnSpc>
                <a:spcPts val="9189"/>
              </a:lnSpc>
            </a:pPr>
            <a:r>
              <a:rPr lang="en-US" sz="6563" b="1">
                <a:solidFill>
                  <a:srgbClr val="BD9415"/>
                </a:solidFill>
                <a:latin typeface="Montserrat Bold"/>
                <a:ea typeface="Montserrat Bold"/>
                <a:cs typeface="Montserrat Bold"/>
                <a:sym typeface="Montserrat Bold"/>
              </a:rPr>
              <a:t>73%</a:t>
            </a:r>
          </a:p>
        </p:txBody>
      </p:sp>
      <p:sp>
        <p:nvSpPr>
          <p:cNvPr id="22" name="TextBox 22"/>
          <p:cNvSpPr txBox="1"/>
          <p:nvPr/>
        </p:nvSpPr>
        <p:spPr>
          <a:xfrm>
            <a:off x="10339957" y="5743533"/>
            <a:ext cx="6451234" cy="807253"/>
          </a:xfrm>
          <a:prstGeom prst="rect">
            <a:avLst/>
          </a:prstGeom>
        </p:spPr>
        <p:txBody>
          <a:bodyPr lIns="0" tIns="0" rIns="0" bIns="0" rtlCol="0" anchor="t">
            <a:spAutoFit/>
          </a:bodyPr>
          <a:lstStyle/>
          <a:p>
            <a:pPr algn="just">
              <a:lnSpc>
                <a:spcPts val="3284"/>
              </a:lnSpc>
            </a:pPr>
            <a:r>
              <a:rPr lang="en-US" sz="2346">
                <a:solidFill>
                  <a:srgbClr val="000000"/>
                </a:solidFill>
                <a:latin typeface="Montserrat"/>
                <a:ea typeface="Montserrat"/>
                <a:cs typeface="Montserrat"/>
                <a:sym typeface="Montserrat"/>
              </a:rPr>
              <a:t>FAVOR INCREASED STATE FUNDING FOR ARTS EDUCATION</a:t>
            </a:r>
          </a:p>
        </p:txBody>
      </p:sp>
      <p:sp>
        <p:nvSpPr>
          <p:cNvPr id="23" name="TextBox 23"/>
          <p:cNvSpPr txBox="1"/>
          <p:nvPr/>
        </p:nvSpPr>
        <p:spPr>
          <a:xfrm>
            <a:off x="3661896" y="6814091"/>
            <a:ext cx="2051687" cy="1119127"/>
          </a:xfrm>
          <a:prstGeom prst="rect">
            <a:avLst/>
          </a:prstGeom>
        </p:spPr>
        <p:txBody>
          <a:bodyPr lIns="0" tIns="0" rIns="0" bIns="0" rtlCol="0" anchor="t">
            <a:spAutoFit/>
          </a:bodyPr>
          <a:lstStyle/>
          <a:p>
            <a:pPr algn="l">
              <a:lnSpc>
                <a:spcPts val="9189"/>
              </a:lnSpc>
            </a:pPr>
            <a:r>
              <a:rPr lang="en-US" sz="6563" b="1">
                <a:solidFill>
                  <a:srgbClr val="BD9415"/>
                </a:solidFill>
                <a:latin typeface="Montserrat Bold"/>
                <a:ea typeface="Montserrat Bold"/>
                <a:cs typeface="Montserrat Bold"/>
                <a:sym typeface="Montserrat Bold"/>
              </a:rPr>
              <a:t>89%</a:t>
            </a:r>
          </a:p>
        </p:txBody>
      </p:sp>
      <p:sp>
        <p:nvSpPr>
          <p:cNvPr id="24" name="TextBox 24"/>
          <p:cNvSpPr txBox="1"/>
          <p:nvPr/>
        </p:nvSpPr>
        <p:spPr>
          <a:xfrm>
            <a:off x="12365346" y="6816742"/>
            <a:ext cx="2051687" cy="1119127"/>
          </a:xfrm>
          <a:prstGeom prst="rect">
            <a:avLst/>
          </a:prstGeom>
        </p:spPr>
        <p:txBody>
          <a:bodyPr lIns="0" tIns="0" rIns="0" bIns="0" rtlCol="0" anchor="t">
            <a:spAutoFit/>
          </a:bodyPr>
          <a:lstStyle/>
          <a:p>
            <a:pPr algn="l">
              <a:lnSpc>
                <a:spcPts val="9189"/>
              </a:lnSpc>
            </a:pPr>
            <a:r>
              <a:rPr lang="en-US" sz="6563" b="1">
                <a:solidFill>
                  <a:srgbClr val="BD9415"/>
                </a:solidFill>
                <a:latin typeface="Montserrat Bold"/>
                <a:ea typeface="Montserrat Bold"/>
                <a:cs typeface="Montserrat Bold"/>
                <a:sym typeface="Montserrat Bold"/>
              </a:rPr>
              <a:t>95%</a:t>
            </a:r>
          </a:p>
        </p:txBody>
      </p:sp>
      <p:sp>
        <p:nvSpPr>
          <p:cNvPr id="25" name="TextBox 25"/>
          <p:cNvSpPr txBox="1"/>
          <p:nvPr/>
        </p:nvSpPr>
        <p:spPr>
          <a:xfrm>
            <a:off x="1227357" y="8037994"/>
            <a:ext cx="6451234" cy="807253"/>
          </a:xfrm>
          <a:prstGeom prst="rect">
            <a:avLst/>
          </a:prstGeom>
        </p:spPr>
        <p:txBody>
          <a:bodyPr lIns="0" tIns="0" rIns="0" bIns="0" rtlCol="0" anchor="t">
            <a:spAutoFit/>
          </a:bodyPr>
          <a:lstStyle/>
          <a:p>
            <a:pPr algn="just">
              <a:lnSpc>
                <a:spcPts val="3284"/>
              </a:lnSpc>
            </a:pPr>
            <a:r>
              <a:rPr lang="en-US" sz="2346">
                <a:solidFill>
                  <a:srgbClr val="000000"/>
                </a:solidFill>
                <a:latin typeface="Montserrat"/>
                <a:ea typeface="Montserrat"/>
                <a:cs typeface="Montserrat"/>
                <a:sym typeface="Montserrat"/>
              </a:rPr>
              <a:t>BELIEVE ART AND MUSIC ELECTIVES ARE AS IMPORTANT AS ATHLETICS </a:t>
            </a:r>
          </a:p>
        </p:txBody>
      </p:sp>
      <p:sp>
        <p:nvSpPr>
          <p:cNvPr id="26" name="TextBox 26"/>
          <p:cNvSpPr txBox="1"/>
          <p:nvPr/>
        </p:nvSpPr>
        <p:spPr>
          <a:xfrm>
            <a:off x="10165572" y="8037994"/>
            <a:ext cx="6451234" cy="807253"/>
          </a:xfrm>
          <a:prstGeom prst="rect">
            <a:avLst/>
          </a:prstGeom>
        </p:spPr>
        <p:txBody>
          <a:bodyPr lIns="0" tIns="0" rIns="0" bIns="0" rtlCol="0" anchor="t">
            <a:spAutoFit/>
          </a:bodyPr>
          <a:lstStyle/>
          <a:p>
            <a:pPr algn="just">
              <a:lnSpc>
                <a:spcPts val="3284"/>
              </a:lnSpc>
            </a:pPr>
            <a:r>
              <a:rPr lang="en-US" sz="2346">
                <a:solidFill>
                  <a:srgbClr val="000000"/>
                </a:solidFill>
                <a:latin typeface="Montserrat"/>
                <a:ea typeface="Montserrat"/>
                <a:cs typeface="Montserrat"/>
                <a:sym typeface="Montserrat"/>
              </a:rPr>
              <a:t>BELIEVE THAT ARTS SHOULD BE TAUGHT IN TEXAS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577" y="4993569"/>
            <a:ext cx="18402577" cy="5861778"/>
          </a:xfrm>
          <a:custGeom>
            <a:avLst/>
            <a:gdLst/>
            <a:ahLst/>
            <a:cxnLst/>
            <a:rect l="l" t="t" r="r" b="b"/>
            <a:pathLst>
              <a:path w="18402577" h="5861778">
                <a:moveTo>
                  <a:pt x="0" y="0"/>
                </a:moveTo>
                <a:lnTo>
                  <a:pt x="18402577" y="0"/>
                </a:lnTo>
                <a:lnTo>
                  <a:pt x="18402577" y="5861777"/>
                </a:lnTo>
                <a:lnTo>
                  <a:pt x="0" y="5861777"/>
                </a:lnTo>
                <a:lnTo>
                  <a:pt x="0" y="0"/>
                </a:lnTo>
                <a:close/>
              </a:path>
            </a:pathLst>
          </a:custGeom>
          <a:blipFill>
            <a:blip r:embed="rId2">
              <a:alphaModFix amt="3000"/>
              <a:extLst>
                <a:ext uri="{96DAC541-7B7A-43D3-8B79-37D633B846F1}">
                  <asvg:svgBlip xmlns:asvg="http://schemas.microsoft.com/office/drawing/2016/SVG/main" r:embed="rId3"/>
                </a:ext>
              </a:extLst>
            </a:blip>
            <a:stretch>
              <a:fillRect l="-37519" r="-40679"/>
            </a:stretch>
          </a:blipFill>
        </p:spPr>
      </p:sp>
      <p:grpSp>
        <p:nvGrpSpPr>
          <p:cNvPr id="3" name="Group 3"/>
          <p:cNvGrpSpPr/>
          <p:nvPr/>
        </p:nvGrpSpPr>
        <p:grpSpPr>
          <a:xfrm>
            <a:off x="10306398" y="1653276"/>
            <a:ext cx="11900063" cy="6980448"/>
            <a:chOff x="0" y="0"/>
            <a:chExt cx="2812505" cy="1649785"/>
          </a:xfrm>
        </p:grpSpPr>
        <p:sp>
          <p:nvSpPr>
            <p:cNvPr id="4" name="Freeform 4"/>
            <p:cNvSpPr/>
            <p:nvPr/>
          </p:nvSpPr>
          <p:spPr>
            <a:xfrm>
              <a:off x="0" y="0"/>
              <a:ext cx="2812505" cy="1649785"/>
            </a:xfrm>
            <a:custGeom>
              <a:avLst/>
              <a:gdLst/>
              <a:ahLst/>
              <a:cxnLst/>
              <a:rect l="l" t="t" r="r" b="b"/>
              <a:pathLst>
                <a:path w="2812505" h="1649785">
                  <a:moveTo>
                    <a:pt x="390347" y="0"/>
                  </a:moveTo>
                  <a:lnTo>
                    <a:pt x="2422158" y="0"/>
                  </a:lnTo>
                  <a:cubicBezTo>
                    <a:pt x="2525685" y="0"/>
                    <a:pt x="2624971" y="41126"/>
                    <a:pt x="2698175" y="114330"/>
                  </a:cubicBezTo>
                  <a:cubicBezTo>
                    <a:pt x="2771379" y="187534"/>
                    <a:pt x="2812505" y="286820"/>
                    <a:pt x="2812505" y="390347"/>
                  </a:cubicBezTo>
                  <a:lnTo>
                    <a:pt x="2812505" y="1259438"/>
                  </a:lnTo>
                  <a:cubicBezTo>
                    <a:pt x="2812505" y="1362965"/>
                    <a:pt x="2771379" y="1462251"/>
                    <a:pt x="2698175" y="1535455"/>
                  </a:cubicBezTo>
                  <a:cubicBezTo>
                    <a:pt x="2624971" y="1608659"/>
                    <a:pt x="2525685" y="1649785"/>
                    <a:pt x="2422158" y="1649785"/>
                  </a:cubicBezTo>
                  <a:lnTo>
                    <a:pt x="390347" y="1649785"/>
                  </a:lnTo>
                  <a:cubicBezTo>
                    <a:pt x="286820" y="1649785"/>
                    <a:pt x="187534" y="1608659"/>
                    <a:pt x="114330" y="1535455"/>
                  </a:cubicBezTo>
                  <a:cubicBezTo>
                    <a:pt x="41126" y="1462251"/>
                    <a:pt x="0" y="1362965"/>
                    <a:pt x="0" y="1259438"/>
                  </a:cubicBezTo>
                  <a:lnTo>
                    <a:pt x="0" y="390347"/>
                  </a:lnTo>
                  <a:cubicBezTo>
                    <a:pt x="0" y="286820"/>
                    <a:pt x="41126" y="187534"/>
                    <a:pt x="114330" y="114330"/>
                  </a:cubicBezTo>
                  <a:cubicBezTo>
                    <a:pt x="187534" y="41126"/>
                    <a:pt x="286820" y="0"/>
                    <a:pt x="390347" y="0"/>
                  </a:cubicBezTo>
                  <a:close/>
                </a:path>
              </a:pathLst>
            </a:custGeom>
            <a:gradFill rotWithShape="1">
              <a:gsLst>
                <a:gs pos="0">
                  <a:srgbClr val="8C0019">
                    <a:alpha val="100000"/>
                  </a:srgbClr>
                </a:gs>
                <a:gs pos="100000">
                  <a:srgbClr val="4F000E">
                    <a:alpha val="100000"/>
                  </a:srgbClr>
                </a:gs>
              </a:gsLst>
              <a:lin ang="0"/>
            </a:gradFill>
          </p:spPr>
        </p:sp>
        <p:sp>
          <p:nvSpPr>
            <p:cNvPr id="5" name="TextBox 5"/>
            <p:cNvSpPr txBox="1"/>
            <p:nvPr/>
          </p:nvSpPr>
          <p:spPr>
            <a:xfrm>
              <a:off x="0" y="-38100"/>
              <a:ext cx="2812505" cy="1687885"/>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a:off x="10547166" y="1928761"/>
            <a:ext cx="6482989" cy="6482989"/>
            <a:chOff x="0" y="0"/>
            <a:chExt cx="14840029" cy="14840029"/>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C3C3C3"/>
            </a:solidFill>
          </p:spPr>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C3C3C3"/>
            </a:solidFill>
          </p:spPr>
        </p:sp>
        <p:sp>
          <p:nvSpPr>
            <p:cNvPr id="9" name="Freeform 9"/>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1464" r="-47679"/>
              </a:stretch>
            </a:blipFill>
          </p:spPr>
        </p:sp>
      </p:grpSp>
      <p:sp>
        <p:nvSpPr>
          <p:cNvPr id="10" name="Freeform 10"/>
          <p:cNvSpPr/>
          <p:nvPr/>
        </p:nvSpPr>
        <p:spPr>
          <a:xfrm>
            <a:off x="4524156" y="4137647"/>
            <a:ext cx="577928" cy="533795"/>
          </a:xfrm>
          <a:custGeom>
            <a:avLst/>
            <a:gdLst/>
            <a:ahLst/>
            <a:cxnLst/>
            <a:rect l="l" t="t" r="r" b="b"/>
            <a:pathLst>
              <a:path w="577928" h="533795">
                <a:moveTo>
                  <a:pt x="0" y="0"/>
                </a:moveTo>
                <a:lnTo>
                  <a:pt x="577928" y="0"/>
                </a:lnTo>
                <a:lnTo>
                  <a:pt x="577928" y="533796"/>
                </a:lnTo>
                <a:lnTo>
                  <a:pt x="0" y="533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4524156" y="6146398"/>
            <a:ext cx="577928" cy="533795"/>
          </a:xfrm>
          <a:custGeom>
            <a:avLst/>
            <a:gdLst/>
            <a:ahLst/>
            <a:cxnLst/>
            <a:rect l="l" t="t" r="r" b="b"/>
            <a:pathLst>
              <a:path w="577928" h="533795">
                <a:moveTo>
                  <a:pt x="0" y="0"/>
                </a:moveTo>
                <a:lnTo>
                  <a:pt x="577928" y="0"/>
                </a:lnTo>
                <a:lnTo>
                  <a:pt x="577928" y="533796"/>
                </a:lnTo>
                <a:lnTo>
                  <a:pt x="0" y="5337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4524156" y="8070844"/>
            <a:ext cx="577928" cy="533795"/>
          </a:xfrm>
          <a:custGeom>
            <a:avLst/>
            <a:gdLst/>
            <a:ahLst/>
            <a:cxnLst/>
            <a:rect l="l" t="t" r="r" b="b"/>
            <a:pathLst>
              <a:path w="577928" h="533795">
                <a:moveTo>
                  <a:pt x="0" y="0"/>
                </a:moveTo>
                <a:lnTo>
                  <a:pt x="577928" y="0"/>
                </a:lnTo>
                <a:lnTo>
                  <a:pt x="577928" y="533795"/>
                </a:lnTo>
                <a:lnTo>
                  <a:pt x="0" y="533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AutoShape 13"/>
          <p:cNvSpPr/>
          <p:nvPr/>
        </p:nvSpPr>
        <p:spPr>
          <a:xfrm>
            <a:off x="-1714732" y="3270830"/>
            <a:ext cx="11249814" cy="36528"/>
          </a:xfrm>
          <a:prstGeom prst="line">
            <a:avLst/>
          </a:prstGeom>
          <a:ln w="38100" cap="flat">
            <a:solidFill>
              <a:srgbClr val="5E0011"/>
            </a:solidFill>
            <a:prstDash val="solid"/>
            <a:headEnd type="oval" w="lg" len="lg"/>
            <a:tailEnd type="oval" w="lg" len="lg"/>
          </a:ln>
        </p:spPr>
      </p:sp>
      <p:sp>
        <p:nvSpPr>
          <p:cNvPr id="14" name="TextBox 14"/>
          <p:cNvSpPr txBox="1"/>
          <p:nvPr/>
        </p:nvSpPr>
        <p:spPr>
          <a:xfrm>
            <a:off x="326684" y="716428"/>
            <a:ext cx="15626461" cy="936848"/>
          </a:xfrm>
          <a:prstGeom prst="rect">
            <a:avLst/>
          </a:prstGeom>
        </p:spPr>
        <p:txBody>
          <a:bodyPr lIns="0" tIns="0" rIns="0" bIns="0" rtlCol="0" anchor="t">
            <a:spAutoFit/>
          </a:bodyPr>
          <a:lstStyle/>
          <a:p>
            <a:pPr algn="just">
              <a:lnSpc>
                <a:spcPts val="7685"/>
              </a:lnSpc>
            </a:pPr>
            <a:r>
              <a:rPr lang="en-US" sz="5489" b="1">
                <a:solidFill>
                  <a:srgbClr val="8C0019"/>
                </a:solidFill>
                <a:latin typeface="Montserrat Bold"/>
                <a:ea typeface="Montserrat Bold"/>
                <a:cs typeface="Montserrat Bold"/>
                <a:sym typeface="Montserrat Bold"/>
              </a:rPr>
              <a:t>THE ARTS CREATE </a:t>
            </a:r>
          </a:p>
          <a:p>
            <a:pPr algn="just">
              <a:lnSpc>
                <a:spcPts val="7685"/>
              </a:lnSpc>
            </a:pPr>
            <a:r>
              <a:rPr lang="en-US" sz="5489" b="1">
                <a:solidFill>
                  <a:srgbClr val="8C0019"/>
                </a:solidFill>
                <a:latin typeface="Montserrat Bold"/>
                <a:ea typeface="Montserrat Bold"/>
                <a:cs typeface="Montserrat Bold"/>
                <a:sym typeface="Montserrat Bold"/>
              </a:rPr>
              <a:t>POSITIVE BEHAVIORS</a:t>
            </a:r>
          </a:p>
        </p:txBody>
      </p:sp>
      <p:sp>
        <p:nvSpPr>
          <p:cNvPr id="15" name="TextBox 15"/>
          <p:cNvSpPr txBox="1"/>
          <p:nvPr/>
        </p:nvSpPr>
        <p:spPr>
          <a:xfrm>
            <a:off x="343434" y="5870569"/>
            <a:ext cx="3747809" cy="1135761"/>
          </a:xfrm>
          <a:prstGeom prst="rect">
            <a:avLst/>
          </a:prstGeom>
        </p:spPr>
        <p:txBody>
          <a:bodyPr lIns="0" tIns="0" rIns="0" bIns="0" rtlCol="0" anchor="t">
            <a:spAutoFit/>
          </a:bodyPr>
          <a:lstStyle/>
          <a:p>
            <a:pPr algn="l">
              <a:lnSpc>
                <a:spcPts val="3024"/>
              </a:lnSpc>
            </a:pPr>
            <a:r>
              <a:rPr lang="en-US" sz="2160">
                <a:solidFill>
                  <a:srgbClr val="000000"/>
                </a:solidFill>
                <a:latin typeface="Montserrat"/>
                <a:ea typeface="Montserrat"/>
                <a:cs typeface="Montserrat"/>
                <a:sym typeface="Montserrat"/>
              </a:rPr>
              <a:t>The arts reinforce kindness, sharing, and empathy</a:t>
            </a:r>
          </a:p>
        </p:txBody>
      </p:sp>
      <p:sp>
        <p:nvSpPr>
          <p:cNvPr id="16" name="TextBox 16"/>
          <p:cNvSpPr txBox="1"/>
          <p:nvPr/>
        </p:nvSpPr>
        <p:spPr>
          <a:xfrm>
            <a:off x="293102" y="4003352"/>
            <a:ext cx="3848472" cy="754761"/>
          </a:xfrm>
          <a:prstGeom prst="rect">
            <a:avLst/>
          </a:prstGeom>
        </p:spPr>
        <p:txBody>
          <a:bodyPr lIns="0" tIns="0" rIns="0" bIns="0" rtlCol="0" anchor="t">
            <a:spAutoFit/>
          </a:bodyPr>
          <a:lstStyle/>
          <a:p>
            <a:pPr algn="l">
              <a:lnSpc>
                <a:spcPts val="3024"/>
              </a:lnSpc>
            </a:pPr>
            <a:r>
              <a:rPr lang="en-US" sz="2160">
                <a:solidFill>
                  <a:srgbClr val="000000"/>
                </a:solidFill>
                <a:latin typeface="Montserrat"/>
                <a:ea typeface="Montserrat"/>
                <a:cs typeface="Montserrat"/>
                <a:sym typeface="Montserrat"/>
              </a:rPr>
              <a:t>The arts teach collaboration and communication skills. </a:t>
            </a:r>
          </a:p>
        </p:txBody>
      </p:sp>
      <p:sp>
        <p:nvSpPr>
          <p:cNvPr id="17" name="TextBox 17"/>
          <p:cNvSpPr txBox="1"/>
          <p:nvPr/>
        </p:nvSpPr>
        <p:spPr>
          <a:xfrm>
            <a:off x="5757828" y="6088501"/>
            <a:ext cx="3940645" cy="1135761"/>
          </a:xfrm>
          <a:prstGeom prst="rect">
            <a:avLst/>
          </a:prstGeom>
        </p:spPr>
        <p:txBody>
          <a:bodyPr lIns="0" tIns="0" rIns="0" bIns="0" rtlCol="0" anchor="t">
            <a:spAutoFit/>
          </a:bodyPr>
          <a:lstStyle/>
          <a:p>
            <a:pPr algn="l">
              <a:lnSpc>
                <a:spcPts val="3024"/>
              </a:lnSpc>
            </a:pPr>
            <a:r>
              <a:rPr lang="en-US" sz="2160">
                <a:solidFill>
                  <a:srgbClr val="000000"/>
                </a:solidFill>
                <a:latin typeface="Montserrat"/>
                <a:ea typeface="Montserrat"/>
                <a:cs typeface="Montserrat"/>
                <a:sym typeface="Montserrat"/>
              </a:rPr>
              <a:t>Students maintain these behaviors in their day-to-day interactions. </a:t>
            </a:r>
          </a:p>
        </p:txBody>
      </p:sp>
      <p:sp>
        <p:nvSpPr>
          <p:cNvPr id="18" name="TextBox 18"/>
          <p:cNvSpPr txBox="1"/>
          <p:nvPr/>
        </p:nvSpPr>
        <p:spPr>
          <a:xfrm>
            <a:off x="5782994" y="3857808"/>
            <a:ext cx="3752088" cy="1135761"/>
          </a:xfrm>
          <a:prstGeom prst="rect">
            <a:avLst/>
          </a:prstGeom>
        </p:spPr>
        <p:txBody>
          <a:bodyPr lIns="0" tIns="0" rIns="0" bIns="0" rtlCol="0" anchor="t">
            <a:spAutoFit/>
          </a:bodyPr>
          <a:lstStyle/>
          <a:p>
            <a:pPr algn="l">
              <a:lnSpc>
                <a:spcPts val="3024"/>
              </a:lnSpc>
            </a:pPr>
            <a:r>
              <a:rPr lang="en-US" sz="2160">
                <a:solidFill>
                  <a:srgbClr val="000000"/>
                </a:solidFill>
                <a:latin typeface="Montserrat"/>
                <a:ea typeface="Montserrat"/>
                <a:cs typeface="Montserrat"/>
                <a:sym typeface="Montserrat"/>
              </a:rPr>
              <a:t>Students become more confident and better leaders. </a:t>
            </a:r>
          </a:p>
        </p:txBody>
      </p:sp>
      <p:sp>
        <p:nvSpPr>
          <p:cNvPr id="19" name="TextBox 19"/>
          <p:cNvSpPr txBox="1"/>
          <p:nvPr/>
        </p:nvSpPr>
        <p:spPr>
          <a:xfrm>
            <a:off x="293102" y="7876833"/>
            <a:ext cx="4231053" cy="754761"/>
          </a:xfrm>
          <a:prstGeom prst="rect">
            <a:avLst/>
          </a:prstGeom>
        </p:spPr>
        <p:txBody>
          <a:bodyPr lIns="0" tIns="0" rIns="0" bIns="0" rtlCol="0" anchor="t">
            <a:spAutoFit/>
          </a:bodyPr>
          <a:lstStyle/>
          <a:p>
            <a:pPr algn="l">
              <a:lnSpc>
                <a:spcPts val="3024"/>
              </a:lnSpc>
            </a:pPr>
            <a:r>
              <a:rPr lang="en-US" sz="2160">
                <a:solidFill>
                  <a:srgbClr val="000000"/>
                </a:solidFill>
                <a:latin typeface="Montserrat"/>
                <a:ea typeface="Montserrat"/>
                <a:cs typeface="Montserrat"/>
                <a:sym typeface="Montserrat"/>
              </a:rPr>
              <a:t>The arts encourage practice, persistence, and patience. </a:t>
            </a:r>
          </a:p>
        </p:txBody>
      </p:sp>
      <p:sp>
        <p:nvSpPr>
          <p:cNvPr id="20" name="TextBox 20"/>
          <p:cNvSpPr txBox="1"/>
          <p:nvPr/>
        </p:nvSpPr>
        <p:spPr>
          <a:xfrm>
            <a:off x="5757828" y="7936548"/>
            <a:ext cx="4764171" cy="754761"/>
          </a:xfrm>
          <a:prstGeom prst="rect">
            <a:avLst/>
          </a:prstGeom>
        </p:spPr>
        <p:txBody>
          <a:bodyPr lIns="0" tIns="0" rIns="0" bIns="0" rtlCol="0" anchor="t">
            <a:spAutoFit/>
          </a:bodyPr>
          <a:lstStyle/>
          <a:p>
            <a:pPr algn="l">
              <a:lnSpc>
                <a:spcPts val="3024"/>
              </a:lnSpc>
            </a:pPr>
            <a:r>
              <a:rPr lang="en-US" sz="2160">
                <a:solidFill>
                  <a:srgbClr val="000000"/>
                </a:solidFill>
                <a:latin typeface="Montserrat"/>
                <a:ea typeface="Montserrat"/>
                <a:cs typeface="Montserrat"/>
                <a:sym typeface="Montserrat"/>
              </a:rPr>
              <a:t>Students learn to persevere and become more self aware.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2132486" y="2243462"/>
            <a:ext cx="2133017" cy="2315350"/>
          </a:xfrm>
          <a:custGeom>
            <a:avLst/>
            <a:gdLst/>
            <a:ahLst/>
            <a:cxnLst/>
            <a:rect l="l" t="t" r="r" b="b"/>
            <a:pathLst>
              <a:path w="2133017" h="2315350">
                <a:moveTo>
                  <a:pt x="0" y="0"/>
                </a:moveTo>
                <a:lnTo>
                  <a:pt x="2133017" y="0"/>
                </a:lnTo>
                <a:lnTo>
                  <a:pt x="2133017" y="2315351"/>
                </a:lnTo>
                <a:lnTo>
                  <a:pt x="0" y="2315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5400000">
            <a:off x="2233305" y="2571249"/>
            <a:ext cx="1931378" cy="1659778"/>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A10D00"/>
            </a:solidFill>
            <a:ln w="57150" cap="sq">
              <a:solidFill>
                <a:srgbClr val="FFFFFF"/>
              </a:solidFill>
              <a:prstDash val="solid"/>
              <a:miter/>
            </a:ln>
          </p:spPr>
        </p:sp>
        <p:sp>
          <p:nvSpPr>
            <p:cNvPr id="5" name="TextBox 5"/>
            <p:cNvSpPr txBox="1"/>
            <p:nvPr/>
          </p:nvSpPr>
          <p:spPr>
            <a:xfrm>
              <a:off x="114300" y="-57150"/>
              <a:ext cx="584200" cy="75565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a:off x="6069122" y="2391505"/>
            <a:ext cx="2133017" cy="2315350"/>
          </a:xfrm>
          <a:custGeom>
            <a:avLst/>
            <a:gdLst/>
            <a:ahLst/>
            <a:cxnLst/>
            <a:rect l="l" t="t" r="r" b="b"/>
            <a:pathLst>
              <a:path w="2133017" h="2315350">
                <a:moveTo>
                  <a:pt x="0" y="0"/>
                </a:moveTo>
                <a:lnTo>
                  <a:pt x="2133017" y="0"/>
                </a:lnTo>
                <a:lnTo>
                  <a:pt x="2133017" y="2315350"/>
                </a:lnTo>
                <a:lnTo>
                  <a:pt x="0" y="23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rot="-5400000">
            <a:off x="6076461" y="2571272"/>
            <a:ext cx="1931378" cy="1659778"/>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B51F19"/>
            </a:solidFill>
            <a:ln w="57150" cap="sq">
              <a:solidFill>
                <a:srgbClr val="FFFFFF"/>
              </a:solidFill>
              <a:prstDash val="solid"/>
              <a:miter/>
            </a:ln>
          </p:spPr>
        </p:sp>
        <p:sp>
          <p:nvSpPr>
            <p:cNvPr id="9" name="TextBox 9"/>
            <p:cNvSpPr txBox="1"/>
            <p:nvPr/>
          </p:nvSpPr>
          <p:spPr>
            <a:xfrm>
              <a:off x="114300" y="-57150"/>
              <a:ext cx="584200" cy="755650"/>
            </a:xfrm>
            <a:prstGeom prst="rect">
              <a:avLst/>
            </a:prstGeom>
          </p:spPr>
          <p:txBody>
            <a:bodyPr lIns="50800" tIns="50800" rIns="50800" bIns="50800" rtlCol="0" anchor="ctr"/>
            <a:lstStyle/>
            <a:p>
              <a:pPr algn="ctr">
                <a:lnSpc>
                  <a:spcPts val="3499"/>
                </a:lnSpc>
              </a:pPr>
              <a:endParaRPr/>
            </a:p>
          </p:txBody>
        </p:sp>
      </p:grpSp>
      <p:grpSp>
        <p:nvGrpSpPr>
          <p:cNvPr id="10" name="Group 10"/>
          <p:cNvGrpSpPr/>
          <p:nvPr/>
        </p:nvGrpSpPr>
        <p:grpSpPr>
          <a:xfrm>
            <a:off x="5578193" y="4627147"/>
            <a:ext cx="3257550" cy="1032707"/>
            <a:chOff x="0" y="0"/>
            <a:chExt cx="4343400" cy="1376942"/>
          </a:xfrm>
        </p:grpSpPr>
        <p:grpSp>
          <p:nvGrpSpPr>
            <p:cNvPr id="11" name="Group 11"/>
            <p:cNvGrpSpPr/>
            <p:nvPr/>
          </p:nvGrpSpPr>
          <p:grpSpPr>
            <a:xfrm>
              <a:off x="0" y="255982"/>
              <a:ext cx="4148667" cy="864979"/>
              <a:chOff x="0" y="0"/>
              <a:chExt cx="1949202" cy="406400"/>
            </a:xfrm>
          </p:grpSpPr>
          <p:sp>
            <p:nvSpPr>
              <p:cNvPr id="12" name="Freeform 12"/>
              <p:cNvSpPr/>
              <p:nvPr/>
            </p:nvSpPr>
            <p:spPr>
              <a:xfrm>
                <a:off x="0" y="0"/>
                <a:ext cx="1949202" cy="406400"/>
              </a:xfrm>
              <a:custGeom>
                <a:avLst/>
                <a:gdLst/>
                <a:ahLst/>
                <a:cxnLst/>
                <a:rect l="l" t="t" r="r" b="b"/>
                <a:pathLst>
                  <a:path w="1949202" h="406400">
                    <a:moveTo>
                      <a:pt x="0" y="0"/>
                    </a:moveTo>
                    <a:lnTo>
                      <a:pt x="1746002" y="0"/>
                    </a:lnTo>
                    <a:lnTo>
                      <a:pt x="1949202" y="203200"/>
                    </a:lnTo>
                    <a:lnTo>
                      <a:pt x="1746002" y="406400"/>
                    </a:lnTo>
                    <a:lnTo>
                      <a:pt x="0" y="406400"/>
                    </a:lnTo>
                    <a:lnTo>
                      <a:pt x="203200" y="203200"/>
                    </a:lnTo>
                    <a:lnTo>
                      <a:pt x="0" y="0"/>
                    </a:lnTo>
                    <a:close/>
                  </a:path>
                </a:pathLst>
              </a:custGeom>
              <a:solidFill>
                <a:srgbClr val="8C0019"/>
              </a:solidFill>
            </p:spPr>
          </p:sp>
          <p:sp>
            <p:nvSpPr>
              <p:cNvPr id="13" name="TextBox 13"/>
              <p:cNvSpPr txBox="1"/>
              <p:nvPr/>
            </p:nvSpPr>
            <p:spPr>
              <a:xfrm>
                <a:off x="177800" y="-57150"/>
                <a:ext cx="1695202" cy="463550"/>
              </a:xfrm>
              <a:prstGeom prst="rect">
                <a:avLst/>
              </a:prstGeom>
            </p:spPr>
            <p:txBody>
              <a:bodyPr lIns="50800" tIns="50800" rIns="50800" bIns="50800" rtlCol="0" anchor="ctr"/>
              <a:lstStyle/>
              <a:p>
                <a:pPr algn="ctr">
                  <a:lnSpc>
                    <a:spcPts val="3499"/>
                  </a:lnSpc>
                </a:pPr>
                <a:endParaRPr/>
              </a:p>
            </p:txBody>
          </p:sp>
        </p:grpSp>
        <p:sp>
          <p:nvSpPr>
            <p:cNvPr id="14" name="Freeform 14"/>
            <p:cNvSpPr/>
            <p:nvPr/>
          </p:nvSpPr>
          <p:spPr>
            <a:xfrm rot="5400000">
              <a:off x="3009200" y="42743"/>
              <a:ext cx="1376942" cy="1291457"/>
            </a:xfrm>
            <a:custGeom>
              <a:avLst/>
              <a:gdLst/>
              <a:ahLst/>
              <a:cxnLst/>
              <a:rect l="l" t="t" r="r" b="b"/>
              <a:pathLst>
                <a:path w="1376942" h="1291457">
                  <a:moveTo>
                    <a:pt x="0" y="0"/>
                  </a:moveTo>
                  <a:lnTo>
                    <a:pt x="1376943" y="0"/>
                  </a:lnTo>
                  <a:lnTo>
                    <a:pt x="1376943" y="1291457"/>
                  </a:lnTo>
                  <a:lnTo>
                    <a:pt x="0" y="1291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5" name="Freeform 15"/>
          <p:cNvSpPr/>
          <p:nvPr/>
        </p:nvSpPr>
        <p:spPr>
          <a:xfrm>
            <a:off x="10002364" y="2391505"/>
            <a:ext cx="2133017" cy="2315350"/>
          </a:xfrm>
          <a:custGeom>
            <a:avLst/>
            <a:gdLst/>
            <a:ahLst/>
            <a:cxnLst/>
            <a:rect l="l" t="t" r="r" b="b"/>
            <a:pathLst>
              <a:path w="2133017" h="2315350">
                <a:moveTo>
                  <a:pt x="0" y="0"/>
                </a:moveTo>
                <a:lnTo>
                  <a:pt x="2133017" y="0"/>
                </a:lnTo>
                <a:lnTo>
                  <a:pt x="2133017" y="2315350"/>
                </a:lnTo>
                <a:lnTo>
                  <a:pt x="0" y="23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6" name="Group 16"/>
          <p:cNvGrpSpPr/>
          <p:nvPr/>
        </p:nvGrpSpPr>
        <p:grpSpPr>
          <a:xfrm rot="-5400000">
            <a:off x="10104689" y="2607876"/>
            <a:ext cx="1931378" cy="1659778"/>
            <a:chOff x="0" y="0"/>
            <a:chExt cx="812800" cy="698500"/>
          </a:xfrm>
        </p:grpSpPr>
        <p:sp>
          <p:nvSpPr>
            <p:cNvPr id="17" name="Freeform 1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80F17"/>
            </a:solidFill>
            <a:ln w="57150" cap="sq">
              <a:solidFill>
                <a:srgbClr val="FFFFFF"/>
              </a:solidFill>
              <a:prstDash val="solid"/>
              <a:miter/>
            </a:ln>
          </p:spPr>
        </p:sp>
        <p:sp>
          <p:nvSpPr>
            <p:cNvPr id="18" name="TextBox 18"/>
            <p:cNvSpPr txBox="1"/>
            <p:nvPr/>
          </p:nvSpPr>
          <p:spPr>
            <a:xfrm>
              <a:off x="114300" y="-57150"/>
              <a:ext cx="584200" cy="755650"/>
            </a:xfrm>
            <a:prstGeom prst="rect">
              <a:avLst/>
            </a:prstGeom>
          </p:spPr>
          <p:txBody>
            <a:bodyPr lIns="50800" tIns="50800" rIns="50800" bIns="50800" rtlCol="0" anchor="ctr"/>
            <a:lstStyle/>
            <a:p>
              <a:pPr algn="ctr">
                <a:lnSpc>
                  <a:spcPts val="3499"/>
                </a:lnSpc>
              </a:pPr>
              <a:endParaRPr/>
            </a:p>
          </p:txBody>
        </p:sp>
      </p:grpSp>
      <p:grpSp>
        <p:nvGrpSpPr>
          <p:cNvPr id="19" name="Group 19"/>
          <p:cNvGrpSpPr/>
          <p:nvPr/>
        </p:nvGrpSpPr>
        <p:grpSpPr>
          <a:xfrm>
            <a:off x="9654893" y="4651226"/>
            <a:ext cx="3257550" cy="1032707"/>
            <a:chOff x="0" y="0"/>
            <a:chExt cx="4343400" cy="1376942"/>
          </a:xfrm>
        </p:grpSpPr>
        <p:grpSp>
          <p:nvGrpSpPr>
            <p:cNvPr id="20" name="Group 20"/>
            <p:cNvGrpSpPr/>
            <p:nvPr/>
          </p:nvGrpSpPr>
          <p:grpSpPr>
            <a:xfrm>
              <a:off x="0" y="255982"/>
              <a:ext cx="4045831" cy="864979"/>
              <a:chOff x="0" y="0"/>
              <a:chExt cx="1900885" cy="406400"/>
            </a:xfrm>
          </p:grpSpPr>
          <p:sp>
            <p:nvSpPr>
              <p:cNvPr id="21" name="Freeform 21"/>
              <p:cNvSpPr/>
              <p:nvPr/>
            </p:nvSpPr>
            <p:spPr>
              <a:xfrm>
                <a:off x="0" y="0"/>
                <a:ext cx="1900885" cy="406400"/>
              </a:xfrm>
              <a:custGeom>
                <a:avLst/>
                <a:gdLst/>
                <a:ahLst/>
                <a:cxnLst/>
                <a:rect l="l" t="t" r="r" b="b"/>
                <a:pathLst>
                  <a:path w="1900885" h="406400">
                    <a:moveTo>
                      <a:pt x="0" y="0"/>
                    </a:moveTo>
                    <a:lnTo>
                      <a:pt x="1697685" y="0"/>
                    </a:lnTo>
                    <a:lnTo>
                      <a:pt x="1900885" y="203200"/>
                    </a:lnTo>
                    <a:lnTo>
                      <a:pt x="1697685" y="406400"/>
                    </a:lnTo>
                    <a:lnTo>
                      <a:pt x="0" y="406400"/>
                    </a:lnTo>
                    <a:lnTo>
                      <a:pt x="203200" y="203200"/>
                    </a:lnTo>
                    <a:lnTo>
                      <a:pt x="0" y="0"/>
                    </a:lnTo>
                    <a:close/>
                  </a:path>
                </a:pathLst>
              </a:custGeom>
              <a:solidFill>
                <a:srgbClr val="651012"/>
              </a:solidFill>
            </p:spPr>
          </p:sp>
          <p:sp>
            <p:nvSpPr>
              <p:cNvPr id="22" name="TextBox 22"/>
              <p:cNvSpPr txBox="1"/>
              <p:nvPr/>
            </p:nvSpPr>
            <p:spPr>
              <a:xfrm>
                <a:off x="177800" y="-57150"/>
                <a:ext cx="1646885" cy="463550"/>
              </a:xfrm>
              <a:prstGeom prst="rect">
                <a:avLst/>
              </a:prstGeom>
            </p:spPr>
            <p:txBody>
              <a:bodyPr lIns="50800" tIns="50800" rIns="50800" bIns="50800" rtlCol="0" anchor="ctr"/>
              <a:lstStyle/>
              <a:p>
                <a:pPr algn="ctr">
                  <a:lnSpc>
                    <a:spcPts val="3499"/>
                  </a:lnSpc>
                </a:pPr>
                <a:endParaRPr/>
              </a:p>
            </p:txBody>
          </p:sp>
        </p:grpSp>
        <p:sp>
          <p:nvSpPr>
            <p:cNvPr id="23" name="Freeform 23"/>
            <p:cNvSpPr/>
            <p:nvPr/>
          </p:nvSpPr>
          <p:spPr>
            <a:xfrm rot="5400000">
              <a:off x="3009200" y="42743"/>
              <a:ext cx="1376942" cy="1291457"/>
            </a:xfrm>
            <a:custGeom>
              <a:avLst/>
              <a:gdLst/>
              <a:ahLst/>
              <a:cxnLst/>
              <a:rect l="l" t="t" r="r" b="b"/>
              <a:pathLst>
                <a:path w="1376942" h="1291457">
                  <a:moveTo>
                    <a:pt x="0" y="0"/>
                  </a:moveTo>
                  <a:lnTo>
                    <a:pt x="1376943" y="0"/>
                  </a:lnTo>
                  <a:lnTo>
                    <a:pt x="1376943" y="1291457"/>
                  </a:lnTo>
                  <a:lnTo>
                    <a:pt x="0" y="1291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4" name="Freeform 24"/>
          <p:cNvSpPr/>
          <p:nvPr/>
        </p:nvSpPr>
        <p:spPr>
          <a:xfrm>
            <a:off x="14095522" y="2238987"/>
            <a:ext cx="2133017" cy="2315350"/>
          </a:xfrm>
          <a:custGeom>
            <a:avLst/>
            <a:gdLst/>
            <a:ahLst/>
            <a:cxnLst/>
            <a:rect l="l" t="t" r="r" b="b"/>
            <a:pathLst>
              <a:path w="2133017" h="2315350">
                <a:moveTo>
                  <a:pt x="0" y="0"/>
                </a:moveTo>
                <a:lnTo>
                  <a:pt x="2133017" y="0"/>
                </a:lnTo>
                <a:lnTo>
                  <a:pt x="2133017" y="2315350"/>
                </a:lnTo>
                <a:lnTo>
                  <a:pt x="0" y="2315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5" name="Group 25"/>
          <p:cNvGrpSpPr/>
          <p:nvPr/>
        </p:nvGrpSpPr>
        <p:grpSpPr>
          <a:xfrm rot="-5400000">
            <a:off x="14133181" y="2607876"/>
            <a:ext cx="1931378" cy="1659778"/>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E0011"/>
            </a:solidFill>
            <a:ln w="57150" cap="sq">
              <a:solidFill>
                <a:srgbClr val="FFFFFF"/>
              </a:solidFill>
              <a:prstDash val="solid"/>
              <a:miter/>
            </a:ln>
          </p:spPr>
        </p:sp>
        <p:sp>
          <p:nvSpPr>
            <p:cNvPr id="27" name="TextBox 27"/>
            <p:cNvSpPr txBox="1"/>
            <p:nvPr/>
          </p:nvSpPr>
          <p:spPr>
            <a:xfrm>
              <a:off x="114300" y="-57150"/>
              <a:ext cx="584200" cy="755650"/>
            </a:xfrm>
            <a:prstGeom prst="rect">
              <a:avLst/>
            </a:prstGeom>
          </p:spPr>
          <p:txBody>
            <a:bodyPr lIns="50800" tIns="50800" rIns="50800" bIns="50800" rtlCol="0" anchor="ctr"/>
            <a:lstStyle/>
            <a:p>
              <a:pPr algn="ctr">
                <a:lnSpc>
                  <a:spcPts val="3499"/>
                </a:lnSpc>
              </a:pPr>
              <a:endParaRPr/>
            </a:p>
          </p:txBody>
        </p:sp>
      </p:grpSp>
      <p:grpSp>
        <p:nvGrpSpPr>
          <p:cNvPr id="28" name="Group 28"/>
          <p:cNvGrpSpPr/>
          <p:nvPr/>
        </p:nvGrpSpPr>
        <p:grpSpPr>
          <a:xfrm>
            <a:off x="13729906" y="4627147"/>
            <a:ext cx="3260725" cy="1032707"/>
            <a:chOff x="0" y="0"/>
            <a:chExt cx="4347633" cy="1376942"/>
          </a:xfrm>
        </p:grpSpPr>
        <p:grpSp>
          <p:nvGrpSpPr>
            <p:cNvPr id="29" name="Group 29"/>
            <p:cNvGrpSpPr/>
            <p:nvPr/>
          </p:nvGrpSpPr>
          <p:grpSpPr>
            <a:xfrm>
              <a:off x="0" y="255982"/>
              <a:ext cx="4045831" cy="864979"/>
              <a:chOff x="0" y="0"/>
              <a:chExt cx="1900885" cy="406400"/>
            </a:xfrm>
          </p:grpSpPr>
          <p:sp>
            <p:nvSpPr>
              <p:cNvPr id="30" name="Freeform 30"/>
              <p:cNvSpPr/>
              <p:nvPr/>
            </p:nvSpPr>
            <p:spPr>
              <a:xfrm>
                <a:off x="0" y="0"/>
                <a:ext cx="1900885" cy="406400"/>
              </a:xfrm>
              <a:custGeom>
                <a:avLst/>
                <a:gdLst/>
                <a:ahLst/>
                <a:cxnLst/>
                <a:rect l="l" t="t" r="r" b="b"/>
                <a:pathLst>
                  <a:path w="1900885" h="406400">
                    <a:moveTo>
                      <a:pt x="0" y="0"/>
                    </a:moveTo>
                    <a:lnTo>
                      <a:pt x="1697685" y="0"/>
                    </a:lnTo>
                    <a:lnTo>
                      <a:pt x="1900885" y="203200"/>
                    </a:lnTo>
                    <a:lnTo>
                      <a:pt x="1697685" y="406400"/>
                    </a:lnTo>
                    <a:lnTo>
                      <a:pt x="0" y="406400"/>
                    </a:lnTo>
                    <a:lnTo>
                      <a:pt x="203200" y="203200"/>
                    </a:lnTo>
                    <a:lnTo>
                      <a:pt x="0" y="0"/>
                    </a:lnTo>
                    <a:close/>
                  </a:path>
                </a:pathLst>
              </a:custGeom>
              <a:solidFill>
                <a:srgbClr val="5E0011"/>
              </a:solidFill>
            </p:spPr>
          </p:sp>
          <p:sp>
            <p:nvSpPr>
              <p:cNvPr id="31" name="TextBox 31"/>
              <p:cNvSpPr txBox="1"/>
              <p:nvPr/>
            </p:nvSpPr>
            <p:spPr>
              <a:xfrm>
                <a:off x="177800" y="-57150"/>
                <a:ext cx="1646885" cy="463550"/>
              </a:xfrm>
              <a:prstGeom prst="rect">
                <a:avLst/>
              </a:prstGeom>
            </p:spPr>
            <p:txBody>
              <a:bodyPr lIns="50800" tIns="50800" rIns="50800" bIns="50800" rtlCol="0" anchor="ctr"/>
              <a:lstStyle/>
              <a:p>
                <a:pPr algn="ctr">
                  <a:lnSpc>
                    <a:spcPts val="3499"/>
                  </a:lnSpc>
                </a:pPr>
                <a:endParaRPr/>
              </a:p>
            </p:txBody>
          </p:sp>
        </p:grpSp>
        <p:sp>
          <p:nvSpPr>
            <p:cNvPr id="32" name="Freeform 32"/>
            <p:cNvSpPr/>
            <p:nvPr/>
          </p:nvSpPr>
          <p:spPr>
            <a:xfrm rot="5400000">
              <a:off x="3013434" y="42743"/>
              <a:ext cx="1376942" cy="1291457"/>
            </a:xfrm>
            <a:custGeom>
              <a:avLst/>
              <a:gdLst/>
              <a:ahLst/>
              <a:cxnLst/>
              <a:rect l="l" t="t" r="r" b="b"/>
              <a:pathLst>
                <a:path w="1376942" h="1291457">
                  <a:moveTo>
                    <a:pt x="0" y="0"/>
                  </a:moveTo>
                  <a:lnTo>
                    <a:pt x="1376942" y="0"/>
                  </a:lnTo>
                  <a:lnTo>
                    <a:pt x="1376942" y="1291457"/>
                  </a:lnTo>
                  <a:lnTo>
                    <a:pt x="0" y="1291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nvGrpSpPr>
          <p:cNvPr id="33" name="Group 33"/>
          <p:cNvGrpSpPr/>
          <p:nvPr/>
        </p:nvGrpSpPr>
        <p:grpSpPr>
          <a:xfrm>
            <a:off x="1608368" y="4651226"/>
            <a:ext cx="3257550" cy="1032707"/>
            <a:chOff x="0" y="0"/>
            <a:chExt cx="4343400" cy="1376942"/>
          </a:xfrm>
        </p:grpSpPr>
        <p:sp>
          <p:nvSpPr>
            <p:cNvPr id="34" name="Freeform 34"/>
            <p:cNvSpPr/>
            <p:nvPr/>
          </p:nvSpPr>
          <p:spPr>
            <a:xfrm rot="5400000">
              <a:off x="3009200" y="42743"/>
              <a:ext cx="1376942" cy="1291457"/>
            </a:xfrm>
            <a:custGeom>
              <a:avLst/>
              <a:gdLst/>
              <a:ahLst/>
              <a:cxnLst/>
              <a:rect l="l" t="t" r="r" b="b"/>
              <a:pathLst>
                <a:path w="1376942" h="1291457">
                  <a:moveTo>
                    <a:pt x="0" y="0"/>
                  </a:moveTo>
                  <a:lnTo>
                    <a:pt x="1376943" y="0"/>
                  </a:lnTo>
                  <a:lnTo>
                    <a:pt x="1376943" y="1291457"/>
                  </a:lnTo>
                  <a:lnTo>
                    <a:pt x="0" y="1291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35" name="Group 35"/>
            <p:cNvGrpSpPr/>
            <p:nvPr/>
          </p:nvGrpSpPr>
          <p:grpSpPr>
            <a:xfrm>
              <a:off x="0" y="255982"/>
              <a:ext cx="4045831" cy="864979"/>
              <a:chOff x="0" y="0"/>
              <a:chExt cx="1900885" cy="406400"/>
            </a:xfrm>
          </p:grpSpPr>
          <p:sp>
            <p:nvSpPr>
              <p:cNvPr id="36" name="Freeform 36"/>
              <p:cNvSpPr/>
              <p:nvPr/>
            </p:nvSpPr>
            <p:spPr>
              <a:xfrm>
                <a:off x="0" y="0"/>
                <a:ext cx="1900885" cy="406400"/>
              </a:xfrm>
              <a:custGeom>
                <a:avLst/>
                <a:gdLst/>
                <a:ahLst/>
                <a:cxnLst/>
                <a:rect l="l" t="t" r="r" b="b"/>
                <a:pathLst>
                  <a:path w="1900885" h="406400">
                    <a:moveTo>
                      <a:pt x="0" y="0"/>
                    </a:moveTo>
                    <a:lnTo>
                      <a:pt x="1697685" y="0"/>
                    </a:lnTo>
                    <a:lnTo>
                      <a:pt x="1900885" y="203200"/>
                    </a:lnTo>
                    <a:lnTo>
                      <a:pt x="1697685" y="406400"/>
                    </a:lnTo>
                    <a:lnTo>
                      <a:pt x="0" y="406400"/>
                    </a:lnTo>
                    <a:lnTo>
                      <a:pt x="203200" y="203200"/>
                    </a:lnTo>
                    <a:lnTo>
                      <a:pt x="0" y="0"/>
                    </a:lnTo>
                    <a:close/>
                  </a:path>
                </a:pathLst>
              </a:custGeom>
              <a:solidFill>
                <a:srgbClr val="A10D00"/>
              </a:solidFill>
            </p:spPr>
          </p:sp>
          <p:sp>
            <p:nvSpPr>
              <p:cNvPr id="37" name="TextBox 37"/>
              <p:cNvSpPr txBox="1"/>
              <p:nvPr/>
            </p:nvSpPr>
            <p:spPr>
              <a:xfrm>
                <a:off x="177800" y="-57150"/>
                <a:ext cx="1646885" cy="463550"/>
              </a:xfrm>
              <a:prstGeom prst="rect">
                <a:avLst/>
              </a:prstGeom>
            </p:spPr>
            <p:txBody>
              <a:bodyPr lIns="50800" tIns="50800" rIns="50800" bIns="50800" rtlCol="0" anchor="ctr"/>
              <a:lstStyle/>
              <a:p>
                <a:pPr algn="ctr">
                  <a:lnSpc>
                    <a:spcPts val="3499"/>
                  </a:lnSpc>
                </a:pPr>
                <a:endParaRPr/>
              </a:p>
            </p:txBody>
          </p:sp>
        </p:grpSp>
      </p:grpSp>
      <p:grpSp>
        <p:nvGrpSpPr>
          <p:cNvPr id="38" name="Group 38"/>
          <p:cNvGrpSpPr/>
          <p:nvPr/>
        </p:nvGrpSpPr>
        <p:grpSpPr>
          <a:xfrm>
            <a:off x="-1431463" y="9251081"/>
            <a:ext cx="6079663" cy="2446670"/>
            <a:chOff x="0" y="0"/>
            <a:chExt cx="1398218" cy="562692"/>
          </a:xfrm>
        </p:grpSpPr>
        <p:sp>
          <p:nvSpPr>
            <p:cNvPr id="39" name="Freeform 39"/>
            <p:cNvSpPr/>
            <p:nvPr/>
          </p:nvSpPr>
          <p:spPr>
            <a:xfrm>
              <a:off x="0" y="0"/>
              <a:ext cx="1398218" cy="562692"/>
            </a:xfrm>
            <a:custGeom>
              <a:avLst/>
              <a:gdLst/>
              <a:ahLst/>
              <a:cxnLst/>
              <a:rect l="l" t="t" r="r" b="b"/>
              <a:pathLst>
                <a:path w="1398218" h="562692">
                  <a:moveTo>
                    <a:pt x="1398218" y="281346"/>
                  </a:moveTo>
                  <a:lnTo>
                    <a:pt x="1195018" y="562692"/>
                  </a:lnTo>
                  <a:lnTo>
                    <a:pt x="203200" y="562692"/>
                  </a:lnTo>
                  <a:lnTo>
                    <a:pt x="0" y="281346"/>
                  </a:lnTo>
                  <a:lnTo>
                    <a:pt x="203200" y="0"/>
                  </a:lnTo>
                  <a:lnTo>
                    <a:pt x="1195018" y="0"/>
                  </a:lnTo>
                  <a:lnTo>
                    <a:pt x="1398218" y="281346"/>
                  </a:lnTo>
                  <a:close/>
                </a:path>
              </a:pathLst>
            </a:custGeom>
            <a:solidFill>
              <a:srgbClr val="471010"/>
            </a:solidFill>
          </p:spPr>
        </p:sp>
        <p:sp>
          <p:nvSpPr>
            <p:cNvPr id="40" name="TextBox 40"/>
            <p:cNvSpPr txBox="1"/>
            <p:nvPr/>
          </p:nvSpPr>
          <p:spPr>
            <a:xfrm>
              <a:off x="114300" y="-57150"/>
              <a:ext cx="1169618" cy="619842"/>
            </a:xfrm>
            <a:prstGeom prst="rect">
              <a:avLst/>
            </a:prstGeom>
          </p:spPr>
          <p:txBody>
            <a:bodyPr lIns="50800" tIns="50800" rIns="50800" bIns="50800" rtlCol="0" anchor="ctr"/>
            <a:lstStyle/>
            <a:p>
              <a:pPr algn="ctr">
                <a:lnSpc>
                  <a:spcPts val="3499"/>
                </a:lnSpc>
              </a:pPr>
              <a:endParaRPr/>
            </a:p>
          </p:txBody>
        </p:sp>
      </p:grpSp>
      <p:grpSp>
        <p:nvGrpSpPr>
          <p:cNvPr id="41" name="Group 41"/>
          <p:cNvGrpSpPr/>
          <p:nvPr/>
        </p:nvGrpSpPr>
        <p:grpSpPr>
          <a:xfrm>
            <a:off x="1244600" y="9762097"/>
            <a:ext cx="16014700" cy="1198000"/>
            <a:chOff x="0" y="0"/>
            <a:chExt cx="8542899" cy="639062"/>
          </a:xfrm>
        </p:grpSpPr>
        <p:sp>
          <p:nvSpPr>
            <p:cNvPr id="42" name="Freeform 42"/>
            <p:cNvSpPr/>
            <p:nvPr/>
          </p:nvSpPr>
          <p:spPr>
            <a:xfrm>
              <a:off x="0" y="0"/>
              <a:ext cx="8542899" cy="639062"/>
            </a:xfrm>
            <a:custGeom>
              <a:avLst/>
              <a:gdLst/>
              <a:ahLst/>
              <a:cxnLst/>
              <a:rect l="l" t="t" r="r" b="b"/>
              <a:pathLst>
                <a:path w="8542899" h="639062">
                  <a:moveTo>
                    <a:pt x="8542899" y="319531"/>
                  </a:moveTo>
                  <a:lnTo>
                    <a:pt x="8339699" y="639062"/>
                  </a:lnTo>
                  <a:lnTo>
                    <a:pt x="203200" y="639062"/>
                  </a:lnTo>
                  <a:lnTo>
                    <a:pt x="0" y="319531"/>
                  </a:lnTo>
                  <a:lnTo>
                    <a:pt x="203200" y="0"/>
                  </a:lnTo>
                  <a:lnTo>
                    <a:pt x="8339699" y="0"/>
                  </a:lnTo>
                  <a:lnTo>
                    <a:pt x="8542899" y="319531"/>
                  </a:lnTo>
                  <a:close/>
                </a:path>
              </a:pathLst>
            </a:custGeom>
            <a:solidFill>
              <a:srgbClr val="720404"/>
            </a:solidFill>
            <a:ln w="57150" cap="sq">
              <a:solidFill>
                <a:srgbClr val="FFFFFF"/>
              </a:solidFill>
              <a:prstDash val="solid"/>
              <a:miter/>
            </a:ln>
          </p:spPr>
        </p:sp>
        <p:sp>
          <p:nvSpPr>
            <p:cNvPr id="43" name="TextBox 43"/>
            <p:cNvSpPr txBox="1"/>
            <p:nvPr/>
          </p:nvSpPr>
          <p:spPr>
            <a:xfrm>
              <a:off x="114300" y="-57150"/>
              <a:ext cx="8314299" cy="696212"/>
            </a:xfrm>
            <a:prstGeom prst="rect">
              <a:avLst/>
            </a:prstGeom>
          </p:spPr>
          <p:txBody>
            <a:bodyPr lIns="50800" tIns="50800" rIns="50800" bIns="50800" rtlCol="0" anchor="ctr"/>
            <a:lstStyle/>
            <a:p>
              <a:pPr algn="ctr">
                <a:lnSpc>
                  <a:spcPts val="3499"/>
                </a:lnSpc>
              </a:pPr>
              <a:endParaRPr/>
            </a:p>
          </p:txBody>
        </p:sp>
      </p:grpSp>
      <p:sp>
        <p:nvSpPr>
          <p:cNvPr id="44" name="Freeform 44"/>
          <p:cNvSpPr/>
          <p:nvPr/>
        </p:nvSpPr>
        <p:spPr>
          <a:xfrm rot="5400000">
            <a:off x="-1086039" y="-347164"/>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12">
              <a:extLst>
                <a:ext uri="{96DAC541-7B7A-43D3-8B79-37D633B846F1}">
                  <asvg:svgBlip xmlns:asvg="http://schemas.microsoft.com/office/drawing/2016/SVG/main" r:embed="rId13"/>
                </a:ext>
              </a:extLst>
            </a:blip>
            <a:stretch>
              <a:fillRect t="-23484"/>
            </a:stretch>
          </a:blipFill>
        </p:spPr>
      </p:sp>
      <p:grpSp>
        <p:nvGrpSpPr>
          <p:cNvPr id="45" name="Group 45"/>
          <p:cNvGrpSpPr/>
          <p:nvPr/>
        </p:nvGrpSpPr>
        <p:grpSpPr>
          <a:xfrm rot="-10800000">
            <a:off x="14183347" y="-1362592"/>
            <a:ext cx="5119583" cy="2446670"/>
            <a:chOff x="0" y="0"/>
            <a:chExt cx="1177416" cy="562692"/>
          </a:xfrm>
        </p:grpSpPr>
        <p:sp>
          <p:nvSpPr>
            <p:cNvPr id="46" name="Freeform 46"/>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720404"/>
            </a:solidFill>
          </p:spPr>
        </p:sp>
        <p:sp>
          <p:nvSpPr>
            <p:cNvPr id="47" name="TextBox 47"/>
            <p:cNvSpPr txBox="1"/>
            <p:nvPr/>
          </p:nvSpPr>
          <p:spPr>
            <a:xfrm>
              <a:off x="114300" y="-57150"/>
              <a:ext cx="948816" cy="619842"/>
            </a:xfrm>
            <a:prstGeom prst="rect">
              <a:avLst/>
            </a:prstGeom>
          </p:spPr>
          <p:txBody>
            <a:bodyPr lIns="50800" tIns="50800" rIns="50800" bIns="50800" rtlCol="0" anchor="ctr"/>
            <a:lstStyle/>
            <a:p>
              <a:pPr algn="ctr">
                <a:lnSpc>
                  <a:spcPts val="3499"/>
                </a:lnSpc>
              </a:pPr>
              <a:endParaRPr/>
            </a:p>
          </p:txBody>
        </p:sp>
      </p:grpSp>
      <p:grpSp>
        <p:nvGrpSpPr>
          <p:cNvPr id="48" name="Group 48"/>
          <p:cNvGrpSpPr/>
          <p:nvPr/>
        </p:nvGrpSpPr>
        <p:grpSpPr>
          <a:xfrm rot="-10800000">
            <a:off x="11533067" y="-624938"/>
            <a:ext cx="5726233" cy="1198000"/>
            <a:chOff x="0" y="0"/>
            <a:chExt cx="3054608" cy="639062"/>
          </a:xfrm>
        </p:grpSpPr>
        <p:sp>
          <p:nvSpPr>
            <p:cNvPr id="49" name="Freeform 49"/>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5E0011"/>
            </a:solidFill>
            <a:ln w="57150" cap="sq">
              <a:solidFill>
                <a:srgbClr val="FFFFFF"/>
              </a:solidFill>
              <a:prstDash val="solid"/>
              <a:miter/>
            </a:ln>
          </p:spPr>
        </p:sp>
        <p:sp>
          <p:nvSpPr>
            <p:cNvPr id="50" name="TextBox 50"/>
            <p:cNvSpPr txBox="1"/>
            <p:nvPr/>
          </p:nvSpPr>
          <p:spPr>
            <a:xfrm>
              <a:off x="114300" y="-57150"/>
              <a:ext cx="2826008" cy="696212"/>
            </a:xfrm>
            <a:prstGeom prst="rect">
              <a:avLst/>
            </a:prstGeom>
          </p:spPr>
          <p:txBody>
            <a:bodyPr lIns="50800" tIns="50800" rIns="50800" bIns="50800" rtlCol="0" anchor="ctr"/>
            <a:lstStyle/>
            <a:p>
              <a:pPr algn="ctr">
                <a:lnSpc>
                  <a:spcPts val="3499"/>
                </a:lnSpc>
              </a:pPr>
              <a:endParaRPr/>
            </a:p>
          </p:txBody>
        </p:sp>
      </p:grpSp>
      <p:sp>
        <p:nvSpPr>
          <p:cNvPr id="51" name="Freeform 51"/>
          <p:cNvSpPr/>
          <p:nvPr/>
        </p:nvSpPr>
        <p:spPr>
          <a:xfrm>
            <a:off x="16990631" y="-1654487"/>
            <a:ext cx="3098800" cy="2738564"/>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52" name="Freeform 52"/>
          <p:cNvSpPr/>
          <p:nvPr/>
        </p:nvSpPr>
        <p:spPr>
          <a:xfrm>
            <a:off x="17597510" y="-464532"/>
            <a:ext cx="1196074" cy="1037594"/>
          </a:xfrm>
          <a:custGeom>
            <a:avLst/>
            <a:gdLst/>
            <a:ahLst/>
            <a:cxnLst/>
            <a:rect l="l" t="t" r="r" b="b"/>
            <a:pathLst>
              <a:path w="1196074" h="1037594">
                <a:moveTo>
                  <a:pt x="0" y="0"/>
                </a:moveTo>
                <a:lnTo>
                  <a:pt x="1196075" y="0"/>
                </a:lnTo>
                <a:lnTo>
                  <a:pt x="1196075" y="1037594"/>
                </a:lnTo>
                <a:lnTo>
                  <a:pt x="0" y="10375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53" name="Freeform 53"/>
          <p:cNvSpPr/>
          <p:nvPr/>
        </p:nvSpPr>
        <p:spPr>
          <a:xfrm>
            <a:off x="14871582" y="1007224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54" name="Group 54"/>
          <p:cNvGrpSpPr/>
          <p:nvPr/>
        </p:nvGrpSpPr>
        <p:grpSpPr>
          <a:xfrm rot="-5400000">
            <a:off x="5442393" y="6801435"/>
            <a:ext cx="1931378" cy="1659778"/>
            <a:chOff x="0" y="0"/>
            <a:chExt cx="812800" cy="698500"/>
          </a:xfrm>
        </p:grpSpPr>
        <p:sp>
          <p:nvSpPr>
            <p:cNvPr id="55" name="Freeform 5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C0019"/>
            </a:solidFill>
            <a:ln w="57150" cap="sq">
              <a:solidFill>
                <a:srgbClr val="FFFFFF"/>
              </a:solidFill>
              <a:prstDash val="solid"/>
              <a:miter/>
            </a:ln>
          </p:spPr>
        </p:sp>
        <p:sp>
          <p:nvSpPr>
            <p:cNvPr id="56" name="TextBox 56"/>
            <p:cNvSpPr txBox="1"/>
            <p:nvPr/>
          </p:nvSpPr>
          <p:spPr>
            <a:xfrm>
              <a:off x="114300" y="-57150"/>
              <a:ext cx="584200" cy="755650"/>
            </a:xfrm>
            <a:prstGeom prst="rect">
              <a:avLst/>
            </a:prstGeom>
          </p:spPr>
          <p:txBody>
            <a:bodyPr lIns="50800" tIns="50800" rIns="50800" bIns="50800" rtlCol="0" anchor="ctr"/>
            <a:lstStyle/>
            <a:p>
              <a:pPr algn="ctr">
                <a:lnSpc>
                  <a:spcPts val="3499"/>
                </a:lnSpc>
              </a:pPr>
              <a:endParaRPr/>
            </a:p>
          </p:txBody>
        </p:sp>
      </p:grpSp>
      <p:grpSp>
        <p:nvGrpSpPr>
          <p:cNvPr id="57" name="Group 57"/>
          <p:cNvGrpSpPr/>
          <p:nvPr/>
        </p:nvGrpSpPr>
        <p:grpSpPr>
          <a:xfrm rot="-5400000">
            <a:off x="8689204" y="6766279"/>
            <a:ext cx="1931378" cy="1659778"/>
            <a:chOff x="0" y="0"/>
            <a:chExt cx="812800" cy="698500"/>
          </a:xfrm>
        </p:grpSpPr>
        <p:sp>
          <p:nvSpPr>
            <p:cNvPr id="58" name="Freeform 5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680F17"/>
            </a:solidFill>
            <a:ln w="57150" cap="sq">
              <a:solidFill>
                <a:srgbClr val="FFFFFF"/>
              </a:solidFill>
              <a:prstDash val="solid"/>
              <a:miter/>
            </a:ln>
          </p:spPr>
        </p:sp>
        <p:sp>
          <p:nvSpPr>
            <p:cNvPr id="59" name="TextBox 59"/>
            <p:cNvSpPr txBox="1"/>
            <p:nvPr/>
          </p:nvSpPr>
          <p:spPr>
            <a:xfrm>
              <a:off x="114300" y="-57150"/>
              <a:ext cx="584200" cy="755650"/>
            </a:xfrm>
            <a:prstGeom prst="rect">
              <a:avLst/>
            </a:prstGeom>
          </p:spPr>
          <p:txBody>
            <a:bodyPr lIns="50800" tIns="50800" rIns="50800" bIns="50800" rtlCol="0" anchor="ctr"/>
            <a:lstStyle/>
            <a:p>
              <a:pPr algn="ctr">
                <a:lnSpc>
                  <a:spcPts val="3499"/>
                </a:lnSpc>
              </a:pPr>
              <a:endParaRPr/>
            </a:p>
          </p:txBody>
        </p:sp>
      </p:grpSp>
      <p:grpSp>
        <p:nvGrpSpPr>
          <p:cNvPr id="60" name="Group 60"/>
          <p:cNvGrpSpPr/>
          <p:nvPr/>
        </p:nvGrpSpPr>
        <p:grpSpPr>
          <a:xfrm rot="-5400000">
            <a:off x="11583017" y="6713625"/>
            <a:ext cx="1931378" cy="1659778"/>
            <a:chOff x="0" y="0"/>
            <a:chExt cx="812800" cy="698500"/>
          </a:xfrm>
        </p:grpSpPr>
        <p:sp>
          <p:nvSpPr>
            <p:cNvPr id="61" name="Freeform 6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E0011"/>
            </a:solidFill>
            <a:ln w="57150" cap="sq">
              <a:solidFill>
                <a:srgbClr val="FFFFFF"/>
              </a:solidFill>
              <a:prstDash val="solid"/>
              <a:miter/>
            </a:ln>
          </p:spPr>
        </p:sp>
        <p:sp>
          <p:nvSpPr>
            <p:cNvPr id="62" name="TextBox 62"/>
            <p:cNvSpPr txBox="1"/>
            <p:nvPr/>
          </p:nvSpPr>
          <p:spPr>
            <a:xfrm>
              <a:off x="114300" y="-57150"/>
              <a:ext cx="584200" cy="755650"/>
            </a:xfrm>
            <a:prstGeom prst="rect">
              <a:avLst/>
            </a:prstGeom>
          </p:spPr>
          <p:txBody>
            <a:bodyPr lIns="50800" tIns="50800" rIns="50800" bIns="50800" rtlCol="0" anchor="ctr"/>
            <a:lstStyle/>
            <a:p>
              <a:pPr algn="ctr">
                <a:lnSpc>
                  <a:spcPts val="3499"/>
                </a:lnSpc>
              </a:pPr>
              <a:endParaRPr/>
            </a:p>
          </p:txBody>
        </p:sp>
      </p:grpSp>
      <p:sp>
        <p:nvSpPr>
          <p:cNvPr id="63" name="Freeform 63"/>
          <p:cNvSpPr/>
          <p:nvPr/>
        </p:nvSpPr>
        <p:spPr>
          <a:xfrm>
            <a:off x="14578727" y="2939079"/>
            <a:ext cx="1040285" cy="997373"/>
          </a:xfrm>
          <a:custGeom>
            <a:avLst/>
            <a:gdLst/>
            <a:ahLst/>
            <a:cxnLst/>
            <a:rect l="l" t="t" r="r" b="b"/>
            <a:pathLst>
              <a:path w="1040285" h="997373">
                <a:moveTo>
                  <a:pt x="0" y="0"/>
                </a:moveTo>
                <a:lnTo>
                  <a:pt x="1040285" y="0"/>
                </a:lnTo>
                <a:lnTo>
                  <a:pt x="1040285" y="997373"/>
                </a:lnTo>
                <a:lnTo>
                  <a:pt x="0" y="99737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64" name="Freeform 64"/>
          <p:cNvSpPr/>
          <p:nvPr/>
        </p:nvSpPr>
        <p:spPr>
          <a:xfrm>
            <a:off x="5944814" y="6942052"/>
            <a:ext cx="831920" cy="1287303"/>
          </a:xfrm>
          <a:custGeom>
            <a:avLst/>
            <a:gdLst/>
            <a:ahLst/>
            <a:cxnLst/>
            <a:rect l="l" t="t" r="r" b="b"/>
            <a:pathLst>
              <a:path w="831920" h="1287303">
                <a:moveTo>
                  <a:pt x="0" y="0"/>
                </a:moveTo>
                <a:lnTo>
                  <a:pt x="831920" y="0"/>
                </a:lnTo>
                <a:lnTo>
                  <a:pt x="831920" y="1287303"/>
                </a:lnTo>
                <a:lnTo>
                  <a:pt x="0" y="128730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65" name="Freeform 65"/>
          <p:cNvSpPr/>
          <p:nvPr/>
        </p:nvSpPr>
        <p:spPr>
          <a:xfrm>
            <a:off x="2753152" y="3076683"/>
            <a:ext cx="967983" cy="944994"/>
          </a:xfrm>
          <a:custGeom>
            <a:avLst/>
            <a:gdLst/>
            <a:ahLst/>
            <a:cxnLst/>
            <a:rect l="l" t="t" r="r" b="b"/>
            <a:pathLst>
              <a:path w="967983" h="944994">
                <a:moveTo>
                  <a:pt x="0" y="0"/>
                </a:moveTo>
                <a:lnTo>
                  <a:pt x="967983" y="0"/>
                </a:lnTo>
                <a:lnTo>
                  <a:pt x="967983" y="944994"/>
                </a:lnTo>
                <a:lnTo>
                  <a:pt x="0" y="944994"/>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sp>
      <p:sp>
        <p:nvSpPr>
          <p:cNvPr id="66" name="Freeform 66"/>
          <p:cNvSpPr/>
          <p:nvPr/>
        </p:nvSpPr>
        <p:spPr>
          <a:xfrm>
            <a:off x="12075457" y="7094562"/>
            <a:ext cx="944300" cy="891183"/>
          </a:xfrm>
          <a:custGeom>
            <a:avLst/>
            <a:gdLst/>
            <a:ahLst/>
            <a:cxnLst/>
            <a:rect l="l" t="t" r="r" b="b"/>
            <a:pathLst>
              <a:path w="944300" h="891183">
                <a:moveTo>
                  <a:pt x="0" y="0"/>
                </a:moveTo>
                <a:lnTo>
                  <a:pt x="944301" y="0"/>
                </a:lnTo>
                <a:lnTo>
                  <a:pt x="944301" y="891184"/>
                </a:lnTo>
                <a:lnTo>
                  <a:pt x="0" y="89118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67" name="Freeform 67"/>
          <p:cNvSpPr/>
          <p:nvPr/>
        </p:nvSpPr>
        <p:spPr>
          <a:xfrm>
            <a:off x="9179978" y="7032272"/>
            <a:ext cx="953474" cy="953474"/>
          </a:xfrm>
          <a:custGeom>
            <a:avLst/>
            <a:gdLst/>
            <a:ahLst/>
            <a:cxnLst/>
            <a:rect l="l" t="t" r="r" b="b"/>
            <a:pathLst>
              <a:path w="953474" h="953474">
                <a:moveTo>
                  <a:pt x="0" y="0"/>
                </a:moveTo>
                <a:lnTo>
                  <a:pt x="953473" y="0"/>
                </a:lnTo>
                <a:lnTo>
                  <a:pt x="953473" y="953474"/>
                </a:lnTo>
                <a:lnTo>
                  <a:pt x="0" y="95347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68" name="Freeform 68"/>
          <p:cNvSpPr/>
          <p:nvPr/>
        </p:nvSpPr>
        <p:spPr>
          <a:xfrm>
            <a:off x="10627636" y="2892758"/>
            <a:ext cx="1042390" cy="1043694"/>
          </a:xfrm>
          <a:custGeom>
            <a:avLst/>
            <a:gdLst/>
            <a:ahLst/>
            <a:cxnLst/>
            <a:rect l="l" t="t" r="r" b="b"/>
            <a:pathLst>
              <a:path w="1042390" h="1043694">
                <a:moveTo>
                  <a:pt x="0" y="0"/>
                </a:moveTo>
                <a:lnTo>
                  <a:pt x="1042389" y="0"/>
                </a:lnTo>
                <a:lnTo>
                  <a:pt x="1042389" y="1043694"/>
                </a:lnTo>
                <a:lnTo>
                  <a:pt x="0" y="104369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69" name="Freeform 69"/>
          <p:cNvSpPr/>
          <p:nvPr/>
        </p:nvSpPr>
        <p:spPr>
          <a:xfrm>
            <a:off x="6731905" y="3004934"/>
            <a:ext cx="690956" cy="865663"/>
          </a:xfrm>
          <a:custGeom>
            <a:avLst/>
            <a:gdLst/>
            <a:ahLst/>
            <a:cxnLst/>
            <a:rect l="l" t="t" r="r" b="b"/>
            <a:pathLst>
              <a:path w="690956" h="865663">
                <a:moveTo>
                  <a:pt x="0" y="0"/>
                </a:moveTo>
                <a:lnTo>
                  <a:pt x="690956" y="0"/>
                </a:lnTo>
                <a:lnTo>
                  <a:pt x="690956" y="865663"/>
                </a:lnTo>
                <a:lnTo>
                  <a:pt x="0" y="86566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70" name="TextBox 70"/>
          <p:cNvSpPr txBox="1"/>
          <p:nvPr/>
        </p:nvSpPr>
        <p:spPr>
          <a:xfrm>
            <a:off x="1379719" y="737325"/>
            <a:ext cx="11324861" cy="1501661"/>
          </a:xfrm>
          <a:prstGeom prst="rect">
            <a:avLst/>
          </a:prstGeom>
        </p:spPr>
        <p:txBody>
          <a:bodyPr lIns="0" tIns="0" rIns="0" bIns="0" rtlCol="0" anchor="t">
            <a:spAutoFit/>
          </a:bodyPr>
          <a:lstStyle/>
          <a:p>
            <a:pPr algn="l">
              <a:lnSpc>
                <a:spcPts val="5935"/>
              </a:lnSpc>
            </a:pPr>
            <a:r>
              <a:rPr lang="en-US" sz="4748" b="1">
                <a:solidFill>
                  <a:srgbClr val="1D1A1B"/>
                </a:solidFill>
                <a:latin typeface="Public Sans Bold"/>
                <a:ea typeface="Public Sans Bold"/>
                <a:cs typeface="Public Sans Bold"/>
                <a:sym typeface="Public Sans Bold"/>
              </a:rPr>
              <a:t>ARTS EDUCATION &amp; SOCIAL AND EMOTIONAL LEARNING SKILLS:</a:t>
            </a:r>
          </a:p>
        </p:txBody>
      </p:sp>
      <p:sp>
        <p:nvSpPr>
          <p:cNvPr id="71" name="TextBox 71"/>
          <p:cNvSpPr txBox="1"/>
          <p:nvPr/>
        </p:nvSpPr>
        <p:spPr>
          <a:xfrm>
            <a:off x="1504287" y="5922058"/>
            <a:ext cx="3143913" cy="708421"/>
          </a:xfrm>
          <a:prstGeom prst="rect">
            <a:avLst/>
          </a:prstGeom>
        </p:spPr>
        <p:txBody>
          <a:bodyPr lIns="0" tIns="0" rIns="0" bIns="0" rtlCol="0" anchor="t">
            <a:spAutoFit/>
          </a:bodyPr>
          <a:lstStyle/>
          <a:p>
            <a:pPr algn="ctr">
              <a:lnSpc>
                <a:spcPts val="2829"/>
              </a:lnSpc>
            </a:pPr>
            <a:r>
              <a:rPr lang="en-US" sz="2020">
                <a:solidFill>
                  <a:srgbClr val="1D1A1B"/>
                </a:solidFill>
                <a:latin typeface="Public Sans"/>
                <a:ea typeface="Public Sans"/>
                <a:cs typeface="Public Sans"/>
                <a:sym typeface="Public Sans"/>
              </a:rPr>
              <a:t>Increase the likelihood of high school graduation </a:t>
            </a:r>
          </a:p>
        </p:txBody>
      </p:sp>
      <p:sp>
        <p:nvSpPr>
          <p:cNvPr id="72" name="TextBox 72"/>
          <p:cNvSpPr txBox="1"/>
          <p:nvPr/>
        </p:nvSpPr>
        <p:spPr>
          <a:xfrm>
            <a:off x="5505427" y="5869403"/>
            <a:ext cx="3143913" cy="708421"/>
          </a:xfrm>
          <a:prstGeom prst="rect">
            <a:avLst/>
          </a:prstGeom>
        </p:spPr>
        <p:txBody>
          <a:bodyPr lIns="0" tIns="0" rIns="0" bIns="0" rtlCol="0" anchor="t">
            <a:spAutoFit/>
          </a:bodyPr>
          <a:lstStyle/>
          <a:p>
            <a:pPr algn="ctr">
              <a:lnSpc>
                <a:spcPts val="2829"/>
              </a:lnSpc>
            </a:pPr>
            <a:r>
              <a:rPr lang="en-US" sz="2020">
                <a:solidFill>
                  <a:srgbClr val="1D1A1B"/>
                </a:solidFill>
                <a:latin typeface="Public Sans"/>
                <a:ea typeface="Public Sans"/>
                <a:cs typeface="Public Sans"/>
                <a:sym typeface="Public Sans"/>
              </a:rPr>
              <a:t>Improve readiness for postsecondary education</a:t>
            </a:r>
          </a:p>
        </p:txBody>
      </p:sp>
      <p:sp>
        <p:nvSpPr>
          <p:cNvPr id="73" name="TextBox 73"/>
          <p:cNvSpPr txBox="1"/>
          <p:nvPr/>
        </p:nvSpPr>
        <p:spPr>
          <a:xfrm>
            <a:off x="9144000" y="5957214"/>
            <a:ext cx="4383810" cy="352358"/>
          </a:xfrm>
          <a:prstGeom prst="rect">
            <a:avLst/>
          </a:prstGeom>
        </p:spPr>
        <p:txBody>
          <a:bodyPr lIns="0" tIns="0" rIns="0" bIns="0" rtlCol="0" anchor="t">
            <a:spAutoFit/>
          </a:bodyPr>
          <a:lstStyle/>
          <a:p>
            <a:pPr algn="ctr">
              <a:lnSpc>
                <a:spcPts val="2829"/>
              </a:lnSpc>
            </a:pPr>
            <a:r>
              <a:rPr lang="en-US" sz="2020">
                <a:solidFill>
                  <a:srgbClr val="1D1A1B"/>
                </a:solidFill>
                <a:latin typeface="Public Sans"/>
                <a:ea typeface="Public Sans"/>
                <a:cs typeface="Public Sans"/>
                <a:sym typeface="Public Sans"/>
              </a:rPr>
              <a:t>Directly impact career success</a:t>
            </a:r>
          </a:p>
        </p:txBody>
      </p:sp>
      <p:sp>
        <p:nvSpPr>
          <p:cNvPr id="74" name="TextBox 74"/>
          <p:cNvSpPr txBox="1"/>
          <p:nvPr/>
        </p:nvSpPr>
        <p:spPr>
          <a:xfrm>
            <a:off x="13894896" y="5957214"/>
            <a:ext cx="2930746" cy="708421"/>
          </a:xfrm>
          <a:prstGeom prst="rect">
            <a:avLst/>
          </a:prstGeom>
        </p:spPr>
        <p:txBody>
          <a:bodyPr lIns="0" tIns="0" rIns="0" bIns="0" rtlCol="0" anchor="t">
            <a:spAutoFit/>
          </a:bodyPr>
          <a:lstStyle/>
          <a:p>
            <a:pPr algn="ctr">
              <a:lnSpc>
                <a:spcPts val="2829"/>
              </a:lnSpc>
            </a:pPr>
            <a:r>
              <a:rPr lang="en-US" sz="2020">
                <a:solidFill>
                  <a:srgbClr val="1D1A1B"/>
                </a:solidFill>
                <a:latin typeface="Public Sans"/>
                <a:ea typeface="Public Sans"/>
                <a:cs typeface="Public Sans"/>
                <a:sym typeface="Public Sans"/>
              </a:rPr>
              <a:t>Positively impact family and work relationships</a:t>
            </a:r>
          </a:p>
        </p:txBody>
      </p:sp>
      <p:sp>
        <p:nvSpPr>
          <p:cNvPr id="75" name="TextBox 75"/>
          <p:cNvSpPr txBox="1"/>
          <p:nvPr/>
        </p:nvSpPr>
        <p:spPr>
          <a:xfrm>
            <a:off x="4865918" y="8829064"/>
            <a:ext cx="2930746" cy="352358"/>
          </a:xfrm>
          <a:prstGeom prst="rect">
            <a:avLst/>
          </a:prstGeom>
        </p:spPr>
        <p:txBody>
          <a:bodyPr lIns="0" tIns="0" rIns="0" bIns="0" rtlCol="0" anchor="t">
            <a:spAutoFit/>
          </a:bodyPr>
          <a:lstStyle/>
          <a:p>
            <a:pPr algn="ctr">
              <a:lnSpc>
                <a:spcPts val="2829"/>
              </a:lnSpc>
            </a:pPr>
            <a:r>
              <a:rPr lang="en-US" sz="2020">
                <a:solidFill>
                  <a:srgbClr val="1D1A1B"/>
                </a:solidFill>
                <a:latin typeface="Public Sans"/>
                <a:ea typeface="Public Sans"/>
                <a:cs typeface="Public Sans"/>
                <a:sym typeface="Public Sans"/>
              </a:rPr>
              <a:t>Improve mental health</a:t>
            </a:r>
          </a:p>
        </p:txBody>
      </p:sp>
      <p:sp>
        <p:nvSpPr>
          <p:cNvPr id="76" name="TextBox 76"/>
          <p:cNvSpPr txBox="1"/>
          <p:nvPr/>
        </p:nvSpPr>
        <p:spPr>
          <a:xfrm>
            <a:off x="8481566" y="8651033"/>
            <a:ext cx="2346656" cy="708421"/>
          </a:xfrm>
          <a:prstGeom prst="rect">
            <a:avLst/>
          </a:prstGeom>
        </p:spPr>
        <p:txBody>
          <a:bodyPr lIns="0" tIns="0" rIns="0" bIns="0" rtlCol="0" anchor="t">
            <a:spAutoFit/>
          </a:bodyPr>
          <a:lstStyle/>
          <a:p>
            <a:pPr algn="ctr">
              <a:lnSpc>
                <a:spcPts val="2829"/>
              </a:lnSpc>
            </a:pPr>
            <a:r>
              <a:rPr lang="en-US" sz="2020">
                <a:solidFill>
                  <a:srgbClr val="1D1A1B"/>
                </a:solidFill>
                <a:latin typeface="Public Sans"/>
                <a:ea typeface="Public Sans"/>
                <a:cs typeface="Public Sans"/>
                <a:sym typeface="Public Sans"/>
              </a:rPr>
              <a:t>Reduce criminal behavior</a:t>
            </a:r>
          </a:p>
        </p:txBody>
      </p:sp>
      <p:sp>
        <p:nvSpPr>
          <p:cNvPr id="77" name="TextBox 77"/>
          <p:cNvSpPr txBox="1"/>
          <p:nvPr/>
        </p:nvSpPr>
        <p:spPr>
          <a:xfrm>
            <a:off x="11548240" y="8613978"/>
            <a:ext cx="2346656" cy="708421"/>
          </a:xfrm>
          <a:prstGeom prst="rect">
            <a:avLst/>
          </a:prstGeom>
        </p:spPr>
        <p:txBody>
          <a:bodyPr lIns="0" tIns="0" rIns="0" bIns="0" rtlCol="0" anchor="t">
            <a:spAutoFit/>
          </a:bodyPr>
          <a:lstStyle/>
          <a:p>
            <a:pPr algn="ctr">
              <a:lnSpc>
                <a:spcPts val="2829"/>
              </a:lnSpc>
            </a:pPr>
            <a:r>
              <a:rPr lang="en-US" sz="2020">
                <a:solidFill>
                  <a:srgbClr val="1D1A1B"/>
                </a:solidFill>
                <a:latin typeface="Public Sans"/>
                <a:ea typeface="Public Sans"/>
                <a:cs typeface="Public Sans"/>
                <a:sym typeface="Public Sans"/>
              </a:rPr>
              <a:t>Produce more engaged citizens</a:t>
            </a:r>
          </a:p>
        </p:txBody>
      </p:sp>
      <p:grpSp>
        <p:nvGrpSpPr>
          <p:cNvPr id="78" name="Group 78"/>
          <p:cNvGrpSpPr/>
          <p:nvPr/>
        </p:nvGrpSpPr>
        <p:grpSpPr>
          <a:xfrm>
            <a:off x="1608368" y="7564307"/>
            <a:ext cx="3260725" cy="1032707"/>
            <a:chOff x="0" y="0"/>
            <a:chExt cx="4347633" cy="1376942"/>
          </a:xfrm>
        </p:grpSpPr>
        <p:grpSp>
          <p:nvGrpSpPr>
            <p:cNvPr id="79" name="Group 79"/>
            <p:cNvGrpSpPr/>
            <p:nvPr/>
          </p:nvGrpSpPr>
          <p:grpSpPr>
            <a:xfrm>
              <a:off x="0" y="255982"/>
              <a:ext cx="4045831" cy="864979"/>
              <a:chOff x="0" y="0"/>
              <a:chExt cx="1900885" cy="406400"/>
            </a:xfrm>
          </p:grpSpPr>
          <p:sp>
            <p:nvSpPr>
              <p:cNvPr id="80" name="Freeform 80"/>
              <p:cNvSpPr/>
              <p:nvPr/>
            </p:nvSpPr>
            <p:spPr>
              <a:xfrm>
                <a:off x="0" y="0"/>
                <a:ext cx="1900885" cy="406400"/>
              </a:xfrm>
              <a:custGeom>
                <a:avLst/>
                <a:gdLst/>
                <a:ahLst/>
                <a:cxnLst/>
                <a:rect l="l" t="t" r="r" b="b"/>
                <a:pathLst>
                  <a:path w="1900885" h="406400">
                    <a:moveTo>
                      <a:pt x="0" y="0"/>
                    </a:moveTo>
                    <a:lnTo>
                      <a:pt x="1697685" y="0"/>
                    </a:lnTo>
                    <a:lnTo>
                      <a:pt x="1900885" y="203200"/>
                    </a:lnTo>
                    <a:lnTo>
                      <a:pt x="1697685" y="406400"/>
                    </a:lnTo>
                    <a:lnTo>
                      <a:pt x="0" y="406400"/>
                    </a:lnTo>
                    <a:lnTo>
                      <a:pt x="203200" y="203200"/>
                    </a:lnTo>
                    <a:lnTo>
                      <a:pt x="0" y="0"/>
                    </a:lnTo>
                    <a:close/>
                  </a:path>
                </a:pathLst>
              </a:custGeom>
              <a:solidFill>
                <a:srgbClr val="5E0011"/>
              </a:solidFill>
            </p:spPr>
          </p:sp>
          <p:sp>
            <p:nvSpPr>
              <p:cNvPr id="81" name="TextBox 81"/>
              <p:cNvSpPr txBox="1"/>
              <p:nvPr/>
            </p:nvSpPr>
            <p:spPr>
              <a:xfrm>
                <a:off x="177800" y="-57150"/>
                <a:ext cx="1646885" cy="463550"/>
              </a:xfrm>
              <a:prstGeom prst="rect">
                <a:avLst/>
              </a:prstGeom>
            </p:spPr>
            <p:txBody>
              <a:bodyPr lIns="50800" tIns="50800" rIns="50800" bIns="50800" rtlCol="0" anchor="ctr"/>
              <a:lstStyle/>
              <a:p>
                <a:pPr algn="ctr">
                  <a:lnSpc>
                    <a:spcPts val="3499"/>
                  </a:lnSpc>
                </a:pPr>
                <a:endParaRPr/>
              </a:p>
            </p:txBody>
          </p:sp>
        </p:grpSp>
        <p:sp>
          <p:nvSpPr>
            <p:cNvPr id="82" name="Freeform 82"/>
            <p:cNvSpPr/>
            <p:nvPr/>
          </p:nvSpPr>
          <p:spPr>
            <a:xfrm rot="5400000">
              <a:off x="3013434" y="42743"/>
              <a:ext cx="1376942" cy="1291457"/>
            </a:xfrm>
            <a:custGeom>
              <a:avLst/>
              <a:gdLst/>
              <a:ahLst/>
              <a:cxnLst/>
              <a:rect l="l" t="t" r="r" b="b"/>
              <a:pathLst>
                <a:path w="1376942" h="1291457">
                  <a:moveTo>
                    <a:pt x="0" y="0"/>
                  </a:moveTo>
                  <a:lnTo>
                    <a:pt x="1376942" y="0"/>
                  </a:lnTo>
                  <a:lnTo>
                    <a:pt x="1376942" y="1291457"/>
                  </a:lnTo>
                  <a:lnTo>
                    <a:pt x="0" y="1291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9521895" y="-892696"/>
            <a:ext cx="12120861" cy="12120861"/>
          </a:xfrm>
          <a:custGeom>
            <a:avLst/>
            <a:gdLst/>
            <a:ahLst/>
            <a:cxnLst/>
            <a:rect l="l" t="t" r="r" b="b"/>
            <a:pathLst>
              <a:path w="12120861" h="12120861">
                <a:moveTo>
                  <a:pt x="0" y="0"/>
                </a:moveTo>
                <a:lnTo>
                  <a:pt x="12120861" y="0"/>
                </a:lnTo>
                <a:lnTo>
                  <a:pt x="12120861" y="12120860"/>
                </a:lnTo>
                <a:lnTo>
                  <a:pt x="0" y="12120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77554" y="-1621689"/>
            <a:ext cx="4563554" cy="4563554"/>
          </a:xfrm>
          <a:custGeom>
            <a:avLst/>
            <a:gdLst/>
            <a:ahLst/>
            <a:cxnLst/>
            <a:rect l="l" t="t" r="r" b="b"/>
            <a:pathLst>
              <a:path w="4563554" h="4563554">
                <a:moveTo>
                  <a:pt x="0" y="0"/>
                </a:moveTo>
                <a:lnTo>
                  <a:pt x="4563553" y="0"/>
                </a:lnTo>
                <a:lnTo>
                  <a:pt x="4563553" y="4563554"/>
                </a:lnTo>
                <a:lnTo>
                  <a:pt x="0" y="4563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5735616" flipH="1">
            <a:off x="3997543" y="8268734"/>
            <a:ext cx="4563554" cy="4563554"/>
          </a:xfrm>
          <a:custGeom>
            <a:avLst/>
            <a:gdLst/>
            <a:ahLst/>
            <a:cxnLst/>
            <a:rect l="l" t="t" r="r" b="b"/>
            <a:pathLst>
              <a:path w="4563554" h="4563554">
                <a:moveTo>
                  <a:pt x="4563554" y="0"/>
                </a:moveTo>
                <a:lnTo>
                  <a:pt x="0" y="0"/>
                </a:lnTo>
                <a:lnTo>
                  <a:pt x="0" y="4563554"/>
                </a:lnTo>
                <a:lnTo>
                  <a:pt x="4563554" y="4563554"/>
                </a:lnTo>
                <a:lnTo>
                  <a:pt x="456355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39850" y="1873477"/>
            <a:ext cx="20148627" cy="6892967"/>
            <a:chOff x="0" y="0"/>
            <a:chExt cx="5306634" cy="1815432"/>
          </a:xfrm>
        </p:grpSpPr>
        <p:sp>
          <p:nvSpPr>
            <p:cNvPr id="6" name="Freeform 6"/>
            <p:cNvSpPr/>
            <p:nvPr/>
          </p:nvSpPr>
          <p:spPr>
            <a:xfrm>
              <a:off x="0" y="0"/>
              <a:ext cx="5306634" cy="1815432"/>
            </a:xfrm>
            <a:custGeom>
              <a:avLst/>
              <a:gdLst/>
              <a:ahLst/>
              <a:cxnLst/>
              <a:rect l="l" t="t" r="r" b="b"/>
              <a:pathLst>
                <a:path w="5306634" h="1815432">
                  <a:moveTo>
                    <a:pt x="0" y="0"/>
                  </a:moveTo>
                  <a:lnTo>
                    <a:pt x="5306634" y="0"/>
                  </a:lnTo>
                  <a:lnTo>
                    <a:pt x="5306634" y="1815432"/>
                  </a:lnTo>
                  <a:lnTo>
                    <a:pt x="0" y="1815432"/>
                  </a:lnTo>
                  <a:close/>
                </a:path>
              </a:pathLst>
            </a:custGeom>
            <a:solidFill>
              <a:srgbClr val="000000"/>
            </a:solidFill>
          </p:spPr>
        </p:sp>
        <p:sp>
          <p:nvSpPr>
            <p:cNvPr id="7" name="TextBox 7"/>
            <p:cNvSpPr txBox="1"/>
            <p:nvPr/>
          </p:nvSpPr>
          <p:spPr>
            <a:xfrm>
              <a:off x="0" y="-38100"/>
              <a:ext cx="5306634" cy="185353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37528" y="322937"/>
            <a:ext cx="9689594" cy="96895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71010"/>
            </a:solidFill>
          </p:spPr>
        </p:sp>
        <p:sp>
          <p:nvSpPr>
            <p:cNvPr id="10" name="TextBox 10"/>
            <p:cNvSpPr txBox="1"/>
            <p:nvPr/>
          </p:nvSpPr>
          <p:spPr>
            <a:xfrm>
              <a:off x="76200" y="38100"/>
              <a:ext cx="660400" cy="698500"/>
            </a:xfrm>
            <a:prstGeom prst="rect">
              <a:avLst/>
            </a:prstGeom>
          </p:spPr>
          <p:txBody>
            <a:bodyPr lIns="67130" tIns="67130" rIns="67130" bIns="67130" rtlCol="0" anchor="ctr"/>
            <a:lstStyle/>
            <a:p>
              <a:pPr algn="ctr">
                <a:lnSpc>
                  <a:spcPts val="2659"/>
                </a:lnSpc>
                <a:spcBef>
                  <a:spcPct val="0"/>
                </a:spcBef>
              </a:pPr>
              <a:endParaRPr/>
            </a:p>
          </p:txBody>
        </p:sp>
      </p:grpSp>
      <p:grpSp>
        <p:nvGrpSpPr>
          <p:cNvPr id="11" name="Group 11"/>
          <p:cNvGrpSpPr>
            <a:grpSpLocks noChangeAspect="1"/>
          </p:cNvGrpSpPr>
          <p:nvPr/>
        </p:nvGrpSpPr>
        <p:grpSpPr>
          <a:xfrm>
            <a:off x="11543073" y="984324"/>
            <a:ext cx="8366819" cy="8366819"/>
            <a:chOff x="0" y="0"/>
            <a:chExt cx="6350000" cy="6350000"/>
          </a:xfrm>
        </p:grpSpPr>
        <p:sp>
          <p:nvSpPr>
            <p:cNvPr id="12" name="Freeform 12"/>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0000"/>
            </a:solidFill>
          </p:spPr>
        </p:sp>
        <p:sp>
          <p:nvSpPr>
            <p:cNvPr id="13" name="Freeform 13"/>
            <p:cNvSpPr/>
            <p:nvPr/>
          </p:nvSpPr>
          <p:spPr>
            <a:xfrm>
              <a:off x="284320" y="415956"/>
              <a:ext cx="5781360" cy="5518089"/>
            </a:xfrm>
            <a:custGeom>
              <a:avLst/>
              <a:gdLst/>
              <a:ahLst/>
              <a:cxnLst/>
              <a:rect l="l" t="t" r="r" b="b"/>
              <a:pathLst>
                <a:path w="5781360" h="5518089">
                  <a:moveTo>
                    <a:pt x="2890680" y="4414"/>
                  </a:moveTo>
                  <a:cubicBezTo>
                    <a:pt x="1903611" y="0"/>
                    <a:pt x="989627" y="524062"/>
                    <a:pt x="494813" y="1378160"/>
                  </a:cubicBezTo>
                  <a:cubicBezTo>
                    <a:pt x="0" y="2232259"/>
                    <a:pt x="0" y="3285829"/>
                    <a:pt x="494813" y="4139928"/>
                  </a:cubicBezTo>
                  <a:cubicBezTo>
                    <a:pt x="989627" y="4994026"/>
                    <a:pt x="1903611" y="5518088"/>
                    <a:pt x="2890680" y="5513674"/>
                  </a:cubicBezTo>
                  <a:cubicBezTo>
                    <a:pt x="3877749" y="5518088"/>
                    <a:pt x="4791733" y="4994026"/>
                    <a:pt x="5286547" y="4139928"/>
                  </a:cubicBezTo>
                  <a:cubicBezTo>
                    <a:pt x="5781360" y="3285829"/>
                    <a:pt x="5781360" y="2232259"/>
                    <a:pt x="5286547" y="1378161"/>
                  </a:cubicBezTo>
                  <a:cubicBezTo>
                    <a:pt x="4791733" y="524062"/>
                    <a:pt x="3877749" y="0"/>
                    <a:pt x="2890680" y="4414"/>
                  </a:cubicBezTo>
                  <a:close/>
                </a:path>
              </a:pathLst>
            </a:custGeom>
            <a:blipFill>
              <a:blip r:embed="rId6"/>
              <a:stretch>
                <a:fillRect l="-35822" r="-35822"/>
              </a:stretch>
            </a:blipFill>
          </p:spPr>
        </p:sp>
      </p:grpSp>
      <p:sp>
        <p:nvSpPr>
          <p:cNvPr id="14" name="Freeform 14"/>
          <p:cNvSpPr/>
          <p:nvPr/>
        </p:nvSpPr>
        <p:spPr>
          <a:xfrm>
            <a:off x="391694" y="2941865"/>
            <a:ext cx="2669477" cy="4114800"/>
          </a:xfrm>
          <a:custGeom>
            <a:avLst/>
            <a:gdLst/>
            <a:ahLst/>
            <a:cxnLst/>
            <a:rect l="l" t="t" r="r" b="b"/>
            <a:pathLst>
              <a:path w="2669477" h="4114800">
                <a:moveTo>
                  <a:pt x="0" y="0"/>
                </a:moveTo>
                <a:lnTo>
                  <a:pt x="2669477" y="0"/>
                </a:lnTo>
                <a:lnTo>
                  <a:pt x="26694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163570" y="4619999"/>
            <a:ext cx="13231932" cy="1085103"/>
          </a:xfrm>
          <a:prstGeom prst="rect">
            <a:avLst/>
          </a:prstGeom>
        </p:spPr>
        <p:txBody>
          <a:bodyPr lIns="0" tIns="0" rIns="0" bIns="0" rtlCol="0" anchor="t">
            <a:spAutoFit/>
          </a:bodyPr>
          <a:lstStyle/>
          <a:p>
            <a:pPr algn="ctr">
              <a:lnSpc>
                <a:spcPts val="8489"/>
              </a:lnSpc>
            </a:pPr>
            <a:r>
              <a:rPr lang="en-US" sz="7382" b="1">
                <a:solidFill>
                  <a:srgbClr val="FFFFFF"/>
                </a:solidFill>
                <a:latin typeface="Montserrat Bold"/>
                <a:ea typeface="Montserrat Bold"/>
                <a:cs typeface="Montserrat Bold"/>
                <a:sym typeface="Montserrat Bold"/>
              </a:rPr>
              <a:t>ATHLETICS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5752307">
            <a:off x="-538386" y="-1323027"/>
            <a:ext cx="4743556" cy="4412995"/>
          </a:xfrm>
          <a:custGeom>
            <a:avLst/>
            <a:gdLst/>
            <a:ahLst/>
            <a:cxnLst/>
            <a:rect l="l" t="t" r="r" b="b"/>
            <a:pathLst>
              <a:path w="4743556" h="4412995">
                <a:moveTo>
                  <a:pt x="0" y="0"/>
                </a:moveTo>
                <a:lnTo>
                  <a:pt x="4743556" y="0"/>
                </a:lnTo>
                <a:lnTo>
                  <a:pt x="4743556" y="4412994"/>
                </a:lnTo>
                <a:lnTo>
                  <a:pt x="0" y="4412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462479" y="188320"/>
            <a:ext cx="9132305" cy="2283076"/>
          </a:xfrm>
          <a:custGeom>
            <a:avLst/>
            <a:gdLst/>
            <a:ahLst/>
            <a:cxnLst/>
            <a:rect l="l" t="t" r="r" b="b"/>
            <a:pathLst>
              <a:path w="9132305" h="2283076">
                <a:moveTo>
                  <a:pt x="0" y="0"/>
                </a:moveTo>
                <a:lnTo>
                  <a:pt x="9132305" y="0"/>
                </a:lnTo>
                <a:lnTo>
                  <a:pt x="9132305" y="2283076"/>
                </a:lnTo>
                <a:lnTo>
                  <a:pt x="0" y="2283076"/>
                </a:lnTo>
                <a:lnTo>
                  <a:pt x="0" y="0"/>
                </a:lnTo>
                <a:close/>
              </a:path>
            </a:pathLst>
          </a:custGeom>
          <a:blipFill>
            <a:blip r:embed="rId4"/>
            <a:stretch>
              <a:fillRect/>
            </a:stretch>
          </a:blipFill>
        </p:spPr>
      </p:sp>
      <p:sp>
        <p:nvSpPr>
          <p:cNvPr id="4" name="Freeform 4"/>
          <p:cNvSpPr/>
          <p:nvPr/>
        </p:nvSpPr>
        <p:spPr>
          <a:xfrm>
            <a:off x="5572200" y="2057400"/>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sp>
      <p:sp>
        <p:nvSpPr>
          <p:cNvPr id="5" name="TextBox 5"/>
          <p:cNvSpPr txBox="1"/>
          <p:nvPr/>
        </p:nvSpPr>
        <p:spPr>
          <a:xfrm>
            <a:off x="1569188" y="2698343"/>
            <a:ext cx="5786583" cy="7277100"/>
          </a:xfrm>
          <a:prstGeom prst="rect">
            <a:avLst/>
          </a:prstGeom>
        </p:spPr>
        <p:txBody>
          <a:bodyPr lIns="0" tIns="0" rIns="0" bIns="0" rtlCol="0" anchor="t">
            <a:spAutoFit/>
          </a:bodyPr>
          <a:lstStyle/>
          <a:p>
            <a:pPr algn="just">
              <a:lnSpc>
                <a:spcPts val="4739"/>
              </a:lnSpc>
            </a:pPr>
            <a:endParaRP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Basketball​</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Cheerleading​</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Cross Country ​</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Golf ​</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Power Lifting​</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Soccer​</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Softball​</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Swimming​</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Tennis​</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Track​</a:t>
            </a:r>
          </a:p>
          <a:p>
            <a:pPr marL="852801" lvl="1" indent="-426400" algn="just">
              <a:lnSpc>
                <a:spcPts val="4739"/>
              </a:lnSpc>
              <a:buFont typeface="Arial"/>
              <a:buChar char="•"/>
            </a:pPr>
            <a:r>
              <a:rPr lang="en-US" sz="3949" b="1">
                <a:solidFill>
                  <a:srgbClr val="000000"/>
                </a:solidFill>
                <a:latin typeface="Times New Roman Bold"/>
                <a:ea typeface="Times New Roman Bold"/>
                <a:cs typeface="Times New Roman Bold"/>
                <a:sym typeface="Times New Roman Bold"/>
              </a:rPr>
              <a:t>Volleyball​</a:t>
            </a:r>
          </a:p>
        </p:txBody>
      </p:sp>
      <p:sp>
        <p:nvSpPr>
          <p:cNvPr id="6" name="TextBox 6"/>
          <p:cNvSpPr txBox="1"/>
          <p:nvPr/>
        </p:nvSpPr>
        <p:spPr>
          <a:xfrm>
            <a:off x="12501417" y="3347250"/>
            <a:ext cx="5786583" cy="6356160"/>
          </a:xfrm>
          <a:prstGeom prst="rect">
            <a:avLst/>
          </a:prstGeom>
        </p:spPr>
        <p:txBody>
          <a:bodyPr lIns="0" tIns="0" rIns="0" bIns="0" rtlCol="0" anchor="t">
            <a:spAutoFit/>
          </a:bodyPr>
          <a:lstStyle/>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Baseball</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Basketball</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Cross Country </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Football</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Golf </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Power Lifting</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Soccer</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Swimming</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Tennis</a:t>
            </a:r>
            <a:r>
              <a:rPr lang="en-US" sz="3949">
                <a:solidFill>
                  <a:srgbClr val="000000"/>
                </a:solidFill>
                <a:latin typeface="Times New Roman"/>
                <a:ea typeface="Times New Roman"/>
                <a:cs typeface="Times New Roman"/>
                <a:sym typeface="Times New Roman"/>
              </a:rPr>
              <a:t>​</a:t>
            </a:r>
          </a:p>
          <a:p>
            <a:pPr marL="852801" lvl="1" indent="-426400" algn="l">
              <a:lnSpc>
                <a:spcPts val="5016"/>
              </a:lnSpc>
              <a:buFont typeface="Arial"/>
              <a:buChar char="•"/>
            </a:pPr>
            <a:r>
              <a:rPr lang="en-US" sz="3949" b="1">
                <a:solidFill>
                  <a:srgbClr val="000000"/>
                </a:solidFill>
                <a:latin typeface="Times New Roman Bold"/>
                <a:ea typeface="Times New Roman Bold"/>
                <a:cs typeface="Times New Roman Bold"/>
                <a:sym typeface="Times New Roman Bold"/>
              </a:rPr>
              <a:t>Track</a:t>
            </a:r>
            <a:r>
              <a:rPr lang="en-US" sz="3949">
                <a:solidFill>
                  <a:srgbClr val="000000"/>
                </a:solidFill>
                <a:latin typeface="Times New Roman"/>
                <a:ea typeface="Times New Roman"/>
                <a:cs typeface="Times New Roman"/>
                <a:sym typeface="Times New Roman"/>
              </a:rPr>
              <a:t>​</a:t>
            </a:r>
          </a:p>
        </p:txBody>
      </p:sp>
      <p:sp>
        <p:nvSpPr>
          <p:cNvPr id="7" name="TextBox 7"/>
          <p:cNvSpPr txBox="1"/>
          <p:nvPr/>
        </p:nvSpPr>
        <p:spPr>
          <a:xfrm>
            <a:off x="6119072" y="2832398"/>
            <a:ext cx="1944291" cy="636137"/>
          </a:xfrm>
          <a:prstGeom prst="rect">
            <a:avLst/>
          </a:prstGeom>
        </p:spPr>
        <p:txBody>
          <a:bodyPr lIns="0" tIns="0" rIns="0" bIns="0" rtlCol="0" anchor="t">
            <a:spAutoFit/>
          </a:bodyPr>
          <a:lstStyle/>
          <a:p>
            <a:pPr algn="ctr">
              <a:lnSpc>
                <a:spcPts val="4837"/>
              </a:lnSpc>
            </a:pPr>
            <a:r>
              <a:rPr lang="en-US" sz="3455">
                <a:solidFill>
                  <a:srgbClr val="FFFFFF"/>
                </a:solidFill>
                <a:latin typeface="Horizon"/>
                <a:ea typeface="Horizon"/>
                <a:cs typeface="Horizon"/>
                <a:sym typeface="Horizon"/>
              </a:rPr>
              <a:t>girls</a:t>
            </a:r>
          </a:p>
        </p:txBody>
      </p:sp>
      <p:sp>
        <p:nvSpPr>
          <p:cNvPr id="8" name="TextBox 8"/>
          <p:cNvSpPr txBox="1"/>
          <p:nvPr/>
        </p:nvSpPr>
        <p:spPr>
          <a:xfrm>
            <a:off x="9691339" y="2832398"/>
            <a:ext cx="1834381" cy="636137"/>
          </a:xfrm>
          <a:prstGeom prst="rect">
            <a:avLst/>
          </a:prstGeom>
        </p:spPr>
        <p:txBody>
          <a:bodyPr lIns="0" tIns="0" rIns="0" bIns="0" rtlCol="0" anchor="t">
            <a:spAutoFit/>
          </a:bodyPr>
          <a:lstStyle/>
          <a:p>
            <a:pPr algn="ctr">
              <a:lnSpc>
                <a:spcPts val="4837"/>
              </a:lnSpc>
            </a:pPr>
            <a:r>
              <a:rPr lang="en-US" sz="3455">
                <a:solidFill>
                  <a:srgbClr val="FFFFFF"/>
                </a:solidFill>
                <a:latin typeface="Horizon"/>
                <a:ea typeface="Horizon"/>
                <a:cs typeface="Horizon"/>
                <a:sym typeface="Horizon"/>
              </a:rPr>
              <a:t>boys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4974820" y="0"/>
            <a:ext cx="9949641" cy="10297170"/>
          </a:xfrm>
          <a:custGeom>
            <a:avLst/>
            <a:gdLst/>
            <a:ahLst/>
            <a:cxnLst/>
            <a:rect l="l" t="t" r="r" b="b"/>
            <a:pathLst>
              <a:path w="9949641" h="10297170">
                <a:moveTo>
                  <a:pt x="0" y="0"/>
                </a:moveTo>
                <a:lnTo>
                  <a:pt x="9949640" y="0"/>
                </a:lnTo>
                <a:lnTo>
                  <a:pt x="9949640" y="10297170"/>
                </a:lnTo>
                <a:lnTo>
                  <a:pt x="0" y="10297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AutoShape 3"/>
          <p:cNvSpPr/>
          <p:nvPr/>
        </p:nvSpPr>
        <p:spPr>
          <a:xfrm>
            <a:off x="5541177" y="1818699"/>
            <a:ext cx="14062075" cy="0"/>
          </a:xfrm>
          <a:prstGeom prst="line">
            <a:avLst/>
          </a:prstGeom>
          <a:ln w="447675" cap="flat">
            <a:solidFill>
              <a:srgbClr val="000000"/>
            </a:solidFill>
            <a:prstDash val="solid"/>
            <a:headEnd type="none" w="sm" len="sm"/>
            <a:tailEnd type="none" w="sm" len="sm"/>
          </a:ln>
        </p:spPr>
      </p:sp>
      <p:sp>
        <p:nvSpPr>
          <p:cNvPr id="4" name="Freeform 4"/>
          <p:cNvSpPr/>
          <p:nvPr/>
        </p:nvSpPr>
        <p:spPr>
          <a:xfrm>
            <a:off x="5818299" y="1761128"/>
            <a:ext cx="4616458" cy="4379864"/>
          </a:xfrm>
          <a:custGeom>
            <a:avLst/>
            <a:gdLst/>
            <a:ahLst/>
            <a:cxnLst/>
            <a:rect l="l" t="t" r="r" b="b"/>
            <a:pathLst>
              <a:path w="4616458" h="4379864">
                <a:moveTo>
                  <a:pt x="0" y="0"/>
                </a:moveTo>
                <a:lnTo>
                  <a:pt x="4616458" y="0"/>
                </a:lnTo>
                <a:lnTo>
                  <a:pt x="4616458" y="4379864"/>
                </a:lnTo>
                <a:lnTo>
                  <a:pt x="0" y="43798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751708" y="-324076"/>
            <a:ext cx="5262277" cy="11507996"/>
            <a:chOff x="0" y="0"/>
            <a:chExt cx="1385949" cy="3030912"/>
          </a:xfrm>
        </p:grpSpPr>
        <p:sp>
          <p:nvSpPr>
            <p:cNvPr id="6" name="Freeform 6"/>
            <p:cNvSpPr/>
            <p:nvPr/>
          </p:nvSpPr>
          <p:spPr>
            <a:xfrm>
              <a:off x="0" y="0"/>
              <a:ext cx="1385949" cy="3030912"/>
            </a:xfrm>
            <a:custGeom>
              <a:avLst/>
              <a:gdLst/>
              <a:ahLst/>
              <a:cxnLst/>
              <a:rect l="l" t="t" r="r" b="b"/>
              <a:pathLst>
                <a:path w="1385949" h="3030912">
                  <a:moveTo>
                    <a:pt x="0" y="0"/>
                  </a:moveTo>
                  <a:lnTo>
                    <a:pt x="1385949" y="0"/>
                  </a:lnTo>
                  <a:lnTo>
                    <a:pt x="1385949" y="3030912"/>
                  </a:lnTo>
                  <a:lnTo>
                    <a:pt x="0" y="3030912"/>
                  </a:lnTo>
                  <a:close/>
                </a:path>
              </a:pathLst>
            </a:custGeom>
            <a:solidFill>
              <a:srgbClr val="471010"/>
            </a:solidFill>
          </p:spPr>
        </p:sp>
        <p:sp>
          <p:nvSpPr>
            <p:cNvPr id="7" name="TextBox 7"/>
            <p:cNvSpPr txBox="1"/>
            <p:nvPr/>
          </p:nvSpPr>
          <p:spPr>
            <a:xfrm>
              <a:off x="0" y="-57150"/>
              <a:ext cx="1385949" cy="308806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77621" y="134466"/>
            <a:ext cx="4610449" cy="9993330"/>
          </a:xfrm>
          <a:custGeom>
            <a:avLst/>
            <a:gdLst/>
            <a:ahLst/>
            <a:cxnLst/>
            <a:rect l="l" t="t" r="r" b="b"/>
            <a:pathLst>
              <a:path w="4610449" h="9993330">
                <a:moveTo>
                  <a:pt x="0" y="0"/>
                </a:moveTo>
                <a:lnTo>
                  <a:pt x="4610450" y="0"/>
                </a:lnTo>
                <a:lnTo>
                  <a:pt x="4610450" y="9993330"/>
                </a:lnTo>
                <a:lnTo>
                  <a:pt x="0" y="9993330"/>
                </a:lnTo>
                <a:lnTo>
                  <a:pt x="0" y="0"/>
                </a:lnTo>
                <a:close/>
              </a:path>
            </a:pathLst>
          </a:custGeom>
          <a:blipFill>
            <a:blip r:embed="rId6"/>
            <a:stretch>
              <a:fillRect/>
            </a:stretch>
          </a:blipFill>
        </p:spPr>
      </p:sp>
      <p:sp>
        <p:nvSpPr>
          <p:cNvPr id="9" name="Freeform 9"/>
          <p:cNvSpPr/>
          <p:nvPr/>
        </p:nvSpPr>
        <p:spPr>
          <a:xfrm rot="-863406">
            <a:off x="5936810" y="6570294"/>
            <a:ext cx="5914236" cy="1700343"/>
          </a:xfrm>
          <a:custGeom>
            <a:avLst/>
            <a:gdLst/>
            <a:ahLst/>
            <a:cxnLst/>
            <a:rect l="l" t="t" r="r" b="b"/>
            <a:pathLst>
              <a:path w="5914236" h="1700343">
                <a:moveTo>
                  <a:pt x="0" y="0"/>
                </a:moveTo>
                <a:lnTo>
                  <a:pt x="5914235" y="0"/>
                </a:lnTo>
                <a:lnTo>
                  <a:pt x="5914235" y="1700343"/>
                </a:lnTo>
                <a:lnTo>
                  <a:pt x="0" y="1700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6209669" y="424993"/>
            <a:ext cx="11741219" cy="1141294"/>
          </a:xfrm>
          <a:prstGeom prst="rect">
            <a:avLst/>
          </a:prstGeom>
        </p:spPr>
        <p:txBody>
          <a:bodyPr lIns="0" tIns="0" rIns="0" bIns="0" rtlCol="0" anchor="t">
            <a:spAutoFit/>
          </a:bodyPr>
          <a:lstStyle/>
          <a:p>
            <a:pPr algn="l">
              <a:lnSpc>
                <a:spcPts val="7692"/>
              </a:lnSpc>
            </a:pPr>
            <a:r>
              <a:rPr lang="en-US" sz="7930" b="1">
                <a:solidFill>
                  <a:srgbClr val="000000"/>
                </a:solidFill>
                <a:latin typeface="Helvetica World Bold"/>
                <a:ea typeface="Helvetica World Bold"/>
                <a:cs typeface="Helvetica World Bold"/>
                <a:sym typeface="Helvetica World Bold"/>
              </a:rPr>
              <a:t>GPA CALCULATIONS</a:t>
            </a:r>
          </a:p>
        </p:txBody>
      </p:sp>
      <p:sp>
        <p:nvSpPr>
          <p:cNvPr id="11" name="TextBox 11"/>
          <p:cNvSpPr txBox="1"/>
          <p:nvPr/>
        </p:nvSpPr>
        <p:spPr>
          <a:xfrm>
            <a:off x="8297965" y="3271953"/>
            <a:ext cx="10236381" cy="3413556"/>
          </a:xfrm>
          <a:prstGeom prst="rect">
            <a:avLst/>
          </a:prstGeom>
        </p:spPr>
        <p:txBody>
          <a:bodyPr lIns="0" tIns="0" rIns="0" bIns="0" rtlCol="0" anchor="t">
            <a:spAutoFit/>
          </a:bodyPr>
          <a:lstStyle/>
          <a:p>
            <a:pPr algn="l">
              <a:lnSpc>
                <a:spcPts val="6852"/>
              </a:lnSpc>
            </a:pPr>
            <a:r>
              <a:rPr lang="en-US" sz="3359" spc="-124">
                <a:solidFill>
                  <a:srgbClr val="000000"/>
                </a:solidFill>
                <a:latin typeface="Poppins"/>
                <a:ea typeface="Poppins"/>
                <a:cs typeface="Poppins"/>
                <a:sym typeface="Poppins"/>
              </a:rPr>
              <a:t>Level 1-On Level </a:t>
            </a:r>
          </a:p>
          <a:p>
            <a:pPr algn="l">
              <a:lnSpc>
                <a:spcPts val="6852"/>
              </a:lnSpc>
            </a:pPr>
            <a:r>
              <a:rPr lang="en-US" sz="3359" spc="-124">
                <a:solidFill>
                  <a:srgbClr val="000000"/>
                </a:solidFill>
                <a:latin typeface="Poppins"/>
                <a:ea typeface="Poppins"/>
                <a:cs typeface="Poppins"/>
                <a:sym typeface="Poppins"/>
              </a:rPr>
              <a:t>Level 2-Honors </a:t>
            </a:r>
          </a:p>
          <a:p>
            <a:pPr algn="l">
              <a:lnSpc>
                <a:spcPts val="6852"/>
              </a:lnSpc>
            </a:pPr>
            <a:r>
              <a:rPr lang="en-US" sz="3359" spc="-124">
                <a:solidFill>
                  <a:srgbClr val="000000"/>
                </a:solidFill>
                <a:latin typeface="Poppins"/>
                <a:ea typeface="Poppins"/>
                <a:cs typeface="Poppins"/>
                <a:sym typeface="Poppins"/>
              </a:rPr>
              <a:t>Level 3-AP, Dual Credit &amp; Level 3 &amp; 4 CTE Courses</a:t>
            </a:r>
          </a:p>
          <a:p>
            <a:pPr marL="0" lvl="0" indent="0" algn="l">
              <a:lnSpc>
                <a:spcPts val="6852"/>
              </a:lnSpc>
            </a:pPr>
            <a:endParaRPr lang="en-US" sz="3359" spc="-124">
              <a:solidFill>
                <a:srgbClr val="000000"/>
              </a:solidFill>
              <a:latin typeface="Poppins"/>
              <a:ea typeface="Poppins"/>
              <a:cs typeface="Poppins"/>
              <a:sym typeface="Poppins"/>
            </a:endParaRPr>
          </a:p>
        </p:txBody>
      </p:sp>
      <p:sp>
        <p:nvSpPr>
          <p:cNvPr id="12" name="TextBox 12"/>
          <p:cNvSpPr txBox="1"/>
          <p:nvPr/>
        </p:nvSpPr>
        <p:spPr>
          <a:xfrm>
            <a:off x="6952346" y="8252641"/>
            <a:ext cx="5661500" cy="1005659"/>
          </a:xfrm>
          <a:prstGeom prst="rect">
            <a:avLst/>
          </a:prstGeom>
        </p:spPr>
        <p:txBody>
          <a:bodyPr lIns="0" tIns="0" rIns="0" bIns="0" rtlCol="0" anchor="t">
            <a:spAutoFit/>
          </a:bodyPr>
          <a:lstStyle/>
          <a:p>
            <a:pPr algn="ctr">
              <a:lnSpc>
                <a:spcPts val="7451"/>
              </a:lnSpc>
            </a:pPr>
            <a:r>
              <a:rPr lang="en-US" sz="5322">
                <a:solidFill>
                  <a:srgbClr val="000000"/>
                </a:solidFill>
                <a:latin typeface="Times New Roman"/>
                <a:ea typeface="Times New Roman"/>
                <a:cs typeface="Times New Roman"/>
                <a:sym typeface="Times New Roman"/>
              </a:rPr>
              <a:t>Keep this in mind...</a:t>
            </a:r>
          </a:p>
        </p:txBody>
      </p:sp>
      <p:sp>
        <p:nvSpPr>
          <p:cNvPr id="13" name="TextBox 13"/>
          <p:cNvSpPr txBox="1"/>
          <p:nvPr/>
        </p:nvSpPr>
        <p:spPr>
          <a:xfrm>
            <a:off x="9381072" y="9281452"/>
            <a:ext cx="8374132" cy="726825"/>
          </a:xfrm>
          <a:prstGeom prst="rect">
            <a:avLst/>
          </a:prstGeom>
        </p:spPr>
        <p:txBody>
          <a:bodyPr lIns="0" tIns="0" rIns="0" bIns="0" rtlCol="0" anchor="t">
            <a:spAutoFit/>
          </a:bodyPr>
          <a:lstStyle/>
          <a:p>
            <a:pPr algn="ctr">
              <a:lnSpc>
                <a:spcPts val="5312"/>
              </a:lnSpc>
            </a:pPr>
            <a:r>
              <a:rPr lang="en-US" sz="3794">
                <a:solidFill>
                  <a:srgbClr val="000000"/>
                </a:solidFill>
                <a:latin typeface="Times New Roman"/>
                <a:ea typeface="Times New Roman"/>
                <a:cs typeface="Times New Roman"/>
                <a:sym typeface="Times New Roman"/>
              </a:rPr>
              <a:t>the higher the level the more GPA points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7628398" y="-3437573"/>
            <a:ext cx="11169783" cy="7162624"/>
          </a:xfrm>
          <a:custGeom>
            <a:avLst/>
            <a:gdLst/>
            <a:ahLst/>
            <a:cxnLst/>
            <a:rect l="l" t="t" r="r" b="b"/>
            <a:pathLst>
              <a:path w="11169783" h="7162624">
                <a:moveTo>
                  <a:pt x="11169783" y="7162623"/>
                </a:moveTo>
                <a:lnTo>
                  <a:pt x="0" y="7162623"/>
                </a:lnTo>
                <a:lnTo>
                  <a:pt x="0" y="0"/>
                </a:lnTo>
                <a:lnTo>
                  <a:pt x="11169783" y="0"/>
                </a:lnTo>
                <a:lnTo>
                  <a:pt x="11169783" y="7162623"/>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072860">
            <a:off x="13458767" y="-1913662"/>
            <a:ext cx="4423025" cy="4114800"/>
          </a:xfrm>
          <a:custGeom>
            <a:avLst/>
            <a:gdLst/>
            <a:ahLst/>
            <a:cxnLst/>
            <a:rect l="l" t="t" r="r" b="b"/>
            <a:pathLst>
              <a:path w="4423025" h="4114800">
                <a:moveTo>
                  <a:pt x="0" y="0"/>
                </a:moveTo>
                <a:lnTo>
                  <a:pt x="4423025" y="0"/>
                </a:lnTo>
                <a:lnTo>
                  <a:pt x="442302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765741" y="1779725"/>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6"/>
            <a:stretch>
              <a:fillRect/>
            </a:stretch>
          </a:blipFill>
        </p:spPr>
      </p:sp>
      <p:sp>
        <p:nvSpPr>
          <p:cNvPr id="5" name="Freeform 5"/>
          <p:cNvSpPr/>
          <p:nvPr/>
        </p:nvSpPr>
        <p:spPr>
          <a:xfrm>
            <a:off x="256387" y="3121406"/>
            <a:ext cx="853045" cy="873798"/>
          </a:xfrm>
          <a:custGeom>
            <a:avLst/>
            <a:gdLst/>
            <a:ahLst/>
            <a:cxnLst/>
            <a:rect l="l" t="t" r="r" b="b"/>
            <a:pathLst>
              <a:path w="853045" h="873798">
                <a:moveTo>
                  <a:pt x="0" y="0"/>
                </a:moveTo>
                <a:lnTo>
                  <a:pt x="853045" y="0"/>
                </a:lnTo>
                <a:lnTo>
                  <a:pt x="853045" y="873798"/>
                </a:lnTo>
                <a:lnTo>
                  <a:pt x="0" y="873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390068" y="1576672"/>
            <a:ext cx="6953230" cy="1515784"/>
          </a:xfrm>
          <a:prstGeom prst="rect">
            <a:avLst/>
          </a:prstGeom>
        </p:spPr>
        <p:txBody>
          <a:bodyPr lIns="0" tIns="0" rIns="0" bIns="0" rtlCol="0" anchor="t">
            <a:spAutoFit/>
          </a:bodyPr>
          <a:lstStyle/>
          <a:p>
            <a:pPr algn="l">
              <a:lnSpc>
                <a:spcPts val="10021"/>
              </a:lnSpc>
            </a:pPr>
            <a:r>
              <a:rPr lang="en-US" sz="9922" b="1" spc="-1160">
                <a:solidFill>
                  <a:srgbClr val="471010"/>
                </a:solidFill>
                <a:latin typeface="Times New Roman Bold"/>
                <a:ea typeface="Times New Roman Bold"/>
                <a:cs typeface="Times New Roman Bold"/>
                <a:sym typeface="Times New Roman Bold"/>
              </a:rPr>
              <a:t>FUN FACTS</a:t>
            </a:r>
          </a:p>
        </p:txBody>
      </p:sp>
      <p:sp>
        <p:nvSpPr>
          <p:cNvPr id="7" name="TextBox 7"/>
          <p:cNvSpPr txBox="1"/>
          <p:nvPr/>
        </p:nvSpPr>
        <p:spPr>
          <a:xfrm>
            <a:off x="392028" y="802458"/>
            <a:ext cx="6255435" cy="977267"/>
          </a:xfrm>
          <a:prstGeom prst="rect">
            <a:avLst/>
          </a:prstGeom>
        </p:spPr>
        <p:txBody>
          <a:bodyPr lIns="0" tIns="0" rIns="0" bIns="0" rtlCol="0" anchor="t">
            <a:spAutoFit/>
          </a:bodyPr>
          <a:lstStyle/>
          <a:p>
            <a:pPr algn="l">
              <a:lnSpc>
                <a:spcPts val="7415"/>
              </a:lnSpc>
            </a:pPr>
            <a:r>
              <a:rPr lang="en-US" sz="7342" b="1" i="1" spc="-330">
                <a:solidFill>
                  <a:srgbClr val="000000"/>
                </a:solidFill>
                <a:latin typeface="Open Sauce Bold Italics"/>
                <a:ea typeface="Open Sauce Bold Italics"/>
                <a:cs typeface="Open Sauce Bold Italics"/>
                <a:sym typeface="Open Sauce Bold Italics"/>
              </a:rPr>
              <a:t>2024-2025</a:t>
            </a:r>
          </a:p>
        </p:txBody>
      </p:sp>
      <p:sp>
        <p:nvSpPr>
          <p:cNvPr id="8" name="TextBox 8"/>
          <p:cNvSpPr txBox="1"/>
          <p:nvPr/>
        </p:nvSpPr>
        <p:spPr>
          <a:xfrm>
            <a:off x="1311204" y="2861538"/>
            <a:ext cx="8459019" cy="5877758"/>
          </a:xfrm>
          <a:prstGeom prst="rect">
            <a:avLst/>
          </a:prstGeom>
        </p:spPr>
        <p:txBody>
          <a:bodyPr lIns="0" tIns="0" rIns="0" bIns="0" rtlCol="0" anchor="t">
            <a:spAutoFit/>
          </a:bodyPr>
          <a:lstStyle/>
          <a:p>
            <a:pPr algn="l">
              <a:lnSpc>
                <a:spcPts val="11765"/>
              </a:lnSpc>
            </a:pPr>
            <a:r>
              <a:rPr lang="en-US" sz="4800" b="1">
                <a:solidFill>
                  <a:srgbClr val="000000"/>
                </a:solidFill>
                <a:latin typeface="Times New Roman Bold"/>
                <a:ea typeface="Times New Roman Bold"/>
                <a:cs typeface="Times New Roman Bold"/>
                <a:sym typeface="Times New Roman Bold"/>
              </a:rPr>
              <a:t>40 ROHS COACHES</a:t>
            </a:r>
          </a:p>
          <a:p>
            <a:pPr algn="l">
              <a:lnSpc>
                <a:spcPts val="11765"/>
              </a:lnSpc>
            </a:pPr>
            <a:r>
              <a:rPr lang="en-US" sz="4800" b="1">
                <a:solidFill>
                  <a:srgbClr val="000000"/>
                </a:solidFill>
                <a:latin typeface="Times New Roman Bold"/>
                <a:ea typeface="Times New Roman Bold"/>
                <a:cs typeface="Times New Roman Bold"/>
                <a:sym typeface="Times New Roman Bold"/>
              </a:rPr>
              <a:t>3 ATHLETIC TRAINERS</a:t>
            </a:r>
          </a:p>
          <a:p>
            <a:pPr algn="l">
              <a:lnSpc>
                <a:spcPts val="11765"/>
              </a:lnSpc>
            </a:pPr>
            <a:r>
              <a:rPr lang="en-US" sz="4800" b="1">
                <a:solidFill>
                  <a:srgbClr val="000000"/>
                </a:solidFill>
                <a:latin typeface="Times New Roman Bold"/>
                <a:ea typeface="Times New Roman Bold"/>
                <a:cs typeface="Times New Roman Bold"/>
                <a:sym typeface="Times New Roman Bold"/>
              </a:rPr>
              <a:t>795 STUDENT ATHLETES</a:t>
            </a:r>
          </a:p>
          <a:p>
            <a:pPr algn="l">
              <a:lnSpc>
                <a:spcPts val="11765"/>
              </a:lnSpc>
            </a:pPr>
            <a:r>
              <a:rPr lang="en-US" sz="4800" b="1">
                <a:solidFill>
                  <a:srgbClr val="000000"/>
                </a:solidFill>
                <a:latin typeface="Times New Roman Bold"/>
                <a:ea typeface="Times New Roman Bold"/>
                <a:cs typeface="Times New Roman Bold"/>
                <a:sym typeface="Times New Roman Bold"/>
              </a:rPr>
              <a:t>44 ATHLETIC TEAMS</a:t>
            </a:r>
          </a:p>
        </p:txBody>
      </p:sp>
      <p:sp>
        <p:nvSpPr>
          <p:cNvPr id="9" name="Freeform 9"/>
          <p:cNvSpPr/>
          <p:nvPr/>
        </p:nvSpPr>
        <p:spPr>
          <a:xfrm>
            <a:off x="175655" y="4796028"/>
            <a:ext cx="853045" cy="873798"/>
          </a:xfrm>
          <a:custGeom>
            <a:avLst/>
            <a:gdLst/>
            <a:ahLst/>
            <a:cxnLst/>
            <a:rect l="l" t="t" r="r" b="b"/>
            <a:pathLst>
              <a:path w="853045" h="873798">
                <a:moveTo>
                  <a:pt x="0" y="0"/>
                </a:moveTo>
                <a:lnTo>
                  <a:pt x="853045" y="0"/>
                </a:lnTo>
                <a:lnTo>
                  <a:pt x="853045" y="873798"/>
                </a:lnTo>
                <a:lnTo>
                  <a:pt x="0" y="873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75655" y="6286500"/>
            <a:ext cx="853045" cy="873798"/>
          </a:xfrm>
          <a:custGeom>
            <a:avLst/>
            <a:gdLst/>
            <a:ahLst/>
            <a:cxnLst/>
            <a:rect l="l" t="t" r="r" b="b"/>
            <a:pathLst>
              <a:path w="853045" h="873798">
                <a:moveTo>
                  <a:pt x="0" y="0"/>
                </a:moveTo>
                <a:lnTo>
                  <a:pt x="853045" y="0"/>
                </a:lnTo>
                <a:lnTo>
                  <a:pt x="853045" y="873798"/>
                </a:lnTo>
                <a:lnTo>
                  <a:pt x="0" y="873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75655" y="7779213"/>
            <a:ext cx="853045" cy="873798"/>
          </a:xfrm>
          <a:custGeom>
            <a:avLst/>
            <a:gdLst/>
            <a:ahLst/>
            <a:cxnLst/>
            <a:rect l="l" t="t" r="r" b="b"/>
            <a:pathLst>
              <a:path w="853045" h="873798">
                <a:moveTo>
                  <a:pt x="0" y="0"/>
                </a:moveTo>
                <a:lnTo>
                  <a:pt x="853045" y="0"/>
                </a:lnTo>
                <a:lnTo>
                  <a:pt x="853045" y="873798"/>
                </a:lnTo>
                <a:lnTo>
                  <a:pt x="0" y="8737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flipH="1" flipV="1">
            <a:off x="-1088500" y="-734951"/>
            <a:ext cx="5665280" cy="5658198"/>
          </a:xfrm>
          <a:custGeom>
            <a:avLst/>
            <a:gdLst/>
            <a:ahLst/>
            <a:cxnLst/>
            <a:rect l="l" t="t" r="r" b="b"/>
            <a:pathLst>
              <a:path w="5665280" h="5658198">
                <a:moveTo>
                  <a:pt x="5665280" y="5658198"/>
                </a:moveTo>
                <a:lnTo>
                  <a:pt x="0" y="5658198"/>
                </a:lnTo>
                <a:lnTo>
                  <a:pt x="0" y="0"/>
                </a:lnTo>
                <a:lnTo>
                  <a:pt x="5665280" y="0"/>
                </a:lnTo>
                <a:lnTo>
                  <a:pt x="5665280" y="5658198"/>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4071537"/>
            <a:ext cx="3536475" cy="5435422"/>
            <a:chOff x="0" y="0"/>
            <a:chExt cx="1065011" cy="1636879"/>
          </a:xfrm>
        </p:grpSpPr>
        <p:sp>
          <p:nvSpPr>
            <p:cNvPr id="4" name="Freeform 4"/>
            <p:cNvSpPr/>
            <p:nvPr/>
          </p:nvSpPr>
          <p:spPr>
            <a:xfrm>
              <a:off x="0" y="0"/>
              <a:ext cx="1065011" cy="1636879"/>
            </a:xfrm>
            <a:custGeom>
              <a:avLst/>
              <a:gdLst/>
              <a:ahLst/>
              <a:cxnLst/>
              <a:rect l="l" t="t" r="r" b="b"/>
              <a:pathLst>
                <a:path w="1065011" h="1636879">
                  <a:moveTo>
                    <a:pt x="80999" y="0"/>
                  </a:moveTo>
                  <a:lnTo>
                    <a:pt x="984012" y="0"/>
                  </a:lnTo>
                  <a:cubicBezTo>
                    <a:pt x="1005494" y="0"/>
                    <a:pt x="1026096" y="8534"/>
                    <a:pt x="1041287" y="23724"/>
                  </a:cubicBezTo>
                  <a:cubicBezTo>
                    <a:pt x="1056477" y="38914"/>
                    <a:pt x="1065011" y="59517"/>
                    <a:pt x="1065011" y="80999"/>
                  </a:cubicBezTo>
                  <a:lnTo>
                    <a:pt x="1065011" y="1555880"/>
                  </a:lnTo>
                  <a:cubicBezTo>
                    <a:pt x="1065011" y="1577362"/>
                    <a:pt x="1056477" y="1597965"/>
                    <a:pt x="1041287" y="1613155"/>
                  </a:cubicBezTo>
                  <a:cubicBezTo>
                    <a:pt x="1026096" y="1628345"/>
                    <a:pt x="1005494" y="1636879"/>
                    <a:pt x="984012" y="1636879"/>
                  </a:cubicBezTo>
                  <a:lnTo>
                    <a:pt x="80999" y="1636879"/>
                  </a:lnTo>
                  <a:cubicBezTo>
                    <a:pt x="59517" y="1636879"/>
                    <a:pt x="38914" y="1628345"/>
                    <a:pt x="23724" y="1613155"/>
                  </a:cubicBezTo>
                  <a:cubicBezTo>
                    <a:pt x="8534" y="1597965"/>
                    <a:pt x="0" y="1577362"/>
                    <a:pt x="0" y="1555880"/>
                  </a:cubicBezTo>
                  <a:lnTo>
                    <a:pt x="0" y="80999"/>
                  </a:lnTo>
                  <a:cubicBezTo>
                    <a:pt x="0" y="59517"/>
                    <a:pt x="8534" y="38914"/>
                    <a:pt x="23724" y="23724"/>
                  </a:cubicBezTo>
                  <a:cubicBezTo>
                    <a:pt x="38914" y="8534"/>
                    <a:pt x="59517" y="0"/>
                    <a:pt x="80999" y="0"/>
                  </a:cubicBezTo>
                  <a:close/>
                </a:path>
              </a:pathLst>
            </a:custGeom>
            <a:solidFill>
              <a:srgbClr val="471010"/>
            </a:solidFill>
          </p:spPr>
        </p:sp>
        <p:sp>
          <p:nvSpPr>
            <p:cNvPr id="5" name="TextBox 5"/>
            <p:cNvSpPr txBox="1"/>
            <p:nvPr/>
          </p:nvSpPr>
          <p:spPr>
            <a:xfrm>
              <a:off x="0" y="-38100"/>
              <a:ext cx="1065011" cy="16749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921386" y="4071537"/>
            <a:ext cx="3536475" cy="5435422"/>
            <a:chOff x="0" y="0"/>
            <a:chExt cx="1065011" cy="1636879"/>
          </a:xfrm>
        </p:grpSpPr>
        <p:sp>
          <p:nvSpPr>
            <p:cNvPr id="7" name="Freeform 7"/>
            <p:cNvSpPr/>
            <p:nvPr/>
          </p:nvSpPr>
          <p:spPr>
            <a:xfrm>
              <a:off x="0" y="0"/>
              <a:ext cx="1065011" cy="1636879"/>
            </a:xfrm>
            <a:custGeom>
              <a:avLst/>
              <a:gdLst/>
              <a:ahLst/>
              <a:cxnLst/>
              <a:rect l="l" t="t" r="r" b="b"/>
              <a:pathLst>
                <a:path w="1065011" h="1636879">
                  <a:moveTo>
                    <a:pt x="80999" y="0"/>
                  </a:moveTo>
                  <a:lnTo>
                    <a:pt x="984012" y="0"/>
                  </a:lnTo>
                  <a:cubicBezTo>
                    <a:pt x="1005494" y="0"/>
                    <a:pt x="1026096" y="8534"/>
                    <a:pt x="1041287" y="23724"/>
                  </a:cubicBezTo>
                  <a:cubicBezTo>
                    <a:pt x="1056477" y="38914"/>
                    <a:pt x="1065011" y="59517"/>
                    <a:pt x="1065011" y="80999"/>
                  </a:cubicBezTo>
                  <a:lnTo>
                    <a:pt x="1065011" y="1555880"/>
                  </a:lnTo>
                  <a:cubicBezTo>
                    <a:pt x="1065011" y="1577362"/>
                    <a:pt x="1056477" y="1597965"/>
                    <a:pt x="1041287" y="1613155"/>
                  </a:cubicBezTo>
                  <a:cubicBezTo>
                    <a:pt x="1026096" y="1628345"/>
                    <a:pt x="1005494" y="1636879"/>
                    <a:pt x="984012" y="1636879"/>
                  </a:cubicBezTo>
                  <a:lnTo>
                    <a:pt x="80999" y="1636879"/>
                  </a:lnTo>
                  <a:cubicBezTo>
                    <a:pt x="59517" y="1636879"/>
                    <a:pt x="38914" y="1628345"/>
                    <a:pt x="23724" y="1613155"/>
                  </a:cubicBezTo>
                  <a:cubicBezTo>
                    <a:pt x="8534" y="1597965"/>
                    <a:pt x="0" y="1577362"/>
                    <a:pt x="0" y="1555880"/>
                  </a:cubicBezTo>
                  <a:lnTo>
                    <a:pt x="0" y="80999"/>
                  </a:lnTo>
                  <a:cubicBezTo>
                    <a:pt x="0" y="59517"/>
                    <a:pt x="8534" y="38914"/>
                    <a:pt x="23724" y="23724"/>
                  </a:cubicBezTo>
                  <a:cubicBezTo>
                    <a:pt x="38914" y="8534"/>
                    <a:pt x="59517" y="0"/>
                    <a:pt x="80999" y="0"/>
                  </a:cubicBezTo>
                  <a:close/>
                </a:path>
              </a:pathLst>
            </a:custGeom>
            <a:solidFill>
              <a:srgbClr val="471010"/>
            </a:solidFill>
          </p:spPr>
        </p:sp>
        <p:sp>
          <p:nvSpPr>
            <p:cNvPr id="8" name="TextBox 8"/>
            <p:cNvSpPr txBox="1"/>
            <p:nvPr/>
          </p:nvSpPr>
          <p:spPr>
            <a:xfrm>
              <a:off x="0" y="-38100"/>
              <a:ext cx="1065011" cy="1674979"/>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619911" y="3962404"/>
            <a:ext cx="3536475" cy="5544555"/>
            <a:chOff x="0" y="0"/>
            <a:chExt cx="1065011" cy="1669745"/>
          </a:xfrm>
        </p:grpSpPr>
        <p:sp>
          <p:nvSpPr>
            <p:cNvPr id="10" name="Freeform 10"/>
            <p:cNvSpPr/>
            <p:nvPr/>
          </p:nvSpPr>
          <p:spPr>
            <a:xfrm>
              <a:off x="0" y="0"/>
              <a:ext cx="1065011" cy="1669745"/>
            </a:xfrm>
            <a:custGeom>
              <a:avLst/>
              <a:gdLst/>
              <a:ahLst/>
              <a:cxnLst/>
              <a:rect l="l" t="t" r="r" b="b"/>
              <a:pathLst>
                <a:path w="1065011" h="1669745">
                  <a:moveTo>
                    <a:pt x="80999" y="0"/>
                  </a:moveTo>
                  <a:lnTo>
                    <a:pt x="984012" y="0"/>
                  </a:lnTo>
                  <a:cubicBezTo>
                    <a:pt x="1005494" y="0"/>
                    <a:pt x="1026096" y="8534"/>
                    <a:pt x="1041287" y="23724"/>
                  </a:cubicBezTo>
                  <a:cubicBezTo>
                    <a:pt x="1056477" y="38914"/>
                    <a:pt x="1065011" y="59517"/>
                    <a:pt x="1065011" y="80999"/>
                  </a:cubicBezTo>
                  <a:lnTo>
                    <a:pt x="1065011" y="1588746"/>
                  </a:lnTo>
                  <a:cubicBezTo>
                    <a:pt x="1065011" y="1610228"/>
                    <a:pt x="1056477" y="1630830"/>
                    <a:pt x="1041287" y="1646020"/>
                  </a:cubicBezTo>
                  <a:cubicBezTo>
                    <a:pt x="1026096" y="1661211"/>
                    <a:pt x="1005494" y="1669745"/>
                    <a:pt x="984012" y="1669745"/>
                  </a:cubicBezTo>
                  <a:lnTo>
                    <a:pt x="80999" y="1669745"/>
                  </a:lnTo>
                  <a:cubicBezTo>
                    <a:pt x="59517" y="1669745"/>
                    <a:pt x="38914" y="1661211"/>
                    <a:pt x="23724" y="1646020"/>
                  </a:cubicBezTo>
                  <a:cubicBezTo>
                    <a:pt x="8534" y="1630830"/>
                    <a:pt x="0" y="1610228"/>
                    <a:pt x="0" y="1588746"/>
                  </a:cubicBezTo>
                  <a:lnTo>
                    <a:pt x="0" y="80999"/>
                  </a:lnTo>
                  <a:cubicBezTo>
                    <a:pt x="0" y="59517"/>
                    <a:pt x="8534" y="38914"/>
                    <a:pt x="23724" y="23724"/>
                  </a:cubicBezTo>
                  <a:cubicBezTo>
                    <a:pt x="38914" y="8534"/>
                    <a:pt x="59517" y="0"/>
                    <a:pt x="80999" y="0"/>
                  </a:cubicBezTo>
                  <a:close/>
                </a:path>
              </a:pathLst>
            </a:custGeom>
            <a:solidFill>
              <a:srgbClr val="471010"/>
            </a:solidFill>
          </p:spPr>
        </p:sp>
        <p:sp>
          <p:nvSpPr>
            <p:cNvPr id="11" name="TextBox 11"/>
            <p:cNvSpPr txBox="1"/>
            <p:nvPr/>
          </p:nvSpPr>
          <p:spPr>
            <a:xfrm>
              <a:off x="0" y="-38100"/>
              <a:ext cx="1065011" cy="170784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499286" y="3962404"/>
            <a:ext cx="3536475" cy="5574530"/>
            <a:chOff x="0" y="0"/>
            <a:chExt cx="1065011" cy="1678772"/>
          </a:xfrm>
        </p:grpSpPr>
        <p:sp>
          <p:nvSpPr>
            <p:cNvPr id="13" name="Freeform 13"/>
            <p:cNvSpPr/>
            <p:nvPr/>
          </p:nvSpPr>
          <p:spPr>
            <a:xfrm>
              <a:off x="0" y="0"/>
              <a:ext cx="1065011" cy="1678772"/>
            </a:xfrm>
            <a:custGeom>
              <a:avLst/>
              <a:gdLst/>
              <a:ahLst/>
              <a:cxnLst/>
              <a:rect l="l" t="t" r="r" b="b"/>
              <a:pathLst>
                <a:path w="1065011" h="1678772">
                  <a:moveTo>
                    <a:pt x="80999" y="0"/>
                  </a:moveTo>
                  <a:lnTo>
                    <a:pt x="984012" y="0"/>
                  </a:lnTo>
                  <a:cubicBezTo>
                    <a:pt x="1005494" y="0"/>
                    <a:pt x="1026096" y="8534"/>
                    <a:pt x="1041287" y="23724"/>
                  </a:cubicBezTo>
                  <a:cubicBezTo>
                    <a:pt x="1056477" y="38914"/>
                    <a:pt x="1065011" y="59517"/>
                    <a:pt x="1065011" y="80999"/>
                  </a:cubicBezTo>
                  <a:lnTo>
                    <a:pt x="1065011" y="1597773"/>
                  </a:lnTo>
                  <a:cubicBezTo>
                    <a:pt x="1065011" y="1619255"/>
                    <a:pt x="1056477" y="1639857"/>
                    <a:pt x="1041287" y="1655048"/>
                  </a:cubicBezTo>
                  <a:cubicBezTo>
                    <a:pt x="1026096" y="1670238"/>
                    <a:pt x="1005494" y="1678772"/>
                    <a:pt x="984012" y="1678772"/>
                  </a:cubicBezTo>
                  <a:lnTo>
                    <a:pt x="80999" y="1678772"/>
                  </a:lnTo>
                  <a:cubicBezTo>
                    <a:pt x="59517" y="1678772"/>
                    <a:pt x="38914" y="1670238"/>
                    <a:pt x="23724" y="1655048"/>
                  </a:cubicBezTo>
                  <a:cubicBezTo>
                    <a:pt x="8534" y="1639857"/>
                    <a:pt x="0" y="1619255"/>
                    <a:pt x="0" y="1597773"/>
                  </a:cubicBezTo>
                  <a:lnTo>
                    <a:pt x="0" y="80999"/>
                  </a:lnTo>
                  <a:cubicBezTo>
                    <a:pt x="0" y="59517"/>
                    <a:pt x="8534" y="38914"/>
                    <a:pt x="23724" y="23724"/>
                  </a:cubicBezTo>
                  <a:cubicBezTo>
                    <a:pt x="38914" y="8534"/>
                    <a:pt x="59517" y="0"/>
                    <a:pt x="80999" y="0"/>
                  </a:cubicBezTo>
                  <a:close/>
                </a:path>
              </a:pathLst>
            </a:custGeom>
            <a:solidFill>
              <a:srgbClr val="471010"/>
            </a:solidFill>
          </p:spPr>
        </p:sp>
        <p:sp>
          <p:nvSpPr>
            <p:cNvPr id="14" name="TextBox 14"/>
            <p:cNvSpPr txBox="1"/>
            <p:nvPr/>
          </p:nvSpPr>
          <p:spPr>
            <a:xfrm>
              <a:off x="0" y="-38100"/>
              <a:ext cx="1065011" cy="1716872"/>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836095" y="3001561"/>
            <a:ext cx="1921686" cy="1921686"/>
          </a:xfrm>
          <a:custGeom>
            <a:avLst/>
            <a:gdLst/>
            <a:ahLst/>
            <a:cxnLst/>
            <a:rect l="l" t="t" r="r" b="b"/>
            <a:pathLst>
              <a:path w="1921686" h="1921686">
                <a:moveTo>
                  <a:pt x="0" y="0"/>
                </a:moveTo>
                <a:lnTo>
                  <a:pt x="1921685" y="0"/>
                </a:lnTo>
                <a:lnTo>
                  <a:pt x="1921685" y="1921686"/>
                </a:lnTo>
                <a:lnTo>
                  <a:pt x="0" y="1921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6104167" y="3001561"/>
            <a:ext cx="1140739" cy="1705779"/>
          </a:xfrm>
          <a:custGeom>
            <a:avLst/>
            <a:gdLst/>
            <a:ahLst/>
            <a:cxnLst/>
            <a:rect l="l" t="t" r="r" b="b"/>
            <a:pathLst>
              <a:path w="1140739" h="1705779">
                <a:moveTo>
                  <a:pt x="0" y="0"/>
                </a:moveTo>
                <a:lnTo>
                  <a:pt x="1140739" y="0"/>
                </a:lnTo>
                <a:lnTo>
                  <a:pt x="1140739" y="1705778"/>
                </a:lnTo>
                <a:lnTo>
                  <a:pt x="0" y="17057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2553058" y="837169"/>
            <a:ext cx="13763746" cy="1024560"/>
          </a:xfrm>
          <a:prstGeom prst="rect">
            <a:avLst/>
          </a:prstGeom>
        </p:spPr>
        <p:txBody>
          <a:bodyPr lIns="0" tIns="0" rIns="0" bIns="0" rtlCol="0" anchor="t">
            <a:spAutoFit/>
          </a:bodyPr>
          <a:lstStyle/>
          <a:p>
            <a:pPr algn="l">
              <a:lnSpc>
                <a:spcPts val="7503"/>
              </a:lnSpc>
            </a:pPr>
            <a:r>
              <a:rPr lang="en-US" sz="6413" b="1" spc="-134">
                <a:solidFill>
                  <a:srgbClr val="000000"/>
                </a:solidFill>
                <a:latin typeface="Poppins Bold"/>
                <a:ea typeface="Poppins Bold"/>
                <a:cs typeface="Poppins Bold"/>
                <a:sym typeface="Poppins Bold"/>
              </a:rPr>
              <a:t>2024-2026 UIL District Alignments</a:t>
            </a:r>
          </a:p>
        </p:txBody>
      </p:sp>
      <p:sp>
        <p:nvSpPr>
          <p:cNvPr id="18" name="TextBox 18"/>
          <p:cNvSpPr txBox="1"/>
          <p:nvPr/>
        </p:nvSpPr>
        <p:spPr>
          <a:xfrm>
            <a:off x="1085579" y="5766773"/>
            <a:ext cx="3422716" cy="2166509"/>
          </a:xfrm>
          <a:prstGeom prst="rect">
            <a:avLst/>
          </a:prstGeom>
        </p:spPr>
        <p:txBody>
          <a:bodyPr lIns="0" tIns="0" rIns="0" bIns="0" rtlCol="0" anchor="t">
            <a:spAutoFit/>
          </a:bodyPr>
          <a:lstStyle/>
          <a:p>
            <a:pPr algn="ctr">
              <a:lnSpc>
                <a:spcPts val="4255"/>
              </a:lnSpc>
            </a:pPr>
            <a:r>
              <a:rPr lang="en-US" sz="3637" b="1" spc="-76">
                <a:solidFill>
                  <a:srgbClr val="FFFFFF"/>
                </a:solidFill>
                <a:latin typeface="Poppins Bold"/>
                <a:ea typeface="Poppins Bold"/>
                <a:cs typeface="Poppins Bold"/>
                <a:sym typeface="Poppins Bold"/>
              </a:rPr>
              <a:t>7-5A </a:t>
            </a:r>
          </a:p>
          <a:p>
            <a:pPr algn="ctr">
              <a:lnSpc>
                <a:spcPts val="4255"/>
              </a:lnSpc>
            </a:pPr>
            <a:r>
              <a:rPr lang="en-US" sz="3637" b="1" spc="-76">
                <a:solidFill>
                  <a:srgbClr val="FFFFFF"/>
                </a:solidFill>
                <a:latin typeface="Poppins Bold"/>
                <a:ea typeface="Poppins Bold"/>
                <a:cs typeface="Poppins Bold"/>
                <a:sym typeface="Poppins Bold"/>
              </a:rPr>
              <a:t>Division 1 </a:t>
            </a:r>
          </a:p>
          <a:p>
            <a:pPr algn="ctr">
              <a:lnSpc>
                <a:spcPts val="4255"/>
              </a:lnSpc>
            </a:pPr>
            <a:r>
              <a:rPr lang="en-US" sz="3637" b="1" spc="-76">
                <a:solidFill>
                  <a:srgbClr val="FFFFFF"/>
                </a:solidFill>
                <a:latin typeface="Poppins Bold"/>
                <a:ea typeface="Poppins Bold"/>
                <a:cs typeface="Poppins Bold"/>
                <a:sym typeface="Poppins Bold"/>
              </a:rPr>
              <a:t>for Football​</a:t>
            </a:r>
          </a:p>
          <a:p>
            <a:pPr algn="ctr">
              <a:lnSpc>
                <a:spcPts val="4255"/>
              </a:lnSpc>
            </a:pPr>
            <a:endParaRPr lang="en-US" sz="3637" b="1" spc="-76">
              <a:solidFill>
                <a:srgbClr val="FFFFFF"/>
              </a:solidFill>
              <a:latin typeface="Poppins Bold"/>
              <a:ea typeface="Poppins Bold"/>
              <a:cs typeface="Poppins Bold"/>
              <a:sym typeface="Poppins Bold"/>
            </a:endParaRPr>
          </a:p>
        </p:txBody>
      </p:sp>
      <p:sp>
        <p:nvSpPr>
          <p:cNvPr id="19" name="TextBox 19"/>
          <p:cNvSpPr txBox="1"/>
          <p:nvPr/>
        </p:nvSpPr>
        <p:spPr>
          <a:xfrm>
            <a:off x="5064479" y="5038725"/>
            <a:ext cx="3250289" cy="4617538"/>
          </a:xfrm>
          <a:prstGeom prst="rect">
            <a:avLst/>
          </a:prstGeom>
        </p:spPr>
        <p:txBody>
          <a:bodyPr lIns="0" tIns="0" rIns="0" bIns="0" rtlCol="0" anchor="t">
            <a:spAutoFit/>
          </a:bodyPr>
          <a:lstStyle/>
          <a:p>
            <a:pPr marL="565306" lvl="1" indent="-282653" algn="l">
              <a:lnSpc>
                <a:spcPts val="4058"/>
              </a:lnSpc>
              <a:buFont typeface="Arial"/>
              <a:buChar char="•"/>
            </a:pPr>
            <a:r>
              <a:rPr lang="en-US" sz="2618" b="1" spc="-54">
                <a:solidFill>
                  <a:srgbClr val="FFFFFF"/>
                </a:solidFill>
                <a:latin typeface="Poppins Bold"/>
                <a:ea typeface="Poppins Bold"/>
                <a:cs typeface="Poppins Bold"/>
                <a:sym typeface="Poppins Bold"/>
              </a:rPr>
              <a:t>Burleson Centennial</a:t>
            </a:r>
          </a:p>
          <a:p>
            <a:pPr marL="565306" lvl="1" indent="-282653" algn="l">
              <a:lnSpc>
                <a:spcPts val="4058"/>
              </a:lnSpc>
              <a:buFont typeface="Arial"/>
              <a:buChar char="•"/>
            </a:pPr>
            <a:r>
              <a:rPr lang="en-US" sz="2618" b="1" spc="-54">
                <a:solidFill>
                  <a:srgbClr val="FFFFFF"/>
                </a:solidFill>
                <a:latin typeface="Poppins Bold"/>
                <a:ea typeface="Poppins Bold"/>
                <a:cs typeface="Poppins Bold"/>
                <a:sym typeface="Poppins Bold"/>
              </a:rPr>
              <a:t>Cleburne</a:t>
            </a:r>
          </a:p>
          <a:p>
            <a:pPr marL="565306" lvl="1" indent="-282653" algn="l">
              <a:lnSpc>
                <a:spcPts val="4058"/>
              </a:lnSpc>
              <a:buFont typeface="Arial"/>
              <a:buChar char="•"/>
            </a:pPr>
            <a:r>
              <a:rPr lang="en-US" sz="2618" b="1" spc="-54">
                <a:solidFill>
                  <a:srgbClr val="FFFFFF"/>
                </a:solidFill>
                <a:latin typeface="Poppins Bold"/>
                <a:ea typeface="Poppins Bold"/>
                <a:cs typeface="Poppins Bold"/>
                <a:sym typeface="Poppins Bold"/>
              </a:rPr>
              <a:t>Highland Park</a:t>
            </a:r>
          </a:p>
          <a:p>
            <a:pPr marL="565306" lvl="1" indent="-282653" algn="l">
              <a:lnSpc>
                <a:spcPts val="4058"/>
              </a:lnSpc>
              <a:buFont typeface="Arial"/>
              <a:buChar char="•"/>
            </a:pPr>
            <a:r>
              <a:rPr lang="en-US" sz="2618" b="1" spc="-54">
                <a:solidFill>
                  <a:srgbClr val="FFFFFF"/>
                </a:solidFill>
                <a:latin typeface="Poppins Bold"/>
                <a:ea typeface="Poppins Bold"/>
                <a:cs typeface="Poppins Bold"/>
                <a:sym typeface="Poppins Bold"/>
              </a:rPr>
              <a:t>Joshua</a:t>
            </a:r>
          </a:p>
          <a:p>
            <a:pPr marL="565306" lvl="1" indent="-282653" algn="l">
              <a:lnSpc>
                <a:spcPts val="4058"/>
              </a:lnSpc>
              <a:buFont typeface="Arial"/>
              <a:buChar char="•"/>
            </a:pPr>
            <a:r>
              <a:rPr lang="en-US" sz="2618" b="1" spc="-54">
                <a:solidFill>
                  <a:srgbClr val="FFFFFF"/>
                </a:solidFill>
                <a:latin typeface="Poppins Bold"/>
                <a:ea typeface="Poppins Bold"/>
                <a:cs typeface="Poppins Bold"/>
                <a:sym typeface="Poppins Bold"/>
              </a:rPr>
              <a:t>Midlothian</a:t>
            </a:r>
          </a:p>
          <a:p>
            <a:pPr marL="565306" lvl="1" indent="-282653" algn="l">
              <a:lnSpc>
                <a:spcPts val="4058"/>
              </a:lnSpc>
              <a:buFont typeface="Arial"/>
              <a:buChar char="•"/>
            </a:pPr>
            <a:r>
              <a:rPr lang="en-US" sz="2618" b="1" spc="-54">
                <a:solidFill>
                  <a:srgbClr val="FFFFFF"/>
                </a:solidFill>
                <a:latin typeface="Poppins Bold"/>
                <a:ea typeface="Poppins Bold"/>
                <a:cs typeface="Poppins Bold"/>
                <a:sym typeface="Poppins Bold"/>
              </a:rPr>
              <a:t>Red Oak</a:t>
            </a:r>
          </a:p>
          <a:p>
            <a:pPr marL="565306" lvl="1" indent="-282653" algn="l">
              <a:lnSpc>
                <a:spcPts val="4058"/>
              </a:lnSpc>
              <a:buFont typeface="Arial"/>
              <a:buChar char="•"/>
            </a:pPr>
            <a:r>
              <a:rPr lang="en-US" sz="2618" b="1" spc="-54">
                <a:solidFill>
                  <a:srgbClr val="FFFFFF"/>
                </a:solidFill>
                <a:latin typeface="Poppins Bold"/>
                <a:ea typeface="Poppins Bold"/>
                <a:cs typeface="Poppins Bold"/>
                <a:sym typeface="Poppins Bold"/>
              </a:rPr>
              <a:t>Tyler​</a:t>
            </a:r>
          </a:p>
          <a:p>
            <a:pPr algn="l">
              <a:lnSpc>
                <a:spcPts val="4058"/>
              </a:lnSpc>
            </a:pPr>
            <a:endParaRPr lang="en-US" sz="2618" b="1" spc="-54">
              <a:solidFill>
                <a:srgbClr val="FFFFFF"/>
              </a:solidFill>
              <a:latin typeface="Poppins Bold"/>
              <a:ea typeface="Poppins Bold"/>
              <a:cs typeface="Poppins Bold"/>
              <a:sym typeface="Poppins Bold"/>
            </a:endParaRPr>
          </a:p>
        </p:txBody>
      </p:sp>
      <p:sp>
        <p:nvSpPr>
          <p:cNvPr id="20" name="Freeform 20"/>
          <p:cNvSpPr/>
          <p:nvPr/>
        </p:nvSpPr>
        <p:spPr>
          <a:xfrm>
            <a:off x="10476188" y="2785654"/>
            <a:ext cx="1921686" cy="1921686"/>
          </a:xfrm>
          <a:custGeom>
            <a:avLst/>
            <a:gdLst/>
            <a:ahLst/>
            <a:cxnLst/>
            <a:rect l="l" t="t" r="r" b="b"/>
            <a:pathLst>
              <a:path w="1921686" h="1921686">
                <a:moveTo>
                  <a:pt x="0" y="0"/>
                </a:moveTo>
                <a:lnTo>
                  <a:pt x="1921685" y="0"/>
                </a:lnTo>
                <a:lnTo>
                  <a:pt x="1921685" y="1921685"/>
                </a:lnTo>
                <a:lnTo>
                  <a:pt x="0" y="1921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14699436" y="2893607"/>
            <a:ext cx="1140739" cy="1705779"/>
          </a:xfrm>
          <a:custGeom>
            <a:avLst/>
            <a:gdLst/>
            <a:ahLst/>
            <a:cxnLst/>
            <a:rect l="l" t="t" r="r" b="b"/>
            <a:pathLst>
              <a:path w="1140739" h="1705779">
                <a:moveTo>
                  <a:pt x="0" y="0"/>
                </a:moveTo>
                <a:lnTo>
                  <a:pt x="1140740" y="0"/>
                </a:lnTo>
                <a:lnTo>
                  <a:pt x="1140740" y="1705779"/>
                </a:lnTo>
                <a:lnTo>
                  <a:pt x="0" y="1705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2"/>
          <p:cNvSpPr txBox="1"/>
          <p:nvPr/>
        </p:nvSpPr>
        <p:spPr>
          <a:xfrm>
            <a:off x="9848794" y="4935644"/>
            <a:ext cx="3176472" cy="4601290"/>
          </a:xfrm>
          <a:prstGeom prst="rect">
            <a:avLst/>
          </a:prstGeom>
        </p:spPr>
        <p:txBody>
          <a:bodyPr lIns="0" tIns="0" rIns="0" bIns="0" rtlCol="0" anchor="t">
            <a:spAutoFit/>
          </a:bodyPr>
          <a:lstStyle/>
          <a:p>
            <a:pPr algn="ctr">
              <a:lnSpc>
                <a:spcPts val="3319"/>
              </a:lnSpc>
            </a:pPr>
            <a:r>
              <a:rPr lang="en-US" sz="2837" b="1" spc="-59">
                <a:solidFill>
                  <a:srgbClr val="FFFFFF"/>
                </a:solidFill>
                <a:latin typeface="Poppins Bold"/>
                <a:ea typeface="Poppins Bold"/>
                <a:cs typeface="Poppins Bold"/>
                <a:sym typeface="Poppins Bold"/>
              </a:rPr>
              <a:t>15-5A for Volleyball</a:t>
            </a:r>
          </a:p>
          <a:p>
            <a:pPr algn="ctr">
              <a:lnSpc>
                <a:spcPts val="3319"/>
              </a:lnSpc>
            </a:pPr>
            <a:r>
              <a:rPr lang="en-US" sz="2837" b="1" spc="-59">
                <a:solidFill>
                  <a:srgbClr val="FFFFFF"/>
                </a:solidFill>
                <a:latin typeface="Poppins Bold"/>
                <a:ea typeface="Poppins Bold"/>
                <a:cs typeface="Poppins Bold"/>
                <a:sym typeface="Poppins Bold"/>
              </a:rPr>
              <a:t> Cross Country Basketball Soccer</a:t>
            </a:r>
          </a:p>
          <a:p>
            <a:pPr algn="ctr">
              <a:lnSpc>
                <a:spcPts val="3319"/>
              </a:lnSpc>
            </a:pPr>
            <a:r>
              <a:rPr lang="en-US" sz="2837" b="1" spc="-59">
                <a:solidFill>
                  <a:srgbClr val="FFFFFF"/>
                </a:solidFill>
                <a:latin typeface="Poppins Bold"/>
                <a:ea typeface="Poppins Bold"/>
                <a:cs typeface="Poppins Bold"/>
                <a:sym typeface="Poppins Bold"/>
              </a:rPr>
              <a:t>Track</a:t>
            </a:r>
          </a:p>
          <a:p>
            <a:pPr algn="ctr">
              <a:lnSpc>
                <a:spcPts val="3319"/>
              </a:lnSpc>
            </a:pPr>
            <a:r>
              <a:rPr lang="en-US" sz="2837" b="1" spc="-59">
                <a:solidFill>
                  <a:srgbClr val="FFFFFF"/>
                </a:solidFill>
                <a:latin typeface="Poppins Bold"/>
                <a:ea typeface="Poppins Bold"/>
                <a:cs typeface="Poppins Bold"/>
                <a:sym typeface="Poppins Bold"/>
              </a:rPr>
              <a:t>Baseball </a:t>
            </a:r>
          </a:p>
          <a:p>
            <a:pPr algn="ctr">
              <a:lnSpc>
                <a:spcPts val="3319"/>
              </a:lnSpc>
            </a:pPr>
            <a:r>
              <a:rPr lang="en-US" sz="2837" b="1" spc="-59">
                <a:solidFill>
                  <a:srgbClr val="FFFFFF"/>
                </a:solidFill>
                <a:latin typeface="Poppins Bold"/>
                <a:ea typeface="Poppins Bold"/>
                <a:cs typeface="Poppins Bold"/>
                <a:sym typeface="Poppins Bold"/>
              </a:rPr>
              <a:t>Softball</a:t>
            </a:r>
          </a:p>
          <a:p>
            <a:pPr algn="ctr">
              <a:lnSpc>
                <a:spcPts val="3319"/>
              </a:lnSpc>
            </a:pPr>
            <a:r>
              <a:rPr lang="en-US" sz="2837" b="1" spc="-59">
                <a:solidFill>
                  <a:srgbClr val="FFFFFF"/>
                </a:solidFill>
                <a:latin typeface="Poppins Bold"/>
                <a:ea typeface="Poppins Bold"/>
                <a:cs typeface="Poppins Bold"/>
                <a:sym typeface="Poppins Bold"/>
              </a:rPr>
              <a:t>Tennis</a:t>
            </a:r>
          </a:p>
          <a:p>
            <a:pPr algn="ctr">
              <a:lnSpc>
                <a:spcPts val="3319"/>
              </a:lnSpc>
            </a:pPr>
            <a:r>
              <a:rPr lang="en-US" sz="2837" b="1" spc="-59">
                <a:solidFill>
                  <a:srgbClr val="FFFFFF"/>
                </a:solidFill>
                <a:latin typeface="Poppins Bold"/>
                <a:ea typeface="Poppins Bold"/>
                <a:cs typeface="Poppins Bold"/>
                <a:sym typeface="Poppins Bold"/>
              </a:rPr>
              <a:t>Golf​</a:t>
            </a:r>
          </a:p>
          <a:p>
            <a:pPr algn="ctr">
              <a:lnSpc>
                <a:spcPts val="2968"/>
              </a:lnSpc>
            </a:pPr>
            <a:endParaRPr lang="en-US" sz="2837" b="1" spc="-59">
              <a:solidFill>
                <a:srgbClr val="FFFFFF"/>
              </a:solidFill>
              <a:latin typeface="Poppins Bold"/>
              <a:ea typeface="Poppins Bold"/>
              <a:cs typeface="Poppins Bold"/>
              <a:sym typeface="Poppins Bold"/>
            </a:endParaRPr>
          </a:p>
        </p:txBody>
      </p:sp>
      <p:sp>
        <p:nvSpPr>
          <p:cNvPr id="23" name="TextBox 23"/>
          <p:cNvSpPr txBox="1"/>
          <p:nvPr/>
        </p:nvSpPr>
        <p:spPr>
          <a:xfrm>
            <a:off x="13785472" y="4808947"/>
            <a:ext cx="3250289" cy="4955358"/>
          </a:xfrm>
          <a:prstGeom prst="rect">
            <a:avLst/>
          </a:prstGeom>
        </p:spPr>
        <p:txBody>
          <a:bodyPr lIns="0" tIns="0" rIns="0" bIns="0" rtlCol="0" anchor="t">
            <a:spAutoFit/>
          </a:bodyPr>
          <a:lstStyle/>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Corsicana</a:t>
            </a:r>
          </a:p>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Crandall</a:t>
            </a:r>
          </a:p>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Ennis</a:t>
            </a:r>
          </a:p>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Kaufman</a:t>
            </a:r>
          </a:p>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Midlothian</a:t>
            </a:r>
          </a:p>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Midlothian Heritage</a:t>
            </a:r>
          </a:p>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Red Oak</a:t>
            </a:r>
          </a:p>
          <a:p>
            <a:pPr marL="543717" lvl="1" indent="-271858" algn="l">
              <a:lnSpc>
                <a:spcPts val="3903"/>
              </a:lnSpc>
              <a:buFont typeface="Arial"/>
              <a:buChar char="•"/>
            </a:pPr>
            <a:r>
              <a:rPr lang="en-US" sz="2518" b="1" spc="-52">
                <a:solidFill>
                  <a:srgbClr val="FFFFFF"/>
                </a:solidFill>
                <a:latin typeface="Poppins Bold"/>
                <a:ea typeface="Poppins Bold"/>
                <a:cs typeface="Poppins Bold"/>
                <a:sym typeface="Poppins Bold"/>
              </a:rPr>
              <a:t>Terrell​</a:t>
            </a:r>
          </a:p>
          <a:p>
            <a:pPr algn="l">
              <a:lnSpc>
                <a:spcPts val="3903"/>
              </a:lnSpc>
            </a:pPr>
            <a:endParaRPr lang="en-US" sz="2518" b="1" spc="-52">
              <a:solidFill>
                <a:srgbClr val="FFFFFF"/>
              </a:solidFill>
              <a:latin typeface="Poppins Bold"/>
              <a:ea typeface="Poppins Bold"/>
              <a:cs typeface="Poppins Bold"/>
              <a:sym typeface="Poppins Bo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4F9ACE-FA7F-92D4-9C3D-AB0DA8D65997}"/>
              </a:ext>
            </a:extLst>
          </p:cNvPr>
          <p:cNvSpPr>
            <a:spLocks noGrp="1"/>
          </p:cNvSpPr>
          <p:nvPr>
            <p:ph type="title"/>
          </p:nvPr>
        </p:nvSpPr>
        <p:spPr>
          <a:xfrm>
            <a:off x="1207008" y="1204432"/>
            <a:ext cx="7466964" cy="2181077"/>
          </a:xfrm>
        </p:spPr>
        <p:txBody>
          <a:bodyPr>
            <a:normAutofit/>
          </a:bodyPr>
          <a:lstStyle/>
          <a:p>
            <a:r>
              <a:rPr lang="en-US" sz="5400">
                <a:solidFill>
                  <a:schemeClr val="tx2"/>
                </a:solidFill>
                <a:ea typeface="Calibri"/>
                <a:cs typeface="Calibri"/>
              </a:rPr>
              <a:t>Follow UP Meeting</a:t>
            </a:r>
            <a:endParaRPr lang="en-US" sz="5400">
              <a:solidFill>
                <a:schemeClr val="tx2"/>
              </a:solidFill>
            </a:endParaRPr>
          </a:p>
        </p:txBody>
      </p:sp>
      <p:sp>
        <p:nvSpPr>
          <p:cNvPr id="3" name="Content Placeholder 2">
            <a:extLst>
              <a:ext uri="{FF2B5EF4-FFF2-40B4-BE49-F238E27FC236}">
                <a16:creationId xmlns:a16="http://schemas.microsoft.com/office/drawing/2014/main" id="{3E40F78E-C20C-2280-A17F-B15B7A9BB81A}"/>
              </a:ext>
            </a:extLst>
          </p:cNvPr>
          <p:cNvSpPr>
            <a:spLocks noGrp="1"/>
          </p:cNvSpPr>
          <p:nvPr>
            <p:ph idx="1"/>
          </p:nvPr>
        </p:nvSpPr>
        <p:spPr>
          <a:xfrm>
            <a:off x="1207008" y="3632523"/>
            <a:ext cx="7466367" cy="5458933"/>
          </a:xfrm>
        </p:spPr>
        <p:txBody>
          <a:bodyPr vert="horz" lIns="91440" tIns="45720" rIns="91440" bIns="45720" rtlCol="0" anchor="ctr">
            <a:noAutofit/>
          </a:bodyPr>
          <a:lstStyle/>
          <a:p>
            <a:r>
              <a:rPr lang="en-US" sz="4000">
                <a:solidFill>
                  <a:schemeClr val="tx2"/>
                </a:solidFill>
                <a:ea typeface="Calibri"/>
                <a:cs typeface="Calibri"/>
              </a:rPr>
              <a:t>Any questions that you may have we will be providing a follow up meeting on:</a:t>
            </a:r>
          </a:p>
          <a:p>
            <a:endParaRPr lang="en-US" sz="4000">
              <a:solidFill>
                <a:schemeClr val="tx2"/>
              </a:solidFill>
              <a:ea typeface="Calibri"/>
              <a:cs typeface="Calibri"/>
            </a:endParaRPr>
          </a:p>
          <a:p>
            <a:r>
              <a:rPr lang="en-US" sz="4000">
                <a:solidFill>
                  <a:schemeClr val="tx2"/>
                </a:solidFill>
                <a:ea typeface="Calibri"/>
                <a:cs typeface="Calibri"/>
              </a:rPr>
              <a:t>January 30th 5:00PM-5:45 PM</a:t>
            </a:r>
          </a:p>
          <a:p>
            <a:r>
              <a:rPr lang="en-US" sz="4000">
                <a:solidFill>
                  <a:schemeClr val="tx2"/>
                </a:solidFill>
                <a:ea typeface="Calibri"/>
                <a:cs typeface="Calibri"/>
              </a:rPr>
              <a:t>Hosted by Mrs. Sanford &amp; Mr. Haugh</a:t>
            </a:r>
          </a:p>
          <a:p>
            <a:r>
              <a:rPr lang="en-US" sz="4000">
                <a:solidFill>
                  <a:schemeClr val="tx2"/>
                </a:solidFill>
                <a:ea typeface="Calibri"/>
                <a:cs typeface="Calibri"/>
              </a:rPr>
              <a:t>Zoom link will be sent out by communications and ROMS </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54845" y="0"/>
            <a:ext cx="8733155" cy="10027900"/>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Questions">
            <a:extLst>
              <a:ext uri="{FF2B5EF4-FFF2-40B4-BE49-F238E27FC236}">
                <a16:creationId xmlns:a16="http://schemas.microsoft.com/office/drawing/2014/main" id="{A250DE29-ACF6-81AC-D97F-95EAF68F8C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82588" y="2443633"/>
            <a:ext cx="5430032" cy="5430032"/>
          </a:xfrm>
          <a:prstGeom prst="rect">
            <a:avLst/>
          </a:prstGeom>
        </p:spPr>
      </p:pic>
    </p:spTree>
    <p:extLst>
      <p:ext uri="{BB962C8B-B14F-4D97-AF65-F5344CB8AC3E}">
        <p14:creationId xmlns:p14="http://schemas.microsoft.com/office/powerpoint/2010/main" val="82777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1141189" y="-516535"/>
            <a:ext cx="4821474" cy="3471461"/>
          </a:xfrm>
          <a:custGeom>
            <a:avLst/>
            <a:gdLst/>
            <a:ahLst/>
            <a:cxnLst/>
            <a:rect l="l" t="t" r="r" b="b"/>
            <a:pathLst>
              <a:path w="4821474" h="3471461">
                <a:moveTo>
                  <a:pt x="0" y="0"/>
                </a:moveTo>
                <a:lnTo>
                  <a:pt x="4821474" y="0"/>
                </a:lnTo>
                <a:lnTo>
                  <a:pt x="4821474" y="3471461"/>
                </a:lnTo>
                <a:lnTo>
                  <a:pt x="0" y="34714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356278" y="173967"/>
            <a:ext cx="5029383" cy="10113033"/>
          </a:xfrm>
          <a:custGeom>
            <a:avLst/>
            <a:gdLst/>
            <a:ahLst/>
            <a:cxnLst/>
            <a:rect l="l" t="t" r="r" b="b"/>
            <a:pathLst>
              <a:path w="5029383" h="10113033">
                <a:moveTo>
                  <a:pt x="0" y="0"/>
                </a:moveTo>
                <a:lnTo>
                  <a:pt x="5029383" y="0"/>
                </a:lnTo>
                <a:lnTo>
                  <a:pt x="5029383" y="10113033"/>
                </a:lnTo>
                <a:lnTo>
                  <a:pt x="0" y="10113033"/>
                </a:lnTo>
                <a:lnTo>
                  <a:pt x="0" y="0"/>
                </a:lnTo>
                <a:close/>
              </a:path>
            </a:pathLst>
          </a:custGeom>
          <a:blipFill>
            <a:blip r:embed="rId4"/>
            <a:stretch>
              <a:fillRect t="-3474" b="-3474"/>
            </a:stretch>
          </a:blipFill>
        </p:spPr>
      </p:sp>
      <p:sp>
        <p:nvSpPr>
          <p:cNvPr id="4" name="Freeform 4"/>
          <p:cNvSpPr/>
          <p:nvPr/>
        </p:nvSpPr>
        <p:spPr>
          <a:xfrm>
            <a:off x="12333563" y="6975812"/>
            <a:ext cx="5029383" cy="1568573"/>
          </a:xfrm>
          <a:custGeom>
            <a:avLst/>
            <a:gdLst/>
            <a:ahLst/>
            <a:cxnLst/>
            <a:rect l="l" t="t" r="r" b="b"/>
            <a:pathLst>
              <a:path w="5029383" h="1568573">
                <a:moveTo>
                  <a:pt x="0" y="0"/>
                </a:moveTo>
                <a:lnTo>
                  <a:pt x="5029383" y="0"/>
                </a:lnTo>
                <a:lnTo>
                  <a:pt x="5029383" y="1568573"/>
                </a:lnTo>
                <a:lnTo>
                  <a:pt x="0" y="1568573"/>
                </a:lnTo>
                <a:lnTo>
                  <a:pt x="0" y="0"/>
                </a:lnTo>
                <a:close/>
              </a:path>
            </a:pathLst>
          </a:custGeom>
          <a:blipFill>
            <a:blip r:embed="rId4"/>
            <a:stretch>
              <a:fillRect t="-126941" b="-462594"/>
            </a:stretch>
          </a:blipFill>
        </p:spPr>
      </p:sp>
      <p:sp>
        <p:nvSpPr>
          <p:cNvPr id="5" name="Freeform 5"/>
          <p:cNvSpPr/>
          <p:nvPr/>
        </p:nvSpPr>
        <p:spPr>
          <a:xfrm flipH="1">
            <a:off x="9696333" y="3640818"/>
            <a:ext cx="2932301" cy="6862833"/>
          </a:xfrm>
          <a:custGeom>
            <a:avLst/>
            <a:gdLst/>
            <a:ahLst/>
            <a:cxnLst/>
            <a:rect l="l" t="t" r="r" b="b"/>
            <a:pathLst>
              <a:path w="2932301" h="6862833">
                <a:moveTo>
                  <a:pt x="2932301" y="0"/>
                </a:moveTo>
                <a:lnTo>
                  <a:pt x="0" y="0"/>
                </a:lnTo>
                <a:lnTo>
                  <a:pt x="0" y="6862833"/>
                </a:lnTo>
                <a:lnTo>
                  <a:pt x="2932301" y="6862833"/>
                </a:lnTo>
                <a:lnTo>
                  <a:pt x="293230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466344" y="2196880"/>
            <a:ext cx="8208278" cy="1743371"/>
          </a:xfrm>
          <a:prstGeom prst="rect">
            <a:avLst/>
          </a:prstGeom>
        </p:spPr>
        <p:txBody>
          <a:bodyPr lIns="0" tIns="0" rIns="0" bIns="0" rtlCol="0" anchor="t">
            <a:spAutoFit/>
          </a:bodyPr>
          <a:lstStyle/>
          <a:p>
            <a:pPr algn="ctr">
              <a:lnSpc>
                <a:spcPts val="12102"/>
              </a:lnSpc>
            </a:pPr>
            <a:r>
              <a:rPr lang="en-US" sz="10256" b="1">
                <a:solidFill>
                  <a:srgbClr val="000000"/>
                </a:solidFill>
                <a:latin typeface="Times New Roman Bold"/>
                <a:ea typeface="Times New Roman Bold"/>
                <a:cs typeface="Times New Roman Bold"/>
                <a:sym typeface="Times New Roman Bold"/>
              </a:rPr>
              <a:t> Endorsements </a:t>
            </a:r>
          </a:p>
        </p:txBody>
      </p:sp>
      <p:sp>
        <p:nvSpPr>
          <p:cNvPr id="7" name="TextBox 7"/>
          <p:cNvSpPr txBox="1"/>
          <p:nvPr/>
        </p:nvSpPr>
        <p:spPr>
          <a:xfrm>
            <a:off x="600774" y="4872544"/>
            <a:ext cx="8932491" cy="2542540"/>
          </a:xfrm>
          <a:prstGeom prst="rect">
            <a:avLst/>
          </a:prstGeom>
        </p:spPr>
        <p:txBody>
          <a:bodyPr lIns="0" tIns="0" rIns="0" bIns="0" rtlCol="0" anchor="t">
            <a:spAutoFit/>
          </a:bodyPr>
          <a:lstStyle/>
          <a:p>
            <a:pPr algn="l">
              <a:lnSpc>
                <a:spcPts val="4270"/>
              </a:lnSpc>
            </a:pPr>
            <a:endParaRPr/>
          </a:p>
          <a:p>
            <a:pPr algn="l">
              <a:lnSpc>
                <a:spcPts val="5249"/>
              </a:lnSpc>
            </a:pPr>
            <a:r>
              <a:rPr lang="en-US" sz="3749">
                <a:solidFill>
                  <a:srgbClr val="000000"/>
                </a:solidFill>
                <a:latin typeface="Times New Roman"/>
                <a:ea typeface="Times New Roman"/>
                <a:cs typeface="Times New Roman"/>
                <a:sym typeface="Times New Roman"/>
              </a:rPr>
              <a:t>An Endorsement is like a ”major” that allows students to take different courses and pursue specific interests. </a:t>
            </a:r>
          </a:p>
        </p:txBody>
      </p:sp>
      <p:sp>
        <p:nvSpPr>
          <p:cNvPr id="8" name="TextBox 8"/>
          <p:cNvSpPr txBox="1"/>
          <p:nvPr/>
        </p:nvSpPr>
        <p:spPr>
          <a:xfrm>
            <a:off x="12536011" y="618335"/>
            <a:ext cx="4619601" cy="666849"/>
          </a:xfrm>
          <a:prstGeom prst="rect">
            <a:avLst/>
          </a:prstGeom>
        </p:spPr>
        <p:txBody>
          <a:bodyPr wrap="square" lIns="0" tIns="0" rIns="0" bIns="0" rtlCol="0" anchor="t">
            <a:spAutoFit/>
          </a:bodyPr>
          <a:lstStyle/>
          <a:p>
            <a:pPr algn="ctr">
              <a:lnSpc>
                <a:spcPts val="5192"/>
              </a:lnSpc>
            </a:pPr>
            <a:r>
              <a:rPr lang="en-US" sz="4400" b="1">
                <a:solidFill>
                  <a:srgbClr val="FFFFFF"/>
                </a:solidFill>
                <a:latin typeface="Times New Roman Bold"/>
                <a:ea typeface="Times New Roman Bold"/>
                <a:cs typeface="Times New Roman Bold"/>
                <a:sym typeface="Times New Roman Bold"/>
              </a:rPr>
              <a:t>Multi Disciplinary</a:t>
            </a:r>
          </a:p>
        </p:txBody>
      </p:sp>
      <p:sp>
        <p:nvSpPr>
          <p:cNvPr id="9" name="TextBox 9"/>
          <p:cNvSpPr txBox="1"/>
          <p:nvPr/>
        </p:nvSpPr>
        <p:spPr>
          <a:xfrm>
            <a:off x="12406012" y="2258069"/>
            <a:ext cx="4934467" cy="696857"/>
          </a:xfrm>
          <a:prstGeom prst="rect">
            <a:avLst/>
          </a:prstGeom>
        </p:spPr>
        <p:txBody>
          <a:bodyPr wrap="square" lIns="0" tIns="0" rIns="0" bIns="0" rtlCol="0" anchor="t">
            <a:spAutoFit/>
          </a:bodyPr>
          <a:lstStyle/>
          <a:p>
            <a:pPr algn="ctr">
              <a:lnSpc>
                <a:spcPts val="5445"/>
              </a:lnSpc>
            </a:pPr>
            <a:r>
              <a:rPr lang="en-US" sz="4614" b="1">
                <a:solidFill>
                  <a:srgbClr val="FFFFFF"/>
                </a:solidFill>
                <a:latin typeface="Times New Roman Bold"/>
                <a:ea typeface="Times New Roman Bold"/>
                <a:cs typeface="Times New Roman Bold"/>
                <a:sym typeface="Times New Roman Bold"/>
              </a:rPr>
              <a:t>Arts &amp; Humanities</a:t>
            </a:r>
          </a:p>
        </p:txBody>
      </p:sp>
      <p:sp>
        <p:nvSpPr>
          <p:cNvPr id="10" name="TextBox 10"/>
          <p:cNvSpPr txBox="1"/>
          <p:nvPr/>
        </p:nvSpPr>
        <p:spPr>
          <a:xfrm>
            <a:off x="13179245" y="5655503"/>
            <a:ext cx="3644030" cy="679673"/>
          </a:xfrm>
          <a:prstGeom prst="rect">
            <a:avLst/>
          </a:prstGeom>
        </p:spPr>
        <p:txBody>
          <a:bodyPr wrap="square" lIns="0" tIns="0" rIns="0" bIns="0" rtlCol="0" anchor="t">
            <a:spAutoFit/>
          </a:bodyPr>
          <a:lstStyle/>
          <a:p>
            <a:pPr algn="ctr">
              <a:lnSpc>
                <a:spcPts val="5327"/>
              </a:lnSpc>
            </a:pPr>
            <a:r>
              <a:rPr lang="en-US" sz="4514" b="1">
                <a:solidFill>
                  <a:srgbClr val="FFFFFF"/>
                </a:solidFill>
                <a:latin typeface="Times New Roman Bold"/>
                <a:ea typeface="Times New Roman Bold"/>
                <a:cs typeface="Times New Roman Bold"/>
                <a:sym typeface="Times New Roman Bold"/>
              </a:rPr>
              <a:t>Public Service</a:t>
            </a:r>
          </a:p>
        </p:txBody>
      </p:sp>
      <p:sp>
        <p:nvSpPr>
          <p:cNvPr id="11" name="TextBox 11"/>
          <p:cNvSpPr txBox="1"/>
          <p:nvPr/>
        </p:nvSpPr>
        <p:spPr>
          <a:xfrm>
            <a:off x="13761746" y="7418403"/>
            <a:ext cx="2173019" cy="683392"/>
          </a:xfrm>
          <a:prstGeom prst="rect">
            <a:avLst/>
          </a:prstGeom>
        </p:spPr>
        <p:txBody>
          <a:bodyPr wrap="square" lIns="0" tIns="0" rIns="0" bIns="0" rtlCol="0" anchor="t">
            <a:spAutoFit/>
          </a:bodyPr>
          <a:lstStyle/>
          <a:p>
            <a:pPr algn="ctr">
              <a:lnSpc>
                <a:spcPts val="5327"/>
              </a:lnSpc>
            </a:pPr>
            <a:r>
              <a:rPr lang="en-US" sz="4514" b="1">
                <a:solidFill>
                  <a:srgbClr val="FFFFFF"/>
                </a:solidFill>
                <a:latin typeface="Times New Roman Bold"/>
                <a:ea typeface="Times New Roman Bold"/>
                <a:cs typeface="Times New Roman Bold"/>
                <a:sym typeface="Times New Roman Bold"/>
              </a:rPr>
              <a:t>STEM</a:t>
            </a:r>
          </a:p>
        </p:txBody>
      </p:sp>
      <p:sp>
        <p:nvSpPr>
          <p:cNvPr id="12" name="TextBox 12"/>
          <p:cNvSpPr txBox="1"/>
          <p:nvPr/>
        </p:nvSpPr>
        <p:spPr>
          <a:xfrm>
            <a:off x="12333563" y="3945988"/>
            <a:ext cx="3227010" cy="610745"/>
          </a:xfrm>
          <a:prstGeom prst="rect">
            <a:avLst/>
          </a:prstGeom>
        </p:spPr>
        <p:txBody>
          <a:bodyPr wrap="square" lIns="0" tIns="0" rIns="0" bIns="0" rtlCol="0" anchor="t">
            <a:spAutoFit/>
          </a:bodyPr>
          <a:lstStyle/>
          <a:p>
            <a:pPr algn="ctr">
              <a:lnSpc>
                <a:spcPts val="5091"/>
              </a:lnSpc>
            </a:pPr>
            <a:r>
              <a:rPr lang="en-US" sz="4000" b="1">
                <a:solidFill>
                  <a:srgbClr val="FFFFFF"/>
                </a:solidFill>
                <a:latin typeface="Times New Roman Bold"/>
                <a:ea typeface="Times New Roman Bold"/>
                <a:cs typeface="Times New Roman Bold"/>
                <a:sym typeface="Times New Roman Bold"/>
              </a:rPr>
              <a:t>Business &amp;</a:t>
            </a:r>
            <a:endParaRPr lang="en-US" sz="4000" b="1">
              <a:solidFill>
                <a:srgbClr val="FFFFFF"/>
              </a:solidFill>
              <a:latin typeface="Times New Roman Bold"/>
              <a:ea typeface="Times New Roman Bold"/>
              <a:cs typeface="Times New Roman Bold"/>
            </a:endParaRPr>
          </a:p>
        </p:txBody>
      </p:sp>
      <p:sp>
        <p:nvSpPr>
          <p:cNvPr id="13" name="TextBox 13"/>
          <p:cNvSpPr txBox="1"/>
          <p:nvPr/>
        </p:nvSpPr>
        <p:spPr>
          <a:xfrm>
            <a:off x="14955230" y="3942019"/>
            <a:ext cx="2457700" cy="656462"/>
          </a:xfrm>
          <a:prstGeom prst="rect">
            <a:avLst/>
          </a:prstGeom>
        </p:spPr>
        <p:txBody>
          <a:bodyPr wrap="square" lIns="0" tIns="0" rIns="0" bIns="0" rtlCol="0" anchor="t">
            <a:spAutoFit/>
          </a:bodyPr>
          <a:lstStyle/>
          <a:p>
            <a:pPr algn="ctr">
              <a:lnSpc>
                <a:spcPts val="5091"/>
              </a:lnSpc>
            </a:pPr>
            <a:r>
              <a:rPr lang="en-US" sz="4314" b="1">
                <a:solidFill>
                  <a:srgbClr val="FFFFFF"/>
                </a:solidFill>
                <a:latin typeface="Times New Roman Bold"/>
                <a:ea typeface="Times New Roman Bold"/>
                <a:cs typeface="Times New Roman Bold"/>
                <a:sym typeface="Times New Roman Bold"/>
              </a:rPr>
              <a:t>Industry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464686" y="-579285"/>
            <a:ext cx="14651943" cy="11203654"/>
            <a:chOff x="0" y="0"/>
            <a:chExt cx="3858948" cy="2950757"/>
          </a:xfrm>
        </p:grpSpPr>
        <p:sp>
          <p:nvSpPr>
            <p:cNvPr id="3" name="Freeform 3"/>
            <p:cNvSpPr/>
            <p:nvPr/>
          </p:nvSpPr>
          <p:spPr>
            <a:xfrm>
              <a:off x="0" y="0"/>
              <a:ext cx="3858948" cy="2950757"/>
            </a:xfrm>
            <a:custGeom>
              <a:avLst/>
              <a:gdLst/>
              <a:ahLst/>
              <a:cxnLst/>
              <a:rect l="l" t="t" r="r" b="b"/>
              <a:pathLst>
                <a:path w="3858948" h="2950757">
                  <a:moveTo>
                    <a:pt x="0" y="0"/>
                  </a:moveTo>
                  <a:lnTo>
                    <a:pt x="3858948" y="0"/>
                  </a:lnTo>
                  <a:lnTo>
                    <a:pt x="3858948" y="2950757"/>
                  </a:lnTo>
                  <a:lnTo>
                    <a:pt x="0" y="2950757"/>
                  </a:lnTo>
                  <a:close/>
                </a:path>
              </a:pathLst>
            </a:custGeom>
            <a:gradFill rotWithShape="1">
              <a:gsLst>
                <a:gs pos="0">
                  <a:srgbClr val="FFFFFF">
                    <a:alpha val="100000"/>
                  </a:srgbClr>
                </a:gs>
                <a:gs pos="100000">
                  <a:srgbClr val="E6E6E6">
                    <a:alpha val="100000"/>
                  </a:srgbClr>
                </a:gs>
              </a:gsLst>
              <a:path path="circle">
                <a:fillToRect l="50000" t="50000" r="50000" b="50000"/>
              </a:path>
            </a:gradFill>
          </p:spPr>
        </p:sp>
        <p:sp>
          <p:nvSpPr>
            <p:cNvPr id="4" name="TextBox 4"/>
            <p:cNvSpPr txBox="1"/>
            <p:nvPr/>
          </p:nvSpPr>
          <p:spPr>
            <a:xfrm>
              <a:off x="0" y="-38100"/>
              <a:ext cx="3858948" cy="298885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54503" y="5450167"/>
            <a:ext cx="11712292" cy="9739632"/>
            <a:chOff x="0" y="0"/>
            <a:chExt cx="676659" cy="562692"/>
          </a:xfrm>
        </p:grpSpPr>
        <p:sp>
          <p:nvSpPr>
            <p:cNvPr id="6" name="Freeform 6"/>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471010"/>
            </a:solidFill>
          </p:spPr>
        </p:sp>
        <p:sp>
          <p:nvSpPr>
            <p:cNvPr id="7" name="TextBox 7"/>
            <p:cNvSpPr txBox="1"/>
            <p:nvPr/>
          </p:nvSpPr>
          <p:spPr>
            <a:xfrm>
              <a:off x="114300" y="-57150"/>
              <a:ext cx="448059" cy="619842"/>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8217453" y="-993826"/>
            <a:ext cx="20867030" cy="10516055"/>
            <a:chOff x="0" y="0"/>
            <a:chExt cx="561152" cy="282796"/>
          </a:xfrm>
        </p:grpSpPr>
        <p:sp>
          <p:nvSpPr>
            <p:cNvPr id="9" name="Freeform 9"/>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471010"/>
            </a:solidFill>
            <a:ln cap="sq">
              <a:noFill/>
              <a:prstDash val="solid"/>
              <a:miter/>
            </a:ln>
          </p:spPr>
        </p:sp>
        <p:sp>
          <p:nvSpPr>
            <p:cNvPr id="10" name="TextBox 10"/>
            <p:cNvSpPr txBox="1"/>
            <p:nvPr/>
          </p:nvSpPr>
          <p:spPr>
            <a:xfrm>
              <a:off x="127000" y="-57150"/>
              <a:ext cx="307152" cy="339946"/>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2">
              <a:extLst>
                <a:ext uri="{96DAC541-7B7A-43D3-8B79-37D633B846F1}">
                  <asvg:svgBlip xmlns:asvg="http://schemas.microsoft.com/office/drawing/2016/SVG/main" r:embed="rId3"/>
                </a:ext>
              </a:extLst>
            </a:blip>
            <a:stretch>
              <a:fillRect t="-20273" r="-21421"/>
            </a:stretch>
          </a:blipFill>
        </p:spPr>
      </p:sp>
      <p:sp>
        <p:nvSpPr>
          <p:cNvPr id="12" name="Freeform 12"/>
          <p:cNvSpPr/>
          <p:nvPr/>
        </p:nvSpPr>
        <p:spPr>
          <a:xfrm>
            <a:off x="12646769" y="9439275"/>
            <a:ext cx="1533144" cy="28938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313704" y="-82986"/>
            <a:ext cx="1097343" cy="548672"/>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5400000">
            <a:off x="8437891" y="622640"/>
            <a:ext cx="8732770" cy="9479262"/>
          </a:xfrm>
          <a:custGeom>
            <a:avLst/>
            <a:gdLst/>
            <a:ahLst/>
            <a:cxnLst/>
            <a:rect l="l" t="t" r="r" b="b"/>
            <a:pathLst>
              <a:path w="8732770" h="9479262">
                <a:moveTo>
                  <a:pt x="0" y="0"/>
                </a:moveTo>
                <a:lnTo>
                  <a:pt x="8732770" y="0"/>
                </a:lnTo>
                <a:lnTo>
                  <a:pt x="8732770" y="9479261"/>
                </a:lnTo>
                <a:lnTo>
                  <a:pt x="0" y="94792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5" name="Group 15"/>
          <p:cNvGrpSpPr/>
          <p:nvPr/>
        </p:nvGrpSpPr>
        <p:grpSpPr>
          <a:xfrm>
            <a:off x="9393961" y="1303849"/>
            <a:ext cx="7257743" cy="6292252"/>
            <a:chOff x="0" y="0"/>
            <a:chExt cx="727368" cy="630606"/>
          </a:xfrm>
        </p:grpSpPr>
        <p:sp>
          <p:nvSpPr>
            <p:cNvPr id="16" name="Freeform 16"/>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0"/>
              <a:stretch>
                <a:fillRect l="-15063" r="-15063"/>
              </a:stretch>
            </a:blipFill>
            <a:ln w="142875" cap="sq">
              <a:solidFill>
                <a:srgbClr val="FFFFFF"/>
              </a:solidFill>
              <a:prstDash val="solid"/>
              <a:miter/>
            </a:ln>
          </p:spPr>
        </p:sp>
      </p:grpSp>
      <p:sp>
        <p:nvSpPr>
          <p:cNvPr id="17" name="Freeform 17"/>
          <p:cNvSpPr/>
          <p:nvPr/>
        </p:nvSpPr>
        <p:spPr>
          <a:xfrm rot="-5400000">
            <a:off x="12772130" y="5191268"/>
            <a:ext cx="4650437" cy="5047964"/>
          </a:xfrm>
          <a:custGeom>
            <a:avLst/>
            <a:gdLst/>
            <a:ahLst/>
            <a:cxnLst/>
            <a:rect l="l" t="t" r="r" b="b"/>
            <a:pathLst>
              <a:path w="4650437" h="5047964">
                <a:moveTo>
                  <a:pt x="0" y="0"/>
                </a:moveTo>
                <a:lnTo>
                  <a:pt x="4650437" y="0"/>
                </a:lnTo>
                <a:lnTo>
                  <a:pt x="4650437" y="5047964"/>
                </a:lnTo>
                <a:lnTo>
                  <a:pt x="0" y="5047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8" name="Group 18"/>
          <p:cNvGrpSpPr/>
          <p:nvPr/>
        </p:nvGrpSpPr>
        <p:grpSpPr>
          <a:xfrm>
            <a:off x="12646769" y="4942856"/>
            <a:ext cx="4977611" cy="4315444"/>
            <a:chOff x="0" y="0"/>
            <a:chExt cx="727368" cy="630606"/>
          </a:xfrm>
        </p:grpSpPr>
        <p:sp>
          <p:nvSpPr>
            <p:cNvPr id="19" name="Freeform 19"/>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11"/>
              <a:stretch>
                <a:fillRect t="-7672" b="-7672"/>
              </a:stretch>
            </a:blipFill>
            <a:ln w="142875" cap="sq">
              <a:solidFill>
                <a:srgbClr val="FFFFFF"/>
              </a:solidFill>
              <a:prstDash val="solid"/>
              <a:miter/>
            </a:ln>
          </p:spPr>
        </p:sp>
      </p:grpSp>
      <p:sp>
        <p:nvSpPr>
          <p:cNvPr id="20" name="Freeform 20"/>
          <p:cNvSpPr/>
          <p:nvPr/>
        </p:nvSpPr>
        <p:spPr>
          <a:xfrm>
            <a:off x="16738600" y="3265750"/>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11767019" y="-1742679"/>
            <a:ext cx="3098800" cy="2738564"/>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17543907" y="9838093"/>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6">
              <a:extLst>
                <a:ext uri="{96DAC541-7B7A-43D3-8B79-37D633B846F1}">
                  <asvg:svgBlip xmlns:asvg="http://schemas.microsoft.com/office/drawing/2016/SVG/main" r:embed="rId17"/>
                </a:ext>
              </a:extLst>
            </a:blip>
            <a:stretch>
              <a:fillRect t="-483256"/>
            </a:stretch>
          </a:blipFill>
        </p:spPr>
      </p:sp>
      <p:sp>
        <p:nvSpPr>
          <p:cNvPr id="24" name="Freeform 24"/>
          <p:cNvSpPr/>
          <p:nvPr/>
        </p:nvSpPr>
        <p:spPr>
          <a:xfrm>
            <a:off x="-508390" y="8777238"/>
            <a:ext cx="1752990" cy="1509762"/>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234967" y="2626942"/>
            <a:ext cx="9072097" cy="6150296"/>
          </a:xfrm>
          <a:prstGeom prst="rect">
            <a:avLst/>
          </a:prstGeom>
        </p:spPr>
        <p:txBody>
          <a:bodyPr lIns="0" tIns="0" rIns="0" bIns="0" rtlCol="0" anchor="t">
            <a:spAutoFit/>
          </a:bodyPr>
          <a:lstStyle/>
          <a:p>
            <a:pPr algn="l">
              <a:lnSpc>
                <a:spcPts val="4845"/>
              </a:lnSpc>
            </a:pPr>
            <a:r>
              <a:rPr lang="en-US" sz="3461" b="1">
                <a:solidFill>
                  <a:srgbClr val="1D1A1B"/>
                </a:solidFill>
                <a:latin typeface="Times New Roman Bold"/>
                <a:ea typeface="Times New Roman Bold"/>
                <a:cs typeface="Times New Roman Bold"/>
                <a:sym typeface="Times New Roman Bold"/>
              </a:rPr>
              <a:t>Students can earn the Multidisciplinary Endorsement by completing any of the following:​</a:t>
            </a:r>
          </a:p>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4x4 - 4 credits from each core area </a:t>
            </a:r>
          </a:p>
          <a:p>
            <a:pPr algn="l">
              <a:lnSpc>
                <a:spcPts val="4845"/>
              </a:lnSpc>
            </a:pPr>
            <a:r>
              <a:rPr lang="en-US" sz="3461">
                <a:solidFill>
                  <a:srgbClr val="1D1A1B"/>
                </a:solidFill>
                <a:latin typeface="Times New Roman"/>
                <a:ea typeface="Times New Roman"/>
                <a:cs typeface="Times New Roman"/>
                <a:sym typeface="Times New Roman"/>
              </a:rPr>
              <a:t>    (English, math, science, and social studies). ​</a:t>
            </a:r>
          </a:p>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4 AP and/or Dual Credit courses from any Endorsement area. ​</a:t>
            </a:r>
          </a:p>
          <a:p>
            <a:pPr marL="747307" lvl="1" indent="-373653" algn="l">
              <a:lnSpc>
                <a:spcPts val="4845"/>
              </a:lnSpc>
              <a:buFont typeface="Arial"/>
              <a:buChar char="•"/>
            </a:pPr>
            <a:r>
              <a:rPr lang="en-US" sz="3461">
                <a:solidFill>
                  <a:srgbClr val="1D1A1B"/>
                </a:solidFill>
                <a:latin typeface="Times New Roman"/>
                <a:ea typeface="Times New Roman"/>
                <a:cs typeface="Times New Roman"/>
                <a:sym typeface="Times New Roman"/>
              </a:rPr>
              <a:t>4 advanced CTE courses or 4 advanced academic courses from any area that contribute to college readiness.​</a:t>
            </a:r>
          </a:p>
          <a:p>
            <a:pPr algn="l">
              <a:lnSpc>
                <a:spcPts val="4845"/>
              </a:lnSpc>
            </a:pPr>
            <a:endParaRPr lang="en-US" sz="3461">
              <a:solidFill>
                <a:srgbClr val="1D1A1B"/>
              </a:solidFill>
              <a:latin typeface="Times New Roman"/>
              <a:ea typeface="Times New Roman"/>
              <a:cs typeface="Times New Roman"/>
              <a:sym typeface="Times New Roman"/>
            </a:endParaRPr>
          </a:p>
        </p:txBody>
      </p:sp>
      <p:sp>
        <p:nvSpPr>
          <p:cNvPr id="26" name="TextBox 26"/>
          <p:cNvSpPr txBox="1"/>
          <p:nvPr/>
        </p:nvSpPr>
        <p:spPr>
          <a:xfrm>
            <a:off x="368105" y="1043511"/>
            <a:ext cx="9896549" cy="1044107"/>
          </a:xfrm>
          <a:prstGeom prst="rect">
            <a:avLst/>
          </a:prstGeom>
        </p:spPr>
        <p:txBody>
          <a:bodyPr lIns="0" tIns="0" rIns="0" bIns="0" rtlCol="0" anchor="t">
            <a:spAutoFit/>
          </a:bodyPr>
          <a:lstStyle/>
          <a:p>
            <a:pPr algn="l">
              <a:lnSpc>
                <a:spcPts val="6693"/>
              </a:lnSpc>
            </a:pPr>
            <a:r>
              <a:rPr lang="en-US" sz="7196" b="1" spc="-208">
                <a:solidFill>
                  <a:srgbClr val="1D1A1B"/>
                </a:solidFill>
                <a:latin typeface="Times New Roman Bold"/>
                <a:ea typeface="Times New Roman Bold"/>
                <a:cs typeface="Times New Roman Bold"/>
                <a:sym typeface="Times New Roman Bold"/>
              </a:rPr>
              <a:t>MULTIDISIPLINARY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1243964" y="-380375"/>
            <a:ext cx="16007017" cy="11203654"/>
            <a:chOff x="0" y="0"/>
            <a:chExt cx="4215840" cy="2950757"/>
          </a:xfrm>
        </p:grpSpPr>
        <p:sp>
          <p:nvSpPr>
            <p:cNvPr id="3" name="Freeform 3"/>
            <p:cNvSpPr/>
            <p:nvPr/>
          </p:nvSpPr>
          <p:spPr>
            <a:xfrm>
              <a:off x="0" y="0"/>
              <a:ext cx="4215840" cy="2950757"/>
            </a:xfrm>
            <a:custGeom>
              <a:avLst/>
              <a:gdLst/>
              <a:ahLst/>
              <a:cxnLst/>
              <a:rect l="l" t="t" r="r" b="b"/>
              <a:pathLst>
                <a:path w="4215840" h="2950757">
                  <a:moveTo>
                    <a:pt x="0" y="0"/>
                  </a:moveTo>
                  <a:lnTo>
                    <a:pt x="4215840" y="0"/>
                  </a:lnTo>
                  <a:lnTo>
                    <a:pt x="4215840" y="2950757"/>
                  </a:lnTo>
                  <a:lnTo>
                    <a:pt x="0" y="2950757"/>
                  </a:lnTo>
                  <a:close/>
                </a:path>
              </a:pathLst>
            </a:custGeom>
            <a:gradFill rotWithShape="1">
              <a:gsLst>
                <a:gs pos="0">
                  <a:srgbClr val="FFFFFF">
                    <a:alpha val="100000"/>
                  </a:srgbClr>
                </a:gs>
                <a:gs pos="100000">
                  <a:srgbClr val="E6E6E6">
                    <a:alpha val="100000"/>
                  </a:srgbClr>
                </a:gs>
              </a:gsLst>
              <a:path path="circle">
                <a:fillToRect l="50000" t="50000" r="50000" b="50000"/>
              </a:path>
            </a:gradFill>
          </p:spPr>
        </p:sp>
        <p:sp>
          <p:nvSpPr>
            <p:cNvPr id="4" name="TextBox 4"/>
            <p:cNvSpPr txBox="1"/>
            <p:nvPr/>
          </p:nvSpPr>
          <p:spPr>
            <a:xfrm>
              <a:off x="0" y="-38100"/>
              <a:ext cx="4215840" cy="298885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54503" y="5450167"/>
            <a:ext cx="11712292" cy="9739632"/>
            <a:chOff x="0" y="0"/>
            <a:chExt cx="676659" cy="562692"/>
          </a:xfrm>
        </p:grpSpPr>
        <p:sp>
          <p:nvSpPr>
            <p:cNvPr id="6" name="Freeform 6"/>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471010"/>
            </a:solidFill>
          </p:spPr>
        </p:sp>
        <p:sp>
          <p:nvSpPr>
            <p:cNvPr id="7" name="TextBox 7"/>
            <p:cNvSpPr txBox="1"/>
            <p:nvPr/>
          </p:nvSpPr>
          <p:spPr>
            <a:xfrm>
              <a:off x="114300" y="-57150"/>
              <a:ext cx="448059" cy="619842"/>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12110905" y="-983936"/>
            <a:ext cx="20867030" cy="10516055"/>
            <a:chOff x="0" y="0"/>
            <a:chExt cx="561152" cy="282796"/>
          </a:xfrm>
        </p:grpSpPr>
        <p:sp>
          <p:nvSpPr>
            <p:cNvPr id="9" name="Freeform 9"/>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471010"/>
            </a:solidFill>
            <a:ln cap="sq">
              <a:noFill/>
              <a:prstDash val="solid"/>
              <a:miter/>
            </a:ln>
          </p:spPr>
        </p:sp>
        <p:sp>
          <p:nvSpPr>
            <p:cNvPr id="10" name="TextBox 10"/>
            <p:cNvSpPr txBox="1"/>
            <p:nvPr/>
          </p:nvSpPr>
          <p:spPr>
            <a:xfrm>
              <a:off x="127000" y="-57150"/>
              <a:ext cx="307152" cy="339946"/>
            </a:xfrm>
            <a:prstGeom prst="rect">
              <a:avLst/>
            </a:prstGeom>
          </p:spPr>
          <p:txBody>
            <a:bodyPr lIns="50800" tIns="50800" rIns="50800" bIns="50800" rtlCol="0" anchor="ctr"/>
            <a:lstStyle/>
            <a:p>
              <a:pPr algn="ctr">
                <a:lnSpc>
                  <a:spcPts val="3499"/>
                </a:lnSpc>
              </a:pPr>
              <a:endParaRPr/>
            </a:p>
          </p:txBody>
        </p:sp>
      </p:grpSp>
      <p:sp>
        <p:nvSpPr>
          <p:cNvPr id="11" name="Freeform 11"/>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2">
              <a:extLst>
                <a:ext uri="{96DAC541-7B7A-43D3-8B79-37D633B846F1}">
                  <asvg:svgBlip xmlns:asvg="http://schemas.microsoft.com/office/drawing/2016/SVG/main" r:embed="rId3"/>
                </a:ext>
              </a:extLst>
            </a:blip>
            <a:stretch>
              <a:fillRect t="-20273" r="-21421"/>
            </a:stretch>
          </a:blipFill>
        </p:spPr>
      </p:sp>
      <p:sp>
        <p:nvSpPr>
          <p:cNvPr id="12" name="Freeform 12"/>
          <p:cNvSpPr/>
          <p:nvPr/>
        </p:nvSpPr>
        <p:spPr>
          <a:xfrm>
            <a:off x="12646769" y="9439275"/>
            <a:ext cx="1533144" cy="28938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729238" y="0"/>
            <a:ext cx="1097343" cy="548672"/>
          </a:xfrm>
          <a:custGeom>
            <a:avLst/>
            <a:gdLst/>
            <a:ahLst/>
            <a:cxnLst/>
            <a:rect l="l" t="t" r="r" b="b"/>
            <a:pathLst>
              <a:path w="1097343" h="548672">
                <a:moveTo>
                  <a:pt x="0" y="0"/>
                </a:moveTo>
                <a:lnTo>
                  <a:pt x="1097343" y="0"/>
                </a:lnTo>
                <a:lnTo>
                  <a:pt x="1097343" y="548672"/>
                </a:lnTo>
                <a:lnTo>
                  <a:pt x="0" y="548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 name="Group 14"/>
          <p:cNvGrpSpPr/>
          <p:nvPr/>
        </p:nvGrpSpPr>
        <p:grpSpPr>
          <a:xfrm>
            <a:off x="10729013" y="2507486"/>
            <a:ext cx="7257743" cy="6292252"/>
            <a:chOff x="0" y="0"/>
            <a:chExt cx="727368" cy="630606"/>
          </a:xfrm>
        </p:grpSpPr>
        <p:sp>
          <p:nvSpPr>
            <p:cNvPr id="15" name="Freeform 15"/>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8"/>
              <a:stretch>
                <a:fillRect l="-14941" r="-14941"/>
              </a:stretch>
            </a:blipFill>
            <a:ln w="142875" cap="sq">
              <a:solidFill>
                <a:srgbClr val="FFFFFF"/>
              </a:solidFill>
              <a:prstDash val="solid"/>
              <a:miter/>
            </a:ln>
          </p:spPr>
        </p:sp>
      </p:grpSp>
      <p:sp>
        <p:nvSpPr>
          <p:cNvPr id="16" name="Freeform 16"/>
          <p:cNvSpPr/>
          <p:nvPr/>
        </p:nvSpPr>
        <p:spPr>
          <a:xfrm>
            <a:off x="16437356" y="7889018"/>
            <a:ext cx="3098800" cy="2738564"/>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17543907" y="9838093"/>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3">
              <a:extLst>
                <a:ext uri="{96DAC541-7B7A-43D3-8B79-37D633B846F1}">
                  <asvg:svgBlip xmlns:asvg="http://schemas.microsoft.com/office/drawing/2016/SVG/main" r:embed="rId14"/>
                </a:ext>
              </a:extLst>
            </a:blip>
            <a:stretch>
              <a:fillRect t="-483256"/>
            </a:stretch>
          </a:blipFill>
        </p:spPr>
      </p:sp>
      <p:sp>
        <p:nvSpPr>
          <p:cNvPr id="19" name="Freeform 19"/>
          <p:cNvSpPr/>
          <p:nvPr/>
        </p:nvSpPr>
        <p:spPr>
          <a:xfrm>
            <a:off x="-729238" y="8973774"/>
            <a:ext cx="1752990" cy="1509762"/>
          </a:xfrm>
          <a:custGeom>
            <a:avLst/>
            <a:gdLst/>
            <a:ahLst/>
            <a:cxnLst/>
            <a:rect l="l" t="t" r="r" b="b"/>
            <a:pathLst>
              <a:path w="1752990" h="1509762">
                <a:moveTo>
                  <a:pt x="0" y="0"/>
                </a:moveTo>
                <a:lnTo>
                  <a:pt x="1752990" y="0"/>
                </a:lnTo>
                <a:lnTo>
                  <a:pt x="1752990" y="1509763"/>
                </a:lnTo>
                <a:lnTo>
                  <a:pt x="0" y="15097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TextBox 20"/>
          <p:cNvSpPr txBox="1"/>
          <p:nvPr/>
        </p:nvSpPr>
        <p:spPr>
          <a:xfrm>
            <a:off x="368105" y="1335781"/>
            <a:ext cx="12113229" cy="1738778"/>
          </a:xfrm>
          <a:prstGeom prst="rect">
            <a:avLst/>
          </a:prstGeom>
        </p:spPr>
        <p:txBody>
          <a:bodyPr lIns="0" tIns="0" rIns="0" bIns="0" rtlCol="0" anchor="t">
            <a:spAutoFit/>
          </a:bodyPr>
          <a:lstStyle/>
          <a:p>
            <a:pPr algn="l">
              <a:lnSpc>
                <a:spcPts val="4425"/>
              </a:lnSpc>
            </a:pPr>
            <a:r>
              <a:rPr lang="en-US" sz="3161" b="1">
                <a:solidFill>
                  <a:srgbClr val="1D1A1B"/>
                </a:solidFill>
                <a:latin typeface="Times New Roman Bold"/>
                <a:ea typeface="Times New Roman Bold"/>
                <a:cs typeface="Times New Roman Bold"/>
                <a:sym typeface="Times New Roman Bold"/>
              </a:rPr>
              <a:t>Students who choose the Business and Industry Endorsement take a ​</a:t>
            </a:r>
          </a:p>
          <a:p>
            <a:pPr algn="l">
              <a:lnSpc>
                <a:spcPts val="4425"/>
              </a:lnSpc>
            </a:pPr>
            <a:r>
              <a:rPr lang="en-US" sz="3161" b="1">
                <a:solidFill>
                  <a:srgbClr val="1D1A1B"/>
                </a:solidFill>
                <a:latin typeface="Times New Roman Bold"/>
                <a:ea typeface="Times New Roman Bold"/>
                <a:cs typeface="Times New Roman Bold"/>
                <a:sym typeface="Times New Roman Bold"/>
              </a:rPr>
              <a:t>coherent sequence of credits in a specific area of interest with at least 2 courses in the same career cluster and at least 1 Advanced CTE course.​</a:t>
            </a:r>
          </a:p>
        </p:txBody>
      </p:sp>
      <p:sp>
        <p:nvSpPr>
          <p:cNvPr id="21" name="TextBox 21"/>
          <p:cNvSpPr txBox="1"/>
          <p:nvPr/>
        </p:nvSpPr>
        <p:spPr>
          <a:xfrm>
            <a:off x="368105" y="321961"/>
            <a:ext cx="12782879" cy="1147170"/>
          </a:xfrm>
          <a:prstGeom prst="rect">
            <a:avLst/>
          </a:prstGeom>
        </p:spPr>
        <p:txBody>
          <a:bodyPr lIns="0" tIns="0" rIns="0" bIns="0" rtlCol="0" anchor="t">
            <a:spAutoFit/>
          </a:bodyPr>
          <a:lstStyle/>
          <a:p>
            <a:pPr algn="l">
              <a:lnSpc>
                <a:spcPts val="7347"/>
              </a:lnSpc>
            </a:pPr>
            <a:r>
              <a:rPr lang="en-US" sz="7900" b="1" spc="-229">
                <a:solidFill>
                  <a:srgbClr val="1D1A1B"/>
                </a:solidFill>
                <a:latin typeface="Times New Roman Bold"/>
                <a:ea typeface="Times New Roman Bold"/>
                <a:cs typeface="Times New Roman Bold"/>
                <a:sym typeface="Times New Roman Bold"/>
              </a:rPr>
              <a:t>BUSINESS &amp; INDUSTRY</a:t>
            </a:r>
          </a:p>
        </p:txBody>
      </p:sp>
      <p:sp>
        <p:nvSpPr>
          <p:cNvPr id="22" name="TextBox 22"/>
          <p:cNvSpPr txBox="1"/>
          <p:nvPr/>
        </p:nvSpPr>
        <p:spPr>
          <a:xfrm>
            <a:off x="495369" y="3310131"/>
            <a:ext cx="7542734" cy="3708343"/>
          </a:xfrm>
          <a:prstGeom prst="rect">
            <a:avLst/>
          </a:prstGeom>
        </p:spPr>
        <p:txBody>
          <a:bodyPr lIns="0" tIns="0" rIns="0" bIns="0" rtlCol="0" anchor="t">
            <a:spAutoFit/>
          </a:bodyPr>
          <a:lstStyle/>
          <a:p>
            <a:pPr algn="just">
              <a:lnSpc>
                <a:spcPts val="4005"/>
              </a:lnSpc>
            </a:pPr>
            <a:r>
              <a:rPr lang="en-US" sz="2861">
                <a:solidFill>
                  <a:srgbClr val="1D1A1B"/>
                </a:solidFill>
                <a:latin typeface="Times New Roman"/>
                <a:ea typeface="Times New Roman"/>
                <a:cs typeface="Times New Roman"/>
                <a:sym typeface="Times New Roman"/>
              </a:rPr>
              <a:t>Accounting and Financial Services ​</a:t>
            </a:r>
          </a:p>
          <a:p>
            <a:pPr algn="just">
              <a:lnSpc>
                <a:spcPts val="4005"/>
              </a:lnSpc>
            </a:pPr>
            <a:r>
              <a:rPr lang="en-US" sz="2861">
                <a:solidFill>
                  <a:srgbClr val="1D1A1B"/>
                </a:solidFill>
                <a:latin typeface="Times New Roman"/>
                <a:ea typeface="Times New Roman"/>
                <a:cs typeface="Times New Roman"/>
                <a:sym typeface="Times New Roman"/>
              </a:rPr>
              <a:t>Animal Science​</a:t>
            </a:r>
          </a:p>
          <a:p>
            <a:pPr algn="just">
              <a:lnSpc>
                <a:spcPts val="4005"/>
              </a:lnSpc>
            </a:pPr>
            <a:r>
              <a:rPr lang="en-US" sz="2861">
                <a:solidFill>
                  <a:srgbClr val="1D1A1B"/>
                </a:solidFill>
                <a:latin typeface="Times New Roman"/>
                <a:ea typeface="Times New Roman"/>
                <a:cs typeface="Times New Roman"/>
                <a:sym typeface="Times New Roman"/>
              </a:rPr>
              <a:t>Applied Agricultural Engineering​</a:t>
            </a:r>
          </a:p>
          <a:p>
            <a:pPr algn="just">
              <a:lnSpc>
                <a:spcPts val="4005"/>
              </a:lnSpc>
            </a:pPr>
            <a:r>
              <a:rPr lang="en-US" sz="2861">
                <a:solidFill>
                  <a:srgbClr val="1D1A1B"/>
                </a:solidFill>
                <a:latin typeface="Times New Roman"/>
                <a:ea typeface="Times New Roman"/>
                <a:cs typeface="Times New Roman"/>
                <a:sym typeface="Times New Roman"/>
              </a:rPr>
              <a:t>Architectural Design ​</a:t>
            </a:r>
          </a:p>
          <a:p>
            <a:pPr algn="just">
              <a:lnSpc>
                <a:spcPts val="4005"/>
              </a:lnSpc>
            </a:pPr>
            <a:r>
              <a:rPr lang="en-US" sz="2861">
                <a:solidFill>
                  <a:srgbClr val="1D1A1B"/>
                </a:solidFill>
                <a:latin typeface="Times New Roman"/>
                <a:ea typeface="Times New Roman"/>
                <a:cs typeface="Times New Roman"/>
                <a:sym typeface="Times New Roman"/>
              </a:rPr>
              <a:t>Automotive​</a:t>
            </a:r>
          </a:p>
          <a:p>
            <a:pPr algn="just">
              <a:lnSpc>
                <a:spcPts val="4005"/>
              </a:lnSpc>
            </a:pPr>
            <a:r>
              <a:rPr lang="en-US" sz="2861">
                <a:solidFill>
                  <a:srgbClr val="1D1A1B"/>
                </a:solidFill>
                <a:latin typeface="Times New Roman"/>
                <a:ea typeface="Times New Roman"/>
                <a:cs typeface="Times New Roman"/>
                <a:sym typeface="Times New Roman"/>
              </a:rPr>
              <a:t>Business Management &amp; Entrepreneurship​</a:t>
            </a:r>
          </a:p>
          <a:p>
            <a:pPr algn="l">
              <a:lnSpc>
                <a:spcPts val="5125"/>
              </a:lnSpc>
            </a:pPr>
            <a:r>
              <a:rPr lang="en-US" sz="3661">
                <a:solidFill>
                  <a:srgbClr val="1D1A1B"/>
                </a:solidFill>
                <a:latin typeface="Times New Roman"/>
                <a:ea typeface="Times New Roman"/>
                <a:cs typeface="Times New Roman"/>
                <a:sym typeface="Times New Roman"/>
              </a:rPr>
              <a:t> </a:t>
            </a:r>
          </a:p>
        </p:txBody>
      </p:sp>
      <p:sp>
        <p:nvSpPr>
          <p:cNvPr id="23" name="TextBox 23"/>
          <p:cNvSpPr txBox="1"/>
          <p:nvPr/>
        </p:nvSpPr>
        <p:spPr>
          <a:xfrm>
            <a:off x="495369" y="6363263"/>
            <a:ext cx="8486966" cy="3708343"/>
          </a:xfrm>
          <a:prstGeom prst="rect">
            <a:avLst/>
          </a:prstGeom>
        </p:spPr>
        <p:txBody>
          <a:bodyPr lIns="0" tIns="0" rIns="0" bIns="0" rtlCol="0" anchor="t">
            <a:spAutoFit/>
          </a:bodyPr>
          <a:lstStyle/>
          <a:p>
            <a:pPr algn="just">
              <a:lnSpc>
                <a:spcPts val="4005"/>
              </a:lnSpc>
            </a:pPr>
            <a:r>
              <a:rPr lang="en-US" sz="2861">
                <a:solidFill>
                  <a:srgbClr val="1D1A1B"/>
                </a:solidFill>
                <a:latin typeface="Times New Roman"/>
                <a:ea typeface="Times New Roman"/>
                <a:cs typeface="Times New Roman"/>
                <a:sym typeface="Times New Roman"/>
              </a:rPr>
              <a:t>Carpentry and Electrical​</a:t>
            </a:r>
          </a:p>
          <a:p>
            <a:pPr algn="just">
              <a:lnSpc>
                <a:spcPts val="4005"/>
              </a:lnSpc>
            </a:pPr>
            <a:r>
              <a:rPr lang="en-US" sz="2861">
                <a:solidFill>
                  <a:srgbClr val="1D1A1B"/>
                </a:solidFill>
                <a:latin typeface="Times New Roman"/>
                <a:ea typeface="Times New Roman"/>
                <a:cs typeface="Times New Roman"/>
                <a:sym typeface="Times New Roman"/>
              </a:rPr>
              <a:t>Design and Multimedia Arts/Digital Communications​</a:t>
            </a:r>
          </a:p>
          <a:p>
            <a:pPr algn="just">
              <a:lnSpc>
                <a:spcPts val="4005"/>
              </a:lnSpc>
            </a:pPr>
            <a:r>
              <a:rPr lang="en-US" sz="2861">
                <a:solidFill>
                  <a:srgbClr val="1D1A1B"/>
                </a:solidFill>
                <a:latin typeface="Times New Roman"/>
                <a:ea typeface="Times New Roman"/>
                <a:cs typeface="Times New Roman"/>
                <a:sym typeface="Times New Roman"/>
              </a:rPr>
              <a:t>ELA Focus: 3 levels of Debate or Journalism​</a:t>
            </a:r>
          </a:p>
          <a:p>
            <a:pPr algn="just">
              <a:lnSpc>
                <a:spcPts val="4005"/>
              </a:lnSpc>
            </a:pPr>
            <a:r>
              <a:rPr lang="en-US" sz="2861">
                <a:solidFill>
                  <a:srgbClr val="1D1A1B"/>
                </a:solidFill>
                <a:latin typeface="Times New Roman"/>
                <a:ea typeface="Times New Roman"/>
                <a:cs typeface="Times New Roman"/>
                <a:sym typeface="Times New Roman"/>
              </a:rPr>
              <a:t>Networking Systems and Web Development​</a:t>
            </a:r>
          </a:p>
          <a:p>
            <a:pPr algn="just">
              <a:lnSpc>
                <a:spcPts val="4005"/>
              </a:lnSpc>
            </a:pPr>
            <a:r>
              <a:rPr lang="en-US" sz="2861">
                <a:solidFill>
                  <a:srgbClr val="1D1A1B"/>
                </a:solidFill>
                <a:latin typeface="Times New Roman"/>
                <a:ea typeface="Times New Roman"/>
                <a:cs typeface="Times New Roman"/>
                <a:sym typeface="Times New Roman"/>
              </a:rPr>
              <a:t>Robotics: Advanced Manufacturing ​</a:t>
            </a:r>
          </a:p>
          <a:p>
            <a:pPr algn="just">
              <a:lnSpc>
                <a:spcPts val="4005"/>
              </a:lnSpc>
            </a:pPr>
            <a:r>
              <a:rPr lang="en-US" sz="2861">
                <a:solidFill>
                  <a:srgbClr val="1D1A1B"/>
                </a:solidFill>
                <a:latin typeface="Times New Roman"/>
                <a:ea typeface="Times New Roman"/>
                <a:cs typeface="Times New Roman"/>
                <a:sym typeface="Times New Roman"/>
              </a:rPr>
              <a:t>Welding​</a:t>
            </a:r>
          </a:p>
          <a:p>
            <a:pPr algn="l">
              <a:lnSpc>
                <a:spcPts val="5125"/>
              </a:lnSpc>
            </a:pPr>
            <a:endParaRPr lang="en-US" sz="2861">
              <a:solidFill>
                <a:srgbClr val="1D1A1B"/>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2351</Words>
  <Application>Microsoft Office PowerPoint</Application>
  <PresentationFormat>Custom</PresentationFormat>
  <Paragraphs>436</Paragraphs>
  <Slides>62</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62</vt:i4>
      </vt:variant>
    </vt:vector>
  </HeadingPairs>
  <TitlesOfParts>
    <vt:vector size="83" baseType="lpstr">
      <vt:lpstr>Public Sans</vt:lpstr>
      <vt:lpstr>Liberation Sans Bold</vt:lpstr>
      <vt:lpstr>Barlow Bold</vt:lpstr>
      <vt:lpstr>Asap Condensed Bold</vt:lpstr>
      <vt:lpstr>Poppins Bold</vt:lpstr>
      <vt:lpstr>Calibri</vt:lpstr>
      <vt:lpstr>Open Sauce Bold Italics</vt:lpstr>
      <vt:lpstr>Montserrat Heavy</vt:lpstr>
      <vt:lpstr>Horizon</vt:lpstr>
      <vt:lpstr>Arial</vt:lpstr>
      <vt:lpstr>Poppins</vt:lpstr>
      <vt:lpstr>Montserrat Bold</vt:lpstr>
      <vt:lpstr>Times New Roman Italics</vt:lpstr>
      <vt:lpstr>Clear Sans Bold</vt:lpstr>
      <vt:lpstr>Times New Roman Bold</vt:lpstr>
      <vt:lpstr>Times New Roman</vt:lpstr>
      <vt:lpstr>Helvetica World Bold</vt:lpstr>
      <vt:lpstr>Clear Sans</vt:lpstr>
      <vt:lpstr>Public Sans 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UP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DISCOVERROHS_2025</dc:title>
  <dc:creator>Jeter, Jennifer</dc:creator>
  <cp:lastModifiedBy>Jeter, Jennifer</cp:lastModifiedBy>
  <cp:revision>4</cp:revision>
  <dcterms:created xsi:type="dcterms:W3CDTF">2006-08-16T00:00:00Z</dcterms:created>
  <dcterms:modified xsi:type="dcterms:W3CDTF">2025-01-24T16:10:06Z</dcterms:modified>
  <dc:identifier>DAGYclV8lrU</dc:identifier>
</cp:coreProperties>
</file>