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7"/>
  </p:notesMasterIdLst>
  <p:sldIdLst>
    <p:sldId id="257" r:id="rId5"/>
    <p:sldId id="258" r:id="rId6"/>
  </p:sldIdLst>
  <p:sldSz cx="7772400" cy="10058400"/>
  <p:notesSz cx="6858000" cy="9144000"/>
  <p:embeddedFontLst>
    <p:embeddedFont>
      <p:font typeface="Open Sans Light" panose="020B0306030504020204" pitchFamily="34" charset="0"/>
      <p:regular r:id="rId8"/>
      <p:italic r:id="rId9"/>
    </p:embeddedFont>
    <p:embeddedFont>
      <p:font typeface="Open Sans Semibold" panose="020B0706030804020204" pitchFamily="34" charset="0"/>
      <p:bold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EE0B2D63-BAC2-44EB-82BE-5A377BF62216}" name="Stephanie Ferguson" initials="SF" userId="d475c8c1758ebeb8" providerId="Windows Live"/>
  <p188:author id="{629FDE64-07B5-7011-802C-459006FE8E38}" name="Caryn Cavanagh" initials="CC" userId="de4effde0088c4c0" providerId="Windows Live"/>
  <p188:author id="{C443F6A5-83BA-6F2B-6629-2E902D219AC7}" name="Jamie Molina" initials="JM" userId="e291057371343bf2" providerId="Windows Live"/>
  <p188:author id="{6CD132A6-BDAB-7D9A-FDAF-1B5C47512B95}" name="Hudson, Les" initials="HL" userId="S::Les.Hudson@tea.texas.gov::1b51e3df-f37c-4646-8151-9652bb88c0d0" providerId="AD"/>
  <p188:author id="{590916B0-3819-A511-CE5E-595F00316EC7}" name="Kilgore, Marcette" initials="MK" userId="S::Marcette.Kilgore@tea.texas.gov::7b51becb-2360-4dcd-97d4-91c5dc466b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5A6267"/>
    <a:srgbClr val="363534"/>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32E88-2B0A-447F-ADE5-598272D3C513}" v="3" dt="2024-07-10T17:01:11.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76" autoAdjust="0"/>
    <p:restoredTop sz="91450"/>
  </p:normalViewPr>
  <p:slideViewPr>
    <p:cSldViewPr snapToGrid="0" snapToObjects="1">
      <p:cViewPr>
        <p:scale>
          <a:sx n="130" d="100"/>
          <a:sy n="130" d="100"/>
        </p:scale>
        <p:origin x="2274" y="-180"/>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12/12/2024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1</a:t>
            </a:fld>
            <a:endParaRPr lang="en-US"/>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1243557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12/12/2024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ea.texas.gov/academics/college-career-and-military-prep/career-and-technical-education/programs-of-study-additional-resources" TargetMode="External"/><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tea.texas.gov/cte" TargetMode="External"/><Relationship Id="rId10" Type="http://schemas.openxmlformats.org/officeDocument/2006/relationships/image" Target="../media/image12.png"/><Relationship Id="rId4" Type="http://schemas.openxmlformats.org/officeDocument/2006/relationships/hyperlink" Target="mailto:CTE@tea.texas.gov" TargetMode="Externa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Business Management —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20" name="TextBox 19">
            <a:extLst>
              <a:ext uri="{FF2B5EF4-FFF2-40B4-BE49-F238E27FC236}">
                <a16:creationId xmlns:a16="http://schemas.microsoft.com/office/drawing/2014/main" id="{2482E1D6-64F0-D88C-BCB9-CC5C9C15E8EC}"/>
              </a:ext>
            </a:extLst>
          </p:cNvPr>
          <p:cNvSpPr txBox="1"/>
          <p:nvPr/>
        </p:nvSpPr>
        <p:spPr>
          <a:xfrm>
            <a:off x="6760651" y="50463"/>
            <a:ext cx="909017" cy="200055"/>
          </a:xfrm>
          <a:prstGeom prst="rect">
            <a:avLst/>
          </a:prstGeom>
          <a:noFill/>
        </p:spPr>
        <p:txBody>
          <a:bodyPr wrap="square">
            <a:spAutoFit/>
          </a:bodyPr>
          <a:lstStyle/>
          <a:p>
            <a:r>
              <a:rPr lang="en-US" sz="700" i="1" dirty="0"/>
              <a:t>Revised–June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392140" y="146408"/>
            <a:ext cx="6133036" cy="900246"/>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a:t>
            </a:r>
            <a:r>
              <a:rPr kumimoji="0" lang="en-US" sz="20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Cluster</a:t>
            </a:r>
          </a:p>
          <a:p>
            <a:pPr>
              <a:lnSpc>
                <a:spcPts val="1200"/>
              </a:lnSpc>
              <a:defRPr/>
            </a:pPr>
            <a:r>
              <a:rPr lang="en-US" sz="1000"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The Business, Marketing, and Finance career cluster focuses on careers in planning, organizing, directing, and evaluating business functions essential to efficient and productive business operations. This career cluster includes occupations ranging from business owner and entrepreneur to accountant, retail manager, and market analyst. </a:t>
            </a:r>
          </a:p>
        </p:txBody>
      </p:sp>
      <p:sp>
        <p:nvSpPr>
          <p:cNvPr id="6" name="TextBox 5">
            <a:extLst>
              <a:ext uri="{FF2B5EF4-FFF2-40B4-BE49-F238E27FC236}">
                <a16:creationId xmlns:a16="http://schemas.microsoft.com/office/drawing/2014/main" id="{F67423BB-E84B-A848-912D-92B720E05DCA}"/>
              </a:ext>
            </a:extLst>
          </p:cNvPr>
          <p:cNvSpPr txBox="1"/>
          <p:nvPr/>
        </p:nvSpPr>
        <p:spPr>
          <a:xfrm>
            <a:off x="150704" y="1158605"/>
            <a:ext cx="7357536" cy="1023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Business Management </a:t>
            </a:r>
          </a:p>
          <a:p>
            <a:pPr marL="0" marR="0" lvl="0" indent="0" algn="l" defTabSz="914400" rtl="0" eaLnBrk="1" fontAlgn="auto" latinLnBrk="0" hangingPunct="1">
              <a:lnSpc>
                <a:spcPts val="1150"/>
              </a:lnSpc>
              <a:spcBef>
                <a:spcPts val="0"/>
              </a:spcBef>
              <a:spcAft>
                <a:spcPts val="300"/>
              </a:spcAft>
              <a:buClrTx/>
              <a:buSzTx/>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The Business Management program of study focuses on occupational and educational opportunities associated with planning, directing,  and coordinating the administrative services and operations of an organization. It includes formulating policies, managing daily operations,  and allocating the use of materials and human resources. This program of study also introduces students to mathematical modeling tools and organizational evaluation methods.</a:t>
            </a:r>
            <a:endPar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0087655A-8678-C34A-B834-72710306E4AE}"/>
              </a:ext>
            </a:extLst>
          </p:cNvPr>
          <p:cNvSpPr/>
          <p:nvPr/>
        </p:nvSpPr>
        <p:spPr>
          <a:xfrm>
            <a:off x="420775" y="2093198"/>
            <a:ext cx="4057098"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 Courses for High School Credit</a:t>
            </a:r>
            <a:endPar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2141536405"/>
              </p:ext>
            </p:extLst>
          </p:nvPr>
        </p:nvGraphicFramePr>
        <p:xfrm>
          <a:off x="678657" y="2358809"/>
          <a:ext cx="3831336" cy="1246630"/>
        </p:xfrm>
        <a:graphic>
          <a:graphicData uri="http://schemas.openxmlformats.org/drawingml/2006/table">
            <a:tbl>
              <a:tblPr firstRow="1" bandRow="1">
                <a:effectLst/>
                <a:tableStyleId>{5C22544A-7EE6-4342-B048-85BDC9FD1C3A}</a:tableStyleId>
              </a:tblPr>
              <a:tblGrid>
                <a:gridCol w="585216">
                  <a:extLst>
                    <a:ext uri="{9D8B030D-6E8A-4147-A177-3AD203B41FA5}">
                      <a16:colId xmlns:a16="http://schemas.microsoft.com/office/drawing/2014/main" val="3900548994"/>
                    </a:ext>
                  </a:extLst>
                </a:gridCol>
                <a:gridCol w="3246120">
                  <a:extLst>
                    <a:ext uri="{9D8B030D-6E8A-4147-A177-3AD203B41FA5}">
                      <a16:colId xmlns:a16="http://schemas.microsoft.com/office/drawing/2014/main" val="1881397732"/>
                    </a:ext>
                  </a:extLst>
                </a:gridCol>
              </a:tblGrid>
              <a:tr h="27377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95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Business Information Management 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41388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95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Virtual Business </a:t>
                      </a:r>
                    </a:p>
                    <a:p>
                      <a:pPr marL="171450" marR="0" lvl="0" indent="-171450" algn="l" defTabSz="914400" rtl="0" eaLnBrk="1" fontAlgn="auto" latinLnBrk="0" hangingPunct="1">
                        <a:lnSpc>
                          <a:spcPts val="10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Business Information Management II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271912">
                <a:tc>
                  <a:txBody>
                    <a:bodyPr/>
                    <a:lstStyle/>
                    <a:p>
                      <a:pPr marL="0" marR="0" lvl="0" indent="0" algn="r" defTabSz="914400" rtl="0" eaLnBrk="1" fontAlgn="auto" latinLnBrk="0" hangingPunct="1">
                        <a:lnSpc>
                          <a:spcPts val="145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95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Global Business</a:t>
                      </a:r>
                      <a:endParaRPr kumimoji="0" lang="en-US" sz="90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287052">
                <a:tc>
                  <a:txBody>
                    <a:bodyPr/>
                    <a:lstStyle/>
                    <a:p>
                      <a:pPr marL="0" marR="0" lvl="0" indent="0" algn="r" defTabSz="914400" rtl="0" eaLnBrk="1" fontAlgn="auto" latinLnBrk="0" hangingPunct="1">
                        <a:lnSpc>
                          <a:spcPts val="1450"/>
                        </a:lnSpc>
                        <a:spcBef>
                          <a:spcPts val="0"/>
                        </a:spcBef>
                        <a:spcAft>
                          <a:spcPts val="0"/>
                        </a:spcAft>
                        <a:buClrTx/>
                        <a:buSzTx/>
                        <a:buFontTx/>
                        <a:buNone/>
                        <a:tabLst/>
                        <a:defRPr/>
                      </a:pPr>
                      <a:r>
                        <a:rPr kumimoji="0" lang="en-US" sz="950" b="1" i="0" u="none" strike="noStrike" kern="1200" cap="none" spc="0" normalizeH="0" baseline="0" noProof="0" dirty="0">
                          <a:ln>
                            <a:noFill/>
                          </a:ln>
                          <a:solidFill>
                            <a:schemeClr val="tx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95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0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itchFamily="2" charset="0"/>
                          <a:cs typeface="Calibri" panose="020F0502020204030204" pitchFamily="34" charset="0"/>
                          <a:sym typeface="Calibri"/>
                        </a:rPr>
                        <a:t>Practicum in Business Management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33234" y="5655276"/>
            <a:ext cx="4210735" cy="276999"/>
          </a:xfrm>
          <a:prstGeom prst="rect">
            <a:avLst/>
          </a:prstGeom>
        </p:spPr>
        <p:txBody>
          <a:bodyPr wrap="square">
            <a:spAutoFit/>
          </a:bodyPr>
          <a:lstStyle/>
          <a:p>
            <a:pPr lvl="0" algn="ctr">
              <a:buClr>
                <a:prstClr val="black"/>
              </a:buClr>
              <a:defRPr/>
            </a:pPr>
            <a:r>
              <a:rPr lang="en-US" sz="1200" b="1" dirty="0">
                <a:solidFill>
                  <a:schemeClr val="accent1"/>
                </a:solidFill>
                <a:latin typeface="Calibri" panose="020F0502020204030204" pitchFamily="34" charset="0"/>
                <a:ea typeface="Open Sans Condensed Condensed" pitchFamily="2"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44" name="Table 43" descr="Aligned Advanced Academic Courses">
            <a:extLst>
              <a:ext uri="{FF2B5EF4-FFF2-40B4-BE49-F238E27FC236}">
                <a16:creationId xmlns:a16="http://schemas.microsoft.com/office/drawing/2014/main" id="{3E2DD264-47B8-1545-85DD-F3E32EB813B3}"/>
              </a:ext>
            </a:extLst>
          </p:cNvPr>
          <p:cNvGraphicFramePr>
            <a:graphicFrameLocks noGrp="1"/>
          </p:cNvGraphicFramePr>
          <p:nvPr>
            <p:extLst>
              <p:ext uri="{D42A27DB-BD31-4B8C-83A1-F6EECF244321}">
                <p14:modId xmlns:p14="http://schemas.microsoft.com/office/powerpoint/2010/main" val="2364666856"/>
              </p:ext>
            </p:extLst>
          </p:nvPr>
        </p:nvGraphicFramePr>
        <p:xfrm>
          <a:off x="225375" y="5883499"/>
          <a:ext cx="4223434" cy="876300"/>
        </p:xfrm>
        <a:graphic>
          <a:graphicData uri="http://schemas.openxmlformats.org/drawingml/2006/table">
            <a:tbl>
              <a:tblPr firstRow="1" bandRow="1">
                <a:effectLst/>
                <a:tableStyleId>{5C22544A-7EE6-4342-B048-85BDC9FD1C3A}</a:tableStyleId>
              </a:tblPr>
              <a:tblGrid>
                <a:gridCol w="1179940">
                  <a:extLst>
                    <a:ext uri="{9D8B030D-6E8A-4147-A177-3AD203B41FA5}">
                      <a16:colId xmlns:a16="http://schemas.microsoft.com/office/drawing/2014/main" val="3900548994"/>
                    </a:ext>
                  </a:extLst>
                </a:gridCol>
                <a:gridCol w="3043494">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AP or IB</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Microeconomics</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Statistics</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Economics SL </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Economics HL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extLst>
                  <a:ext uri="{0D108BD9-81ED-4DB2-BD59-A6C34878D82A}">
                    <a16:rowId xmlns:a16="http://schemas.microsoft.com/office/drawing/2014/main" val="2752735340"/>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 agency.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2" name="TextBox 1">
            <a:extLst>
              <a:ext uri="{FF2B5EF4-FFF2-40B4-BE49-F238E27FC236}">
                <a16:creationId xmlns:a16="http://schemas.microsoft.com/office/drawing/2014/main" id="{50361EC3-77A7-994F-984F-11D4CA56C88D}"/>
              </a:ext>
            </a:extLst>
          </p:cNvPr>
          <p:cNvSpPr txBox="1"/>
          <p:nvPr/>
        </p:nvSpPr>
        <p:spPr>
          <a:xfrm>
            <a:off x="-294599" y="6707517"/>
            <a:ext cx="4804592" cy="481670"/>
          </a:xfrm>
          <a:prstGeom prst="rect">
            <a:avLst/>
          </a:prstGeom>
          <a:noFill/>
        </p:spPr>
        <p:txBody>
          <a:bodyPr wrap="square" rtlCol="0">
            <a:spAutoFit/>
          </a:bodyPr>
          <a:lstStyle/>
          <a:p>
            <a:pPr marL="457200" marR="0">
              <a:lnSpc>
                <a:spcPct val="107000"/>
              </a:lnSpc>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concentrator/completer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E6D0C54-DE5D-EB4A-80F0-2C96F3B14DB5}"/>
              </a:ext>
            </a:extLst>
          </p:cNvPr>
          <p:cNvSpPr/>
          <p:nvPr/>
        </p:nvSpPr>
        <p:spPr>
          <a:xfrm>
            <a:off x="233276" y="7125152"/>
            <a:ext cx="419724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3634871310"/>
              </p:ext>
            </p:extLst>
          </p:nvPr>
        </p:nvGraphicFramePr>
        <p:xfrm>
          <a:off x="231336" y="7359358"/>
          <a:ext cx="4210736" cy="1005840"/>
        </p:xfrm>
        <a:graphic>
          <a:graphicData uri="http://schemas.openxmlformats.org/drawingml/2006/table">
            <a:tbl>
              <a:tblPr firstRow="1" bandRow="1">
                <a:effectLst/>
                <a:tableStyleId>{5C22544A-7EE6-4342-B048-85BDC9FD1C3A}</a:tableStyleId>
              </a:tblPr>
              <a:tblGrid>
                <a:gridCol w="1167241">
                  <a:extLst>
                    <a:ext uri="{9D8B030D-6E8A-4147-A177-3AD203B41FA5}">
                      <a16:colId xmlns:a16="http://schemas.microsoft.com/office/drawing/2014/main" val="3900548994"/>
                    </a:ext>
                  </a:extLst>
                </a:gridCol>
                <a:gridCol w="3043495">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at local business in the HR department</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Shadow the COO of a local business or chamber of commerce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it-IT"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BPA,DECA, FBLA, or related UIL events</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Explore student membership in related professional  organizations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31336" y="8354971"/>
            <a:ext cx="420904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Aligned Industry-Based Certifications</a:t>
            </a:r>
          </a:p>
        </p:txBody>
      </p:sp>
      <p:sp>
        <p:nvSpPr>
          <p:cNvPr id="14" name="Google Shape;166;p1">
            <a:extLst>
              <a:ext uri="{FF2B5EF4-FFF2-40B4-BE49-F238E27FC236}">
                <a16:creationId xmlns:a16="http://schemas.microsoft.com/office/drawing/2014/main" id="{F3FFB454-99EA-E048-AE90-DD129590DE9E}"/>
              </a:ext>
            </a:extLst>
          </p:cNvPr>
          <p:cNvSpPr txBox="1"/>
          <p:nvPr/>
        </p:nvSpPr>
        <p:spPr>
          <a:xfrm>
            <a:off x="224110" y="8571001"/>
            <a:ext cx="4206407" cy="1005840"/>
          </a:xfrm>
          <a:prstGeom prst="rect">
            <a:avLst/>
          </a:prstGeom>
          <a:noFill/>
          <a:ln>
            <a:noFill/>
          </a:ln>
        </p:spPr>
        <p:txBody>
          <a:bodyPr spcFirstLastPara="1" wrap="square" lIns="0" tIns="0" rIns="0" bIns="0" numCol="2" spcCol="18288" anchor="t" anchorCtr="0">
            <a:noAutofit/>
          </a:bodyPr>
          <a:lstStyle/>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Administrative Assisting </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Certified Associate in Project Management (CAPM)</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Entrepreneurship and Small Business</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General Management</a:t>
            </a:r>
            <a:endParaRPr lang="en-US" sz="700" dirty="0">
              <a:latin typeface="Calibri" panose="020F0502020204030204" pitchFamily="34" charset="0"/>
              <a:ea typeface="Open Sans Light" panose="020B0606030504020204" pitchFamily="34" charset="0"/>
              <a:cs typeface="Calibri" panose="020F0502020204030204" pitchFamily="34" charset="0"/>
              <a:sym typeface="Calibri"/>
            </a:endParaRP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MB-920: Microsoft Dynamics 365 Fundamentals Finance and Operations Apps </a:t>
            </a:r>
            <a:endParaRPr lang="en-US" sz="700" dirty="0">
              <a:latin typeface="Calibri" panose="020F0502020204030204" pitchFamily="34" charset="0"/>
              <a:ea typeface="Open Sans Light" panose="020B0606030504020204" pitchFamily="34" charset="0"/>
              <a:cs typeface="Calibri" panose="020F0502020204030204" pitchFamily="34" charset="0"/>
            </a:endParaRPr>
          </a:p>
          <a:p>
            <a:pPr marL="127000" lvl="0" indent="-127000">
              <a:buClr>
                <a:schemeClr val="tx1"/>
              </a:buClr>
              <a:buSzPct val="120000"/>
              <a:buFont typeface="Arial" panose="020B0604020202020204" pitchFamily="34" charset="0"/>
              <a:buChar char="•"/>
              <a:defRPr/>
            </a:pPr>
            <a:r>
              <a:rPr lang="en-US" sz="700" dirty="0">
                <a:latin typeface="Calibri" panose="020F0502020204030204" pitchFamily="34" charset="0"/>
                <a:ea typeface="Open Sans Light" panose="020B0606030504020204" pitchFamily="34" charset="0"/>
                <a:cs typeface="Calibri" panose="020F0502020204030204" pitchFamily="34" charset="0"/>
                <a:sym typeface="Calibri"/>
              </a:rPr>
              <a:t>Microsoft Office Specialist 2016 Master</a:t>
            </a:r>
            <a:endParaRPr lang="en-US" sz="700" dirty="0">
              <a:latin typeface="Calibri" panose="020F0502020204030204" pitchFamily="34" charset="0"/>
              <a:ea typeface="Open Sans Light" panose="020B0606030504020204" pitchFamily="34" charset="0"/>
              <a:cs typeface="Calibri" panose="020F0502020204030204" pitchFamily="34" charset="0"/>
            </a:endParaRPr>
          </a:p>
          <a:p>
            <a:pPr marL="127000" indent="-127000">
              <a:buClr>
                <a:schemeClr val="tx1"/>
              </a:buClr>
              <a:buSzPct val="120000"/>
              <a:buFont typeface="Arial" panose="020B0604020202020204" pitchFamily="34" charset="0"/>
              <a:buChar char="•"/>
              <a:defRPr/>
            </a:pPr>
            <a:r>
              <a:rPr lang="en-US" sz="700" dirty="0">
                <a:latin typeface="Calibri" panose="020F0502020204030204" pitchFamily="34" charset="0"/>
                <a:ea typeface="Open Sans Light" panose="020B0606030504020204" pitchFamily="34" charset="0"/>
                <a:cs typeface="Calibri" panose="020F0502020204030204" pitchFamily="34" charset="0"/>
                <a:sym typeface="Calibri"/>
              </a:rPr>
              <a:t>Microsoft Office Specialist: Microsoft Access Expert  (Access 2019)</a:t>
            </a:r>
          </a:p>
          <a:p>
            <a:pPr marL="127000" indent="-127000">
              <a:buClr>
                <a:schemeClr val="tx1"/>
              </a:buClr>
              <a:buSzPct val="120000"/>
              <a:buFont typeface="Arial" panose="020B0604020202020204" pitchFamily="34" charset="0"/>
              <a:buChar char="•"/>
              <a:defRPr/>
            </a:pPr>
            <a:r>
              <a:rPr lang="en-US" sz="700" dirty="0">
                <a:latin typeface="Calibri" panose="020F0502020204030204" pitchFamily="34" charset="0"/>
                <a:ea typeface="Open Sans Light" panose="020B0606030504020204" pitchFamily="34" charset="0"/>
                <a:cs typeface="Calibri" panose="020F0502020204030204" pitchFamily="34" charset="0"/>
                <a:sym typeface="Calibri"/>
              </a:rPr>
              <a:t>Microsoft Office Specialist: Microsoft Excel Expert (Excel 2019) </a:t>
            </a:r>
          </a:p>
          <a:p>
            <a:pPr marL="127000" indent="-127000">
              <a:buClr>
                <a:schemeClr val="tx1"/>
              </a:buClr>
              <a:buSzPct val="120000"/>
              <a:buFont typeface="Arial" panose="020B0604020202020204" pitchFamily="34" charset="0"/>
              <a:buChar char="•"/>
              <a:defRPr/>
            </a:pPr>
            <a:r>
              <a:rPr lang="en-US" sz="700" dirty="0">
                <a:latin typeface="Calibri" panose="020F0502020204030204" pitchFamily="34" charset="0"/>
                <a:ea typeface="Open Sans Light" panose="020B0606030504020204" pitchFamily="34" charset="0"/>
                <a:cs typeface="Calibri" panose="020F0502020204030204" pitchFamily="34" charset="0"/>
              </a:rPr>
              <a:t>Microsoft Office Specialist: Microsoft Word Expert (Word 2019)</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Project Management Institute (PMI) Project Management Ready </a:t>
            </a:r>
            <a:endParaRPr lang="en-US" sz="700" dirty="0">
              <a:latin typeface="Calibri" panose="020F0502020204030204" pitchFamily="34" charset="0"/>
              <a:ea typeface="Open Sans Light" panose="020B0606030504020204" pitchFamily="34" charset="0"/>
              <a:cs typeface="Calibri" panose="020F0502020204030204" pitchFamily="34" charset="0"/>
              <a:sym typeface="Calibri"/>
            </a:endParaRP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Business of Retail:  Certified Specialist </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Customer Service and Sales:  Certified Specialist </a:t>
            </a:r>
            <a:endParaRPr lang="en-US" sz="700" dirty="0">
              <a:latin typeface="Calibri" panose="020F0502020204030204" pitchFamily="34" charset="0"/>
              <a:ea typeface="Open Sans Light" panose="020B0606030504020204" pitchFamily="34" charset="0"/>
              <a:cs typeface="Calibri" panose="020F0502020204030204" pitchFamily="34" charset="0"/>
              <a:sym typeface="Calibri"/>
            </a:endParaRP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7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sym typeface="Calibri"/>
              </a:rPr>
              <a:t>Stukent Social Media Marketing Certification  </a:t>
            </a:r>
          </a:p>
        </p:txBody>
      </p:sp>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p:nvPr/>
        </p:nvSpPr>
        <p:spPr>
          <a:xfrm>
            <a:off x="4684952" y="3134358"/>
            <a:ext cx="3116932" cy="701453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1769ED0C-06E7-7F46-B005-75B0FEB7C386}"/>
              </a:ext>
            </a:extLst>
          </p:cNvPr>
          <p:cNvSpPr/>
          <p:nvPr/>
        </p:nvSpPr>
        <p:spPr>
          <a:xfrm>
            <a:off x="4773771" y="3220699"/>
            <a:ext cx="293195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lang="en-US" sz="1300" b="1" dirty="0">
                <a:solidFill>
                  <a:schemeClr val="accent1"/>
                </a:solidFill>
                <a:latin typeface="Calibri" panose="020F0502020204030204" pitchFamily="34" charset="0"/>
                <a:ea typeface="Open Sans Condensed Condensed" pitchFamily="2" charset="0"/>
                <a:cs typeface="Calibri" panose="020F0502020204030204" pitchFamily="34" charset="0"/>
                <a:sym typeface="Calibri"/>
              </a:rPr>
              <a:t>Example </a:t>
            </a: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79223" y="3482760"/>
            <a:ext cx="2882825" cy="2052429"/>
          </a:xfrm>
          <a:prstGeom prst="rect">
            <a:avLst/>
          </a:prstGeom>
          <a:noFill/>
          <a:ln>
            <a:noFill/>
          </a:ln>
        </p:spPr>
        <p:txBody>
          <a:bodyPr spcFirstLastPara="1" wrap="square" lIns="91425" tIns="45700" rIns="91425" bIns="45700" anchor="t" anchorCtr="0">
            <a:noAutofit/>
          </a:bodyPr>
          <a:lstStyle/>
          <a:p>
            <a:pPr marL="114300" marR="0" lvl="0" indent="-114300" algn="l" defTabSz="914400" rtl="0" eaLnBrk="1" fontAlgn="auto" latinLnBrk="0" hangingPunct="1">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Associate Degrees</a:t>
            </a:r>
            <a:endParaRPr kumimoji="0"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Business Administration and Management</a:t>
            </a: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Human Resources Management</a:t>
            </a:r>
          </a:p>
          <a:p>
            <a:pPr lvl="0">
              <a:lnSpc>
                <a:spcPts val="700"/>
              </a:lnSpc>
              <a:buClr>
                <a:srgbClr val="363534"/>
              </a:buClr>
              <a:buSzPts val="800"/>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lvl="0">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Analytics </a:t>
            </a: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Accounting and Business</a:t>
            </a:r>
            <a:endPar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lvl="0">
              <a:lnSpc>
                <a:spcPts val="700"/>
              </a:lnSpc>
              <a:buClr>
                <a:srgbClr val="363534"/>
              </a:buClr>
              <a:buSzPts val="800"/>
              <a:defRPr/>
            </a:pPr>
            <a:endParaRPr lang="en-US" sz="7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lvl="0">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Business Administration and Management</a:t>
            </a: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Organizational Leadership </a:t>
            </a:r>
          </a:p>
          <a:p>
            <a:pPr marL="114300" lvl="0" indent="-114300">
              <a:lnSpc>
                <a:spcPts val="1000"/>
              </a:lnSpc>
              <a:buClr>
                <a:srgbClr val="363534"/>
              </a:buClr>
              <a:buSzPts val="800"/>
              <a:buFontTx/>
              <a:buChar char="•"/>
              <a:defRPr/>
            </a:pPr>
            <a:endParaRPr kumimoji="0" lang="en-US" sz="700" b="1" i="0" u="none" strike="noStrike" kern="1200" cap="none" spc="0" normalizeH="0" baseline="0" noProof="0" dirty="0">
              <a:ln>
                <a:noFill/>
              </a:ln>
              <a:solidFill>
                <a:srgbClr val="4472C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lnSpc>
                <a:spcPts val="1000"/>
              </a:lnSpc>
              <a:buClr>
                <a:srgbClr val="363534"/>
              </a:buClr>
              <a:buSzPts val="800"/>
              <a:defRPr/>
            </a:pPr>
            <a:r>
              <a:rPr kumimoji="0" lang="en-US" sz="9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Additional Stackable IBCs/License</a:t>
            </a:r>
          </a:p>
          <a:p>
            <a:pPr marL="171450" lvl="0" indent="-171450">
              <a:lnSpc>
                <a:spcPts val="1000"/>
              </a:lnSpc>
              <a:buClr>
                <a:srgbClr val="363534"/>
              </a:buClr>
              <a:buSzPct val="100000"/>
              <a:buFont typeface="Arial" panose="020B0604020202020204" pitchFamily="34" charset="0"/>
              <a:buChar char="•"/>
              <a:defRPr/>
            </a:pPr>
            <a:r>
              <a:rPr lang="en-US" sz="900" dirty="0">
                <a:latin typeface="Calibri" panose="020F0502020204030204" pitchFamily="34" charset="0"/>
                <a:ea typeface="Open Sans ExtraBold" panose="020B0606030504020204" pitchFamily="34" charset="0"/>
                <a:cs typeface="Calibri" panose="020F0502020204030204" pitchFamily="34" charset="0"/>
                <a:sym typeface="Calibri"/>
              </a:rPr>
              <a:t>Professional Certificate in Team Leadership</a:t>
            </a:r>
          </a:p>
          <a:p>
            <a:pPr marL="171450" lvl="0" indent="-171450">
              <a:lnSpc>
                <a:spcPts val="1000"/>
              </a:lnSpc>
              <a:buClr>
                <a:srgbClr val="363534"/>
              </a:buClr>
              <a:buSzPct val="100000"/>
              <a:buFont typeface="Arial" panose="020B0604020202020204" pitchFamily="34" charset="0"/>
              <a:buChar char="•"/>
              <a:defRPr/>
            </a:pPr>
            <a:r>
              <a:rPr kumimoji="0" lang="en-US" sz="900"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Property Tax Professionals</a:t>
            </a:r>
            <a:endParaRPr kumimoji="0" sz="900"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p:txBody>
      </p:sp>
      <p:sp>
        <p:nvSpPr>
          <p:cNvPr id="15" name="Rectangle 14">
            <a:extLst>
              <a:ext uri="{FF2B5EF4-FFF2-40B4-BE49-F238E27FC236}">
                <a16:creationId xmlns:a16="http://schemas.microsoft.com/office/drawing/2014/main" id="{015EAF6B-99CE-4B46-8970-C84F35537098}"/>
              </a:ext>
            </a:extLst>
          </p:cNvPr>
          <p:cNvSpPr/>
          <p:nvPr/>
        </p:nvSpPr>
        <p:spPr>
          <a:xfrm>
            <a:off x="5371810" y="5872242"/>
            <a:ext cx="229788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Example Aligned Occupations</a:t>
            </a: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Calibri" panose="020F0502020204030204" pitchFamily="34" charset="0"/>
                <a:ea typeface="Open Sans Semibold" panose="020B0606030504020204" pitchFamily="34" charset="0"/>
                <a:cs typeface="Calibri" panose="020F0502020204030204" pitchFamily="34" charset="0"/>
              </a:rPr>
              <a:t>Business Management</a:t>
            </a: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23926" y="6278840"/>
            <a:ext cx="1901952" cy="1050624"/>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378476" y="6309475"/>
            <a:ext cx="1596080" cy="477884"/>
          </a:xfrm>
          <a:prstGeom prst="rect">
            <a:avLst/>
          </a:prstGeom>
          <a:noFill/>
        </p:spPr>
        <p:txBody>
          <a:bodyPr wrap="square" rtlCol="0">
            <a:noAutofit/>
          </a:bodyPr>
          <a:lstStyle/>
          <a:p>
            <a:pPr lvl="0" defTabSz="1341150">
              <a:lnSpc>
                <a:spcPts val="1100"/>
              </a:lnSpc>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First-Line Supervisors of Administrative </a:t>
            </a:r>
            <a:b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b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Support Workers</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377246" y="6720684"/>
            <a:ext cx="1541954" cy="561936"/>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59,585</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rPr>
              <a:t>13,885</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9%</a:t>
            </a:r>
            <a:endPar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17362" y="7416884"/>
            <a:ext cx="1901952" cy="941279"/>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22A8830-FB08-DD4C-9E74-0415193C983F}"/>
              </a:ext>
            </a:extLst>
          </p:cNvPr>
          <p:cNvSpPr txBox="1"/>
          <p:nvPr/>
        </p:nvSpPr>
        <p:spPr>
          <a:xfrm>
            <a:off x="5380929" y="7423542"/>
            <a:ext cx="1732992" cy="390642"/>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Human Resources Specialists</a:t>
            </a:r>
            <a:b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b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3A39835-03FC-214F-8A58-02640F31131C}"/>
              </a:ext>
            </a:extLst>
          </p:cNvPr>
          <p:cNvSpPr txBox="1"/>
          <p:nvPr/>
        </p:nvSpPr>
        <p:spPr>
          <a:xfrm>
            <a:off x="5378892" y="7749495"/>
            <a:ext cx="1489040" cy="505088"/>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$61,278</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6,239</a:t>
            </a:r>
          </a:p>
          <a:p>
            <a:pPr lvl="0" defTabSz="1341150">
              <a:lnSpc>
                <a:spcPts val="1250"/>
              </a:lnSpc>
              <a:buClr>
                <a:prstClr val="black"/>
              </a:buClr>
              <a:buSzPts val="800"/>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23</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b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endParaRPr kumimoji="0" lang="en-US" sz="900" b="1" i="1" u="none" strike="noStrike" kern="1200" cap="none" spc="0" normalizeH="0" baseline="0" noProof="0" dirty="0">
              <a:ln>
                <a:noFill/>
              </a:ln>
              <a:solidFill>
                <a:srgbClr val="3863AF"/>
              </a:solidFill>
              <a:effectLst/>
              <a:uLnTx/>
              <a:uFillTx/>
              <a:latin typeface="Calibri" panose="020F0502020204030204" pitchFamily="34" charset="0"/>
              <a:ea typeface="Open Sans Semibold"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16637" y="8446500"/>
            <a:ext cx="1901952" cy="894644"/>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380395" y="8460871"/>
            <a:ext cx="1594162" cy="351472"/>
          </a:xfrm>
          <a:prstGeom prst="rect">
            <a:avLst/>
          </a:prstGeom>
          <a:noFill/>
        </p:spPr>
        <p:txBody>
          <a:bodyPr wrap="square" rtlCol="0">
            <a:noAutofit/>
          </a:bodyPr>
          <a:lstStyle/>
          <a:p>
            <a:pPr lvl="0" defTabSz="1341150">
              <a:lnSpc>
                <a:spcPts val="1100"/>
              </a:lnSpc>
              <a:buClr>
                <a:prstClr val="black"/>
              </a:buClr>
              <a:buSzPts val="800"/>
              <a:defRPr/>
            </a:pPr>
            <a: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General and Operations </a:t>
            </a:r>
            <a:b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br>
            <a: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Managers</a:t>
            </a:r>
            <a:endPar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CF72ED8-415F-D540-AFCF-1D88EE060DD3}"/>
              </a:ext>
            </a:extLst>
          </p:cNvPr>
          <p:cNvSpPr txBox="1"/>
          <p:nvPr/>
        </p:nvSpPr>
        <p:spPr>
          <a:xfrm>
            <a:off x="5378410" y="8732453"/>
            <a:ext cx="1557221" cy="502808"/>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$83,220</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25,450</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23%</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4">
            <a:alphaModFix/>
          </a:blip>
          <a:srcRect/>
          <a:stretch/>
        </p:blipFill>
        <p:spPr>
          <a:xfrm>
            <a:off x="146880" y="9574456"/>
            <a:ext cx="705086" cy="352543"/>
          </a:xfrm>
          <a:prstGeom prst="rect">
            <a:avLst/>
          </a:prstGeom>
          <a:noFill/>
          <a:ln>
            <a:noFill/>
          </a:ln>
        </p:spPr>
      </p:pic>
      <p:sp>
        <p:nvSpPr>
          <p:cNvPr id="3" name="TextBox 2">
            <a:extLst>
              <a:ext uri="{FF2B5EF4-FFF2-40B4-BE49-F238E27FC236}">
                <a16:creationId xmlns:a16="http://schemas.microsoft.com/office/drawing/2014/main" id="{A70F6E95-8003-B142-A9FC-04557A922F61}"/>
              </a:ext>
            </a:extLst>
          </p:cNvPr>
          <p:cNvSpPr txBox="1"/>
          <p:nvPr/>
        </p:nvSpPr>
        <p:spPr>
          <a:xfrm>
            <a:off x="851966" y="9577824"/>
            <a:ext cx="3754879" cy="338554"/>
          </a:xfrm>
          <a:prstGeom prst="rect">
            <a:avLst/>
          </a:prstGeom>
          <a:noFill/>
        </p:spPr>
        <p:txBody>
          <a:bodyPr wrap="square" rtlCol="0">
            <a:spAutoFit/>
          </a:bodyPr>
          <a:lstStyle/>
          <a:p>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rPr>
              <a:t>Successful completion of the Business Management program of study will fulfill requirements of the Business and Industry endorsement. </a:t>
            </a:r>
          </a:p>
        </p:txBody>
      </p:sp>
      <p:sp>
        <p:nvSpPr>
          <p:cNvPr id="19" name="TextBox 18">
            <a:extLst>
              <a:ext uri="{FF2B5EF4-FFF2-40B4-BE49-F238E27FC236}">
                <a16:creationId xmlns:a16="http://schemas.microsoft.com/office/drawing/2014/main" id="{420855CF-CF8C-1037-F0E6-06859A5E76D8}"/>
              </a:ext>
            </a:extLst>
          </p:cNvPr>
          <p:cNvSpPr txBox="1"/>
          <p:nvPr/>
        </p:nvSpPr>
        <p:spPr>
          <a:xfrm>
            <a:off x="4656081" y="9355345"/>
            <a:ext cx="3754879" cy="184666"/>
          </a:xfrm>
          <a:prstGeom prst="rect">
            <a:avLst/>
          </a:prstGeom>
          <a:noFill/>
        </p:spPr>
        <p:txBody>
          <a:bodyPr wrap="square" rtlCol="0">
            <a:spAutoFit/>
          </a:bodyPr>
          <a:lstStyle/>
          <a:p>
            <a:r>
              <a:rPr lang="en-US" sz="600" b="0" i="0" u="none" strike="noStrike" dirty="0">
                <a:solidFill>
                  <a:srgbClr val="000000"/>
                </a:solidFill>
                <a:effectLst/>
              </a:rPr>
              <a:t>Data Source: </a:t>
            </a:r>
            <a:r>
              <a:rPr lang="en-US" sz="600" b="0" i="0" u="none" strike="noStrike" dirty="0" err="1">
                <a:solidFill>
                  <a:srgbClr val="000000"/>
                </a:solidFill>
                <a:effectLst/>
              </a:rPr>
              <a:t>TexasWages</a:t>
            </a:r>
            <a:r>
              <a:rPr lang="en-US" sz="600" b="0" i="0" u="none" strike="noStrike" dirty="0">
                <a:solidFill>
                  <a:srgbClr val="000000"/>
                </a:solidFill>
                <a:effectLst/>
              </a:rPr>
              <a:t>, Texas Workforce Commission. Retrieved 3/8/2024.</a:t>
            </a:r>
            <a:endParaRPr lang="en-US" sz="600" dirty="0">
              <a:solidFill>
                <a:schemeClr val="tx2"/>
              </a:solidFill>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AF03FE6E-AA49-984F-8869-EA4D3B32F916}"/>
              </a:ext>
              <a:ext uri="{C183D7F6-B498-43B3-948B-1728B52AA6E4}">
                <adec:decorative xmlns:adec="http://schemas.microsoft.com/office/drawing/2017/decorative" val="0"/>
              </a:ext>
            </a:extLst>
          </p:cNvPr>
          <p:cNvPicPr>
            <a:picLocks noChangeAspect="1"/>
          </p:cNvPicPr>
          <p:nvPr/>
        </p:nvPicPr>
        <p:blipFill rotWithShape="1">
          <a:blip r:embed="rId5"/>
          <a:srcRect l="18856" t="15627" r="19491" b="23971"/>
          <a:stretch/>
        </p:blipFill>
        <p:spPr>
          <a:xfrm>
            <a:off x="4725770" y="9496939"/>
            <a:ext cx="503990" cy="493776"/>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70058" y="9469768"/>
            <a:ext cx="2343110" cy="544444"/>
          </a:xfrm>
          <a:prstGeom prst="rect">
            <a:avLst/>
          </a:prstGeom>
          <a:noFill/>
        </p:spPr>
        <p:txBody>
          <a:bodyPr wrap="square" rtlCol="0">
            <a:spAutoFit/>
          </a:bodyPr>
          <a:lstStyle/>
          <a:p>
            <a:pPr>
              <a:lnSpc>
                <a:spcPct val="108000"/>
              </a:lnSpc>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For more information visit:</a:t>
            </a:r>
            <a:r>
              <a:rPr lang="en-US" sz="65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 </a:t>
            </a:r>
            <a:r>
              <a:rPr lang="en-US" sz="650" dirty="0">
                <a:solidFill>
                  <a:schemeClr val="tx2"/>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lang="en-US" sz="650" i="1" dirty="0">
              <a:solidFill>
                <a:schemeClr val="tx2"/>
              </a:solidFill>
              <a:latin typeface="Calibri" panose="020F0502020204030204" pitchFamily="34" charset="0"/>
              <a:ea typeface="Open Sans ExtraBold"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74556" y="3738591"/>
            <a:ext cx="610356" cy="596484"/>
          </a:xfrm>
          <a:prstGeom prst="rect">
            <a:avLst/>
          </a:prstGeom>
        </p:spPr>
      </p:pic>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34372" y="2192169"/>
            <a:ext cx="610355" cy="596483"/>
          </a:xfrm>
          <a:prstGeom prst="rect">
            <a:avLst/>
          </a:prstGeom>
        </p:spPr>
      </p:pic>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767816" y="5858757"/>
            <a:ext cx="598434" cy="584834"/>
          </a:xfrm>
          <a:prstGeom prst="rect">
            <a:avLst/>
          </a:prstGeom>
        </p:spPr>
      </p:pic>
      <p:grpSp>
        <p:nvGrpSpPr>
          <p:cNvPr id="8" name="Group 7">
            <a:extLst>
              <a:ext uri="{FF2B5EF4-FFF2-40B4-BE49-F238E27FC236}">
                <a16:creationId xmlns:a16="http://schemas.microsoft.com/office/drawing/2014/main" id="{FDD0F82D-4037-A5AD-8FD6-12CE99A8058E}"/>
              </a:ext>
              <a:ext uri="{C183D7F6-B498-43B3-948B-1728B52AA6E4}">
                <adec:decorative xmlns:adec="http://schemas.microsoft.com/office/drawing/2017/decorative" val="1"/>
              </a:ext>
            </a:extLst>
          </p:cNvPr>
          <p:cNvGrpSpPr/>
          <p:nvPr/>
        </p:nvGrpSpPr>
        <p:grpSpPr>
          <a:xfrm>
            <a:off x="4683669" y="2359964"/>
            <a:ext cx="3118556" cy="805475"/>
            <a:chOff x="252511" y="656902"/>
            <a:chExt cx="3118556" cy="805475"/>
          </a:xfrm>
        </p:grpSpPr>
        <p:pic>
          <p:nvPicPr>
            <p:cNvPr id="9" name="Picture 8">
              <a:extLst>
                <a:ext uri="{FF2B5EF4-FFF2-40B4-BE49-F238E27FC236}">
                  <a16:creationId xmlns:a16="http://schemas.microsoft.com/office/drawing/2014/main" id="{F2E61BAC-C85D-2CF3-9C4A-A19116816EB0}"/>
                </a:ext>
              </a:extLst>
            </p:cNvPr>
            <p:cNvPicPr>
              <a:picLocks noChangeAspect="1"/>
            </p:cNvPicPr>
            <p:nvPr/>
          </p:nvPicPr>
          <p:blipFill>
            <a:blip r:embed="rId10"/>
            <a:stretch>
              <a:fillRect/>
            </a:stretch>
          </p:blipFill>
          <p:spPr>
            <a:xfrm>
              <a:off x="2603500" y="661065"/>
              <a:ext cx="767567" cy="792327"/>
            </a:xfrm>
            <a:prstGeom prst="rect">
              <a:avLst/>
            </a:prstGeom>
          </p:spPr>
        </p:pic>
        <p:pic>
          <p:nvPicPr>
            <p:cNvPr id="16" name="Picture 11">
              <a:extLst>
                <a:ext uri="{FF2B5EF4-FFF2-40B4-BE49-F238E27FC236}">
                  <a16:creationId xmlns:a16="http://schemas.microsoft.com/office/drawing/2014/main" id="{B0FEB802-562A-1159-609A-963DACB00A87}"/>
                </a:ext>
                <a:ext uri="{C183D7F6-B498-43B3-948B-1728B52AA6E4}">
                  <adec:decorative xmlns:adec="http://schemas.microsoft.com/office/drawing/2017/decorative" val="1"/>
                </a:ext>
              </a:extLst>
            </p:cNvPr>
            <p:cNvPicPr>
              <a:picLocks noChangeAspect="1"/>
            </p:cNvPicPr>
            <p:nvPr/>
          </p:nvPicPr>
          <p:blipFill rotWithShape="1">
            <a:blip r:embed="rId11"/>
            <a:srcRect r="53553"/>
            <a:stretch/>
          </p:blipFill>
          <p:spPr>
            <a:xfrm>
              <a:off x="1106700" y="665706"/>
              <a:ext cx="1553949" cy="794109"/>
            </a:xfrm>
            <a:prstGeom prst="rect">
              <a:avLst/>
            </a:prstGeom>
          </p:spPr>
        </p:pic>
        <p:pic>
          <p:nvPicPr>
            <p:cNvPr id="18" name="Picture 17">
              <a:extLst>
                <a:ext uri="{FF2B5EF4-FFF2-40B4-BE49-F238E27FC236}">
                  <a16:creationId xmlns:a16="http://schemas.microsoft.com/office/drawing/2014/main" id="{5A7EB75A-67AA-4E0E-B06C-1F8F22A850A6}"/>
                </a:ext>
              </a:extLst>
            </p:cNvPr>
            <p:cNvPicPr>
              <a:picLocks noChangeAspect="1"/>
            </p:cNvPicPr>
            <p:nvPr/>
          </p:nvPicPr>
          <p:blipFill rotWithShape="1">
            <a:blip r:embed="rId12"/>
            <a:srcRect l="39590" t="25127"/>
            <a:stretch/>
          </p:blipFill>
          <p:spPr>
            <a:xfrm>
              <a:off x="252511" y="656902"/>
              <a:ext cx="974823" cy="805475"/>
            </a:xfrm>
            <a:prstGeom prst="rect">
              <a:avLst/>
            </a:prstGeom>
          </p:spPr>
        </p:pic>
      </p:grpSp>
    </p:spTree>
    <p:extLst>
      <p:ext uri="{BB962C8B-B14F-4D97-AF65-F5344CB8AC3E}">
        <p14:creationId xmlns:p14="http://schemas.microsoft.com/office/powerpoint/2010/main" val="40753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Business Management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8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64160" y="131740"/>
            <a:ext cx="6392254" cy="400110"/>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Cluster</a:t>
            </a:r>
          </a:p>
        </p:txBody>
      </p:sp>
      <p:sp>
        <p:nvSpPr>
          <p:cNvPr id="41" name="TextBox 40">
            <a:extLst>
              <a:ext uri="{FF2B5EF4-FFF2-40B4-BE49-F238E27FC236}">
                <a16:creationId xmlns:a16="http://schemas.microsoft.com/office/drawing/2014/main" id="{016FFF59-FA5E-994D-8DE3-7298E5ADA69E}"/>
              </a:ext>
            </a:extLst>
          </p:cNvPr>
          <p:cNvSpPr txBox="1"/>
          <p:nvPr/>
        </p:nvSpPr>
        <p:spPr>
          <a:xfrm>
            <a:off x="1370256" y="482524"/>
            <a:ext cx="6392254" cy="353943"/>
          </a:xfrm>
          <a:prstGeom prst="rect">
            <a:avLst/>
          </a:prstGeom>
          <a:noFill/>
        </p:spPr>
        <p:txBody>
          <a:bodyPr wrap="square" rtlCol="0">
            <a:spAutoFit/>
          </a:bodyPr>
          <a:lstStyle/>
          <a:p>
            <a:pPr lvl="0">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7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Business Management </a:t>
            </a:r>
          </a:p>
        </p:txBody>
      </p:sp>
      <p:sp>
        <p:nvSpPr>
          <p:cNvPr id="2" name="TextBox 1">
            <a:extLst>
              <a:ext uri="{FF2B5EF4-FFF2-40B4-BE49-F238E27FC236}">
                <a16:creationId xmlns:a16="http://schemas.microsoft.com/office/drawing/2014/main" id="{53CAAE19-98A7-CE4E-903C-01D19008C594}"/>
              </a:ext>
            </a:extLst>
          </p:cNvPr>
          <p:cNvSpPr txBox="1"/>
          <p:nvPr/>
        </p:nvSpPr>
        <p:spPr>
          <a:xfrm>
            <a:off x="0" y="1111893"/>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b="0" i="0" u="none" strike="noStrike" kern="1200" cap="none" spc="0" normalizeH="0" baseline="0" noProof="0" dirty="0">
              <a:ln>
                <a:noFill/>
              </a:ln>
              <a:solidFill>
                <a:schemeClr val="accent5"/>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17978" y="1935371"/>
            <a:ext cx="1126254" cy="411242"/>
          </a:xfrm>
          <a:prstGeom prst="round2DiagRect">
            <a:avLst/>
          </a:prstGeom>
          <a:solidFill>
            <a:srgbClr val="012169"/>
          </a:solid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5" name="Google Shape;187;p2">
            <a:extLst>
              <a:ext uri="{FF2B5EF4-FFF2-40B4-BE49-F238E27FC236}">
                <a16:creationId xmlns:a16="http://schemas.microsoft.com/office/drawing/2014/main" id="{1C3E5367-D893-F547-8939-44BE478A0AB2}"/>
              </a:ext>
            </a:extLst>
          </p:cNvPr>
          <p:cNvSpPr txBox="1"/>
          <p:nvPr/>
        </p:nvSpPr>
        <p:spPr>
          <a:xfrm rot="16200000">
            <a:off x="-67998" y="1939914"/>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38" name="Google Shape;188;p2">
            <a:extLst>
              <a:ext uri="{FF2B5EF4-FFF2-40B4-BE49-F238E27FC236}">
                <a16:creationId xmlns:a16="http://schemas.microsoft.com/office/drawing/2014/main" id="{E5FD0F7F-C689-CC49-A3D9-1F6883E368B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4956763"/>
              </p:ext>
            </p:extLst>
          </p:nvPr>
        </p:nvGraphicFramePr>
        <p:xfrm>
          <a:off x="816057" y="1577865"/>
          <a:ext cx="6437376" cy="124359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822960">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Business Information Management I*</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13011400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Business Information Management Lab</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Touch System Data Entry</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1"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124276" y="3528008"/>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3" name="Google Shape;187;p2">
            <a:extLst>
              <a:ext uri="{FF2B5EF4-FFF2-40B4-BE49-F238E27FC236}">
                <a16:creationId xmlns:a16="http://schemas.microsoft.com/office/drawing/2014/main" id="{637971F6-B1B7-A64D-BA50-C97F2DEE90C7}"/>
              </a:ext>
            </a:extLst>
          </p:cNvPr>
          <p:cNvSpPr txBox="1"/>
          <p:nvPr/>
        </p:nvSpPr>
        <p:spPr>
          <a:xfrm rot="16200000">
            <a:off x="-67998" y="3596377"/>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5"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0781730"/>
              </p:ext>
            </p:extLst>
          </p:nvPr>
        </p:nvGraphicFramePr>
        <p:xfrm>
          <a:off x="814479" y="3170502"/>
          <a:ext cx="6437376" cy="2046558"/>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33373">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8714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Virtual Business*</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13012000  (0.5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Touch System Data Entry</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6045">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Business Information Management II</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13011500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Business Information Management I</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Touch System Data Entry</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777240" rtl="0" eaLnBrk="1" fontAlgn="auto" latinLnBrk="0" hangingPunct="1">
                        <a:lnSpc>
                          <a:spcPct val="100000"/>
                        </a:lnSpc>
                        <a:spcBef>
                          <a:spcPts val="0"/>
                        </a:spcBef>
                        <a:spcAft>
                          <a:spcPts val="0"/>
                        </a:spcAft>
                        <a:buClr>
                          <a:schemeClr val="dk1"/>
                        </a:buClr>
                        <a:buSzPts val="1000"/>
                        <a:buFont typeface="Calibri"/>
                        <a:buNone/>
                        <a:tabLst/>
                        <a:defRPr/>
                      </a:pPr>
                      <a:endParaRPr lang="en-US"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6621976"/>
                  </a:ext>
                </a:extLst>
              </a:tr>
            </a:tbl>
          </a:graphicData>
        </a:graphic>
      </p:graphicFrame>
      <p:sp>
        <p:nvSpPr>
          <p:cNvPr id="72" name="TextBox 71">
            <a:extLst>
              <a:ext uri="{FF2B5EF4-FFF2-40B4-BE49-F238E27FC236}">
                <a16:creationId xmlns:a16="http://schemas.microsoft.com/office/drawing/2014/main" id="{71D09B68-BDB8-5C46-B0D4-323B0D03553B}"/>
              </a:ext>
            </a:extLst>
          </p:cNvPr>
          <p:cNvSpPr txBox="1"/>
          <p:nvPr/>
        </p:nvSpPr>
        <p:spPr>
          <a:xfrm>
            <a:off x="721414" y="8963073"/>
            <a:ext cx="6471835" cy="220573"/>
          </a:xfrm>
          <a:prstGeom prst="rect">
            <a:avLst/>
          </a:prstGeom>
          <a:noFill/>
        </p:spPr>
        <p:txBody>
          <a:bodyPr wrap="square" rtlCol="0">
            <a:spAutoFit/>
          </a:bodyPr>
          <a:lstStyle/>
          <a:p>
            <a:pPr>
              <a:lnSpc>
                <a:spcPts val="960"/>
              </a:lnSpc>
              <a:defRPr/>
            </a:pPr>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33" name="Google Shape;195;p2">
            <a:extLst>
              <a:ext uri="{FF2B5EF4-FFF2-40B4-BE49-F238E27FC236}">
                <a16:creationId xmlns:a16="http://schemas.microsoft.com/office/drawing/2014/main" id="{1FBD83F2-1A7F-CF40-A200-125D2971FFB6}"/>
              </a:ext>
            </a:extLst>
          </p:cNvPr>
          <p:cNvSpPr txBox="1"/>
          <p:nvPr/>
        </p:nvSpPr>
        <p:spPr>
          <a:xfrm>
            <a:off x="0" y="9232714"/>
            <a:ext cx="7772400"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Business, Marketing, and Finance </a:t>
            </a:r>
            <a:r>
              <a:rPr lang="en-US" sz="900"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career </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cluster</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91415" y="9598309"/>
            <a:ext cx="705086" cy="352543"/>
          </a:xfrm>
          <a:prstGeom prst="rect">
            <a:avLst/>
          </a:prstGeom>
          <a:noFill/>
          <a:ln>
            <a:noFill/>
          </a:ln>
        </p:spPr>
      </p:pic>
      <p:sp>
        <p:nvSpPr>
          <p:cNvPr id="36" name="TextBox 35">
            <a:extLst>
              <a:ext uri="{FF2B5EF4-FFF2-40B4-BE49-F238E27FC236}">
                <a16:creationId xmlns:a16="http://schemas.microsoft.com/office/drawing/2014/main" id="{1370A37E-2852-6941-A136-3B819AE311F0}"/>
              </a:ext>
            </a:extLst>
          </p:cNvPr>
          <p:cNvSpPr txBox="1"/>
          <p:nvPr/>
        </p:nvSpPr>
        <p:spPr>
          <a:xfrm>
            <a:off x="1055494" y="9573939"/>
            <a:ext cx="6179666"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pic>
        <p:nvPicPr>
          <p:cNvPr id="24" name="Google Shape;100;p1">
            <a:extLst>
              <a:ext uri="{FF2B5EF4-FFF2-40B4-BE49-F238E27FC236}">
                <a16:creationId xmlns:a16="http://schemas.microsoft.com/office/drawing/2014/main" id="{66DB48FD-37D5-43C7-8D25-401B738D0F4F}"/>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017822" y="4604304"/>
            <a:ext cx="438912" cy="438912"/>
          </a:xfrm>
          <a:prstGeom prst="rect">
            <a:avLst/>
          </a:prstGeom>
          <a:noFill/>
          <a:ln>
            <a:noFill/>
          </a:ln>
        </p:spPr>
      </p:pic>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solidFill>
                  <a:schemeClr val="bg1"/>
                </a:solidFill>
                <a:latin typeface="Calibri" panose="020F0502020204030204" pitchFamily="34" charset="0"/>
                <a:ea typeface="Open Sans Semibold" panose="020B0606030504020204" pitchFamily="34" charset="0"/>
                <a:cs typeface="Calibri" panose="020F0502020204030204" pitchFamily="34" charset="0"/>
              </a:rPr>
              <a:t>Business Management </a:t>
            </a:r>
          </a:p>
        </p:txBody>
      </p:sp>
      <p:pic>
        <p:nvPicPr>
          <p:cNvPr id="5" name="Google Shape;93;p1">
            <a:extLst>
              <a:ext uri="{FF2B5EF4-FFF2-40B4-BE49-F238E27FC236}">
                <a16:creationId xmlns:a16="http://schemas.microsoft.com/office/drawing/2014/main" id="{FDA3CDD5-2D07-B365-535A-E12D401B45AF}"/>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5571145" y="2007784"/>
            <a:ext cx="438912" cy="438912"/>
          </a:xfrm>
          <a:prstGeom prst="rect">
            <a:avLst/>
          </a:prstGeom>
          <a:noFill/>
          <a:ln>
            <a:noFill/>
          </a:ln>
        </p:spPr>
      </p:pic>
      <p:pic>
        <p:nvPicPr>
          <p:cNvPr id="6" name="Google Shape;97;p1">
            <a:extLst>
              <a:ext uri="{FF2B5EF4-FFF2-40B4-BE49-F238E27FC236}">
                <a16:creationId xmlns:a16="http://schemas.microsoft.com/office/drawing/2014/main" id="{71A26006-1DF9-4279-EF2B-40E85BBEBA87}"/>
              </a:ex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6017822" y="2006572"/>
            <a:ext cx="438912" cy="438912"/>
          </a:xfrm>
          <a:prstGeom prst="rect">
            <a:avLst/>
          </a:prstGeom>
          <a:noFill/>
          <a:ln>
            <a:noFill/>
          </a:ln>
        </p:spPr>
      </p:pic>
      <p:pic>
        <p:nvPicPr>
          <p:cNvPr id="54" name="Google Shape;93;p1">
            <a:extLst>
              <a:ext uri="{FF2B5EF4-FFF2-40B4-BE49-F238E27FC236}">
                <a16:creationId xmlns:a16="http://schemas.microsoft.com/office/drawing/2014/main" id="{124C7E94-A8A7-C4B8-01A1-11B17FB0DC8C}"/>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0949" y="3684316"/>
            <a:ext cx="438912" cy="438912"/>
          </a:xfrm>
          <a:prstGeom prst="rect">
            <a:avLst/>
          </a:prstGeom>
          <a:noFill/>
          <a:ln>
            <a:noFill/>
          </a:ln>
        </p:spPr>
      </p:pic>
      <p:pic>
        <p:nvPicPr>
          <p:cNvPr id="56" name="Google Shape;93;p1">
            <a:extLst>
              <a:ext uri="{FF2B5EF4-FFF2-40B4-BE49-F238E27FC236}">
                <a16:creationId xmlns:a16="http://schemas.microsoft.com/office/drawing/2014/main" id="{D7191D75-52EE-4B8A-22CF-48B57C0A1FB5}"/>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5571145" y="4594645"/>
            <a:ext cx="438912" cy="438912"/>
          </a:xfrm>
          <a:prstGeom prst="rect">
            <a:avLst/>
          </a:prstGeom>
          <a:noFill/>
          <a:ln>
            <a:noFill/>
          </a:ln>
        </p:spPr>
      </p:pic>
      <p:graphicFrame>
        <p:nvGraphicFramePr>
          <p:cNvPr id="19" name="Google Shape;188;p2">
            <a:extLst>
              <a:ext uri="{FF2B5EF4-FFF2-40B4-BE49-F238E27FC236}">
                <a16:creationId xmlns:a16="http://schemas.microsoft.com/office/drawing/2014/main" id="{F20B985A-87AE-33DE-7FBC-622B88AACFB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2371980"/>
              </p:ext>
            </p:extLst>
          </p:nvPr>
        </p:nvGraphicFramePr>
        <p:xfrm>
          <a:off x="816306" y="6943105"/>
          <a:ext cx="6437376" cy="138075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573763253"/>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marL="9145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10000"/>
                  </a:ext>
                </a:extLst>
              </a:tr>
              <a:tr h="770893">
                <a:tc>
                  <a:txBody>
                    <a:bodyPr/>
                    <a:lstStyle/>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Practicum in Business Management* </a:t>
                      </a:r>
                    </a:p>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First Time Taken:</a:t>
                      </a:r>
                    </a:p>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13012200  (2 credits)</a:t>
                      </a:r>
                    </a:p>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Second Time Taken:</a:t>
                      </a:r>
                    </a:p>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13012210  (2 credits)</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Touch System Data Entry and Business Management or Business Information Management II</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289155"/>
                  </a:ext>
                </a:extLst>
              </a:tr>
            </a:tbl>
          </a:graphicData>
        </a:graphic>
      </p:graphicFrame>
      <p:graphicFrame>
        <p:nvGraphicFramePr>
          <p:cNvPr id="20" name="Table 19">
            <a:extLst>
              <a:ext uri="{FF2B5EF4-FFF2-40B4-BE49-F238E27FC236}">
                <a16:creationId xmlns:a16="http://schemas.microsoft.com/office/drawing/2014/main" id="{833072B5-4B0A-8896-9FE8-C128A2381091}"/>
              </a:ext>
            </a:extLst>
          </p:cNvPr>
          <p:cNvGraphicFramePr>
            <a:graphicFrameLocks noGrp="1"/>
          </p:cNvGraphicFramePr>
          <p:nvPr>
            <p:extLst>
              <p:ext uri="{D42A27DB-BD31-4B8C-83A1-F6EECF244321}">
                <p14:modId xmlns:p14="http://schemas.microsoft.com/office/powerpoint/2010/main" val="2938183928"/>
              </p:ext>
            </p:extLst>
          </p:nvPr>
        </p:nvGraphicFramePr>
        <p:xfrm>
          <a:off x="816306" y="5509093"/>
          <a:ext cx="6437376" cy="969274"/>
        </p:xfrm>
        <a:graphic>
          <a:graphicData uri="http://schemas.openxmlformats.org/drawingml/2006/table">
            <a:tbl>
              <a:tblPr firstRow="1" bandRow="1">
                <a:noFill/>
              </a:tblPr>
              <a:tblGrid>
                <a:gridCol w="1691640">
                  <a:extLst>
                    <a:ext uri="{9D8B030D-6E8A-4147-A177-3AD203B41FA5}">
                      <a16:colId xmlns:a16="http://schemas.microsoft.com/office/drawing/2014/main" val="2357416437"/>
                    </a:ext>
                  </a:extLst>
                </a:gridCol>
                <a:gridCol w="73152">
                  <a:extLst>
                    <a:ext uri="{9D8B030D-6E8A-4147-A177-3AD203B41FA5}">
                      <a16:colId xmlns:a16="http://schemas.microsoft.com/office/drawing/2014/main" val="2969028428"/>
                    </a:ext>
                  </a:extLst>
                </a:gridCol>
                <a:gridCol w="2075688">
                  <a:extLst>
                    <a:ext uri="{9D8B030D-6E8A-4147-A177-3AD203B41FA5}">
                      <a16:colId xmlns:a16="http://schemas.microsoft.com/office/drawing/2014/main" val="1072660588"/>
                    </a:ext>
                  </a:extLst>
                </a:gridCol>
                <a:gridCol w="2596896">
                  <a:extLst>
                    <a:ext uri="{9D8B030D-6E8A-4147-A177-3AD203B41FA5}">
                      <a16:colId xmlns:a16="http://schemas.microsoft.com/office/drawing/2014/main" val="3997066308"/>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2038683725"/>
                  </a:ext>
                </a:extLst>
              </a:tr>
              <a:tr h="0">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Global Business</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13011800  (0.5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3612631"/>
                  </a:ext>
                </a:extLst>
              </a:tr>
            </a:tbl>
          </a:graphicData>
        </a:graphic>
      </p:graphicFrame>
      <p:sp>
        <p:nvSpPr>
          <p:cNvPr id="22" name="Round Diagonal Corner Rectangle 26">
            <a:extLst>
              <a:ext uri="{FF2B5EF4-FFF2-40B4-BE49-F238E27FC236}">
                <a16:creationId xmlns:a16="http://schemas.microsoft.com/office/drawing/2014/main" id="{FAC422C1-24FF-9497-52BF-DCD1907B2266}"/>
              </a:ext>
              <a:ext uri="{C183D7F6-B498-43B3-948B-1728B52AA6E4}">
                <adec:decorative xmlns:adec="http://schemas.microsoft.com/office/drawing/2017/decorative" val="1"/>
              </a:ext>
            </a:extLst>
          </p:cNvPr>
          <p:cNvSpPr/>
          <p:nvPr/>
        </p:nvSpPr>
        <p:spPr>
          <a:xfrm rot="16200000">
            <a:off x="-124790" y="5866599"/>
            <a:ext cx="1126254" cy="411242"/>
          </a:xfrm>
          <a:prstGeom prst="round2DiagRect">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5" name="Google Shape;187;p2">
            <a:extLst>
              <a:ext uri="{FF2B5EF4-FFF2-40B4-BE49-F238E27FC236}">
                <a16:creationId xmlns:a16="http://schemas.microsoft.com/office/drawing/2014/main" id="{B7F163B6-EE9F-31A1-E08E-C782CFC9932C}"/>
              </a:ext>
            </a:extLst>
          </p:cNvPr>
          <p:cNvSpPr txBox="1"/>
          <p:nvPr/>
        </p:nvSpPr>
        <p:spPr>
          <a:xfrm rot="16200000">
            <a:off x="-72848" y="5918628"/>
            <a:ext cx="1013698" cy="307736"/>
          </a:xfrm>
          <a:prstGeom prst="rect">
            <a:avLst/>
          </a:prstGeom>
          <a:solidFill>
            <a:srgbClr val="36353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27" name="Round Diagonal Corner Rectangle 30">
            <a:extLst>
              <a:ext uri="{FF2B5EF4-FFF2-40B4-BE49-F238E27FC236}">
                <a16:creationId xmlns:a16="http://schemas.microsoft.com/office/drawing/2014/main" id="{DAA1FEE6-D058-1E69-0C54-03833C503868}"/>
              </a:ext>
              <a:ext uri="{C183D7F6-B498-43B3-948B-1728B52AA6E4}">
                <adec:decorative xmlns:adec="http://schemas.microsoft.com/office/drawing/2017/decorative" val="1"/>
              </a:ext>
            </a:extLst>
          </p:cNvPr>
          <p:cNvSpPr/>
          <p:nvPr/>
        </p:nvSpPr>
        <p:spPr>
          <a:xfrm rot="16200000">
            <a:off x="-124276" y="7308425"/>
            <a:ext cx="1126254" cy="411242"/>
          </a:xfrm>
          <a:prstGeom prst="round2DiagRect">
            <a:avLst/>
          </a:prstGeom>
          <a:solidFill>
            <a:srgbClr val="5A6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6" name="Google Shape;187;p2">
            <a:extLst>
              <a:ext uri="{FF2B5EF4-FFF2-40B4-BE49-F238E27FC236}">
                <a16:creationId xmlns:a16="http://schemas.microsoft.com/office/drawing/2014/main" id="{CC8A951F-B6F2-1F6F-9ADD-5459BB1CFABD}"/>
              </a:ext>
            </a:extLst>
          </p:cNvPr>
          <p:cNvSpPr txBox="1"/>
          <p:nvPr/>
        </p:nvSpPr>
        <p:spPr>
          <a:xfrm rot="16200000">
            <a:off x="-67998" y="7303900"/>
            <a:ext cx="1013698" cy="307736"/>
          </a:xfrm>
          <a:prstGeom prst="rect">
            <a:avLst/>
          </a:prstGeom>
          <a:solidFill>
            <a:srgbClr val="5A6267"/>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pic>
        <p:nvPicPr>
          <p:cNvPr id="28" name="Google Shape;93;p1">
            <a:extLst>
              <a:ext uri="{FF2B5EF4-FFF2-40B4-BE49-F238E27FC236}">
                <a16:creationId xmlns:a16="http://schemas.microsoft.com/office/drawing/2014/main" id="{4EA27764-60A2-EE20-6DED-EEFB48CF2964}"/>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7822" y="5968655"/>
            <a:ext cx="438912" cy="438912"/>
          </a:xfrm>
          <a:prstGeom prst="rect">
            <a:avLst/>
          </a:prstGeom>
          <a:noFill/>
          <a:ln>
            <a:noFill/>
          </a:ln>
        </p:spPr>
      </p:pic>
      <p:pic>
        <p:nvPicPr>
          <p:cNvPr id="29" name="Google Shape;93;p1">
            <a:extLst>
              <a:ext uri="{FF2B5EF4-FFF2-40B4-BE49-F238E27FC236}">
                <a16:creationId xmlns:a16="http://schemas.microsoft.com/office/drawing/2014/main" id="{46A8B9F2-197A-087C-F0EB-40F69B0C8917}"/>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7822" y="7709261"/>
            <a:ext cx="438912" cy="438912"/>
          </a:xfrm>
          <a:prstGeom prst="rect">
            <a:avLst/>
          </a:prstGeom>
          <a:noFill/>
          <a:ln>
            <a:noFill/>
          </a:ln>
        </p:spPr>
      </p:pic>
    </p:spTree>
    <p:extLst>
      <p:ext uri="{BB962C8B-B14F-4D97-AF65-F5344CB8AC3E}">
        <p14:creationId xmlns:p14="http://schemas.microsoft.com/office/powerpoint/2010/main" val="1341843734"/>
      </p:ext>
    </p:extLst>
  </p:cSld>
  <p:clrMapOvr>
    <a:masterClrMapping/>
  </p:clrMapOvr>
</p:sld>
</file>

<file path=ppt/theme/theme1.xml><?xml version="1.0" encoding="utf-8"?>
<a:theme xmlns:a="http://schemas.openxmlformats.org/drawingml/2006/main" name="Office Theme">
  <a:themeElements>
    <a:clrScheme name="CTE Business">
      <a:dk1>
        <a:srgbClr val="000000"/>
      </a:dk1>
      <a:lt1>
        <a:srgbClr val="FFFFFF"/>
      </a:lt1>
      <a:dk2>
        <a:srgbClr val="363434"/>
      </a:dk2>
      <a:lt2>
        <a:srgbClr val="E7E6E6"/>
      </a:lt2>
      <a:accent1>
        <a:srgbClr val="C14D2B"/>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E4B9EE6-4E8E-FF4B-9DDF-6C1A4FA5B1C4}" vid="{DBFB7B67-4F04-1F48-8BE5-66BA439B45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E40DE4C131194D90C1BBD99615CC99" ma:contentTypeVersion="13" ma:contentTypeDescription="Create a new document." ma:contentTypeScope="" ma:versionID="ff6f71d0c6d469cd838c22a9ce31fc72">
  <xsd:schema xmlns:xsd="http://www.w3.org/2001/XMLSchema" xmlns:xs="http://www.w3.org/2001/XMLSchema" xmlns:p="http://schemas.microsoft.com/office/2006/metadata/properties" xmlns:ns2="22433f0c-8bb8-4876-a8a6-687bcb1e8026" xmlns:ns3="b41f19c4-7134-41b0-b126-9546d08a0bf5" targetNamespace="http://schemas.microsoft.com/office/2006/metadata/properties" ma:root="true" ma:fieldsID="a1ae1cf07686b912b4267ab8deb121f1" ns2:_="" ns3:_="">
    <xsd:import namespace="22433f0c-8bb8-4876-a8a6-687bcb1e8026"/>
    <xsd:import namespace="b41f19c4-7134-41b0-b126-9546d08a0b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33f0c-8bb8-4876-a8a6-687bcb1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5fc104-11d1-4a5d-8a55-368e6ec5710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f19c4-7134-41b0-b126-9546d08a0b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765aea-f227-4768-af7f-feeaeadeaa48}" ma:internalName="TaxCatchAll" ma:showField="CatchAllData" ma:web="b41f19c4-7134-41b0-b126-9546d08a0b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433f0c-8bb8-4876-a8a6-687bcb1e8026">
      <Terms xmlns="http://schemas.microsoft.com/office/infopath/2007/PartnerControls"/>
    </lcf76f155ced4ddcb4097134ff3c332f>
    <TaxCatchAll xmlns="b41f19c4-7134-41b0-b126-9546d08a0bf5" xsi:nil="true"/>
  </documentManagement>
</p:properties>
</file>

<file path=customXml/itemProps1.xml><?xml version="1.0" encoding="utf-8"?>
<ds:datastoreItem xmlns:ds="http://schemas.openxmlformats.org/officeDocument/2006/customXml" ds:itemID="{0F1CD81C-478D-47AD-BF09-DDFA50A5ED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33f0c-8bb8-4876-a8a6-687bcb1e8026"/>
    <ds:schemaRef ds:uri="b41f19c4-7134-41b0-b126-9546d08a0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4021A0-B0B1-4250-9DC5-FF25BA54AD0D}">
  <ds:schemaRefs>
    <ds:schemaRef ds:uri="http://schemas.microsoft.com/sharepoint/v3/contenttype/forms"/>
  </ds:schemaRefs>
</ds:datastoreItem>
</file>

<file path=customXml/itemProps3.xml><?xml version="1.0" encoding="utf-8"?>
<ds:datastoreItem xmlns:ds="http://schemas.openxmlformats.org/officeDocument/2006/customXml" ds:itemID="{F689B548-2209-4169-BD3D-6D3616BA1E32}">
  <ds:schemaRefs>
    <ds:schemaRef ds:uri="http://purl.org/dc/terms/"/>
    <ds:schemaRef ds:uri="b41f19c4-7134-41b0-b126-9546d08a0bf5"/>
    <ds:schemaRef ds:uri="22433f0c-8bb8-4876-a8a6-687bcb1e8026"/>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Template-Business</Template>
  <TotalTime>774</TotalTime>
  <Words>915</Words>
  <Application>Microsoft Office PowerPoint</Application>
  <PresentationFormat>Custom</PresentationFormat>
  <Paragraphs>131</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Calibri Light</vt:lpstr>
      <vt:lpstr>Open Sans Semibold</vt:lpstr>
      <vt:lpstr>Calibri</vt:lpstr>
      <vt:lpstr>Arial</vt:lpstr>
      <vt:lpstr>Open Sans Light</vt:lpstr>
      <vt:lpstr>Office Theme</vt:lpstr>
      <vt:lpstr>Statewide Program of Study: Business Management — Page 1 </vt:lpstr>
      <vt:lpstr>Statewide Program of Study: Business Management — Page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Business Management</dc:title>
  <dc:subject/>
  <dc:creator>Texas Education Agency</dc:creator>
  <cp:keywords/>
  <dc:description/>
  <cp:lastModifiedBy>Jeter, Jennifer</cp:lastModifiedBy>
  <cp:revision>65</cp:revision>
  <cp:lastPrinted>2023-10-03T21:31:19Z</cp:lastPrinted>
  <dcterms:created xsi:type="dcterms:W3CDTF">2023-10-24T15:53:14Z</dcterms:created>
  <dcterms:modified xsi:type="dcterms:W3CDTF">2024-12-12T17:54:40Z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y fmtid="{D5CDD505-2E9C-101B-9397-08002B2CF9AE}" pid="3" name="MediaServiceImageTags">
    <vt:lpwstr/>
  </property>
</Properties>
</file>