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3"/>
  </p:sldMasterIdLst>
  <p:notesMasterIdLst>
    <p:notesMasterId r:id="rId6"/>
  </p:notesMasterIdLst>
  <p:sldIdLst>
    <p:sldId id="257" r:id="rId4"/>
    <p:sldId id="258" r:id="rId5"/>
  </p:sldIdLst>
  <p:sldSz cx="7772400" cy="10058400"/>
  <p:notesSz cx="6858000" cy="9144000"/>
  <p:embeddedFontLst>
    <p:embeddedFont>
      <p:font typeface="Open Sans Light" panose="020B0306030504020204" pitchFamily="34" charset="0"/>
      <p:regular r:id="rId7"/>
      <p:italic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0B2D63-BAC2-44EB-82BE-5A377BF62216}" name="Stephanie Ferguson" initials="SF" userId="d475c8c1758ebeb8" providerId="Windows Live"/>
  <p188:author id="{629FDE64-07B5-7011-802C-459006FE8E38}" name="Caryn Cavanagh" initials="CC" userId="de4effde0088c4c0" providerId="Windows Live"/>
  <p188:author id="{C443F6A5-83BA-6F2B-6629-2E902D219AC7}" name="Jamie Molina" initials="JM" userId="e291057371343bf2" providerId="Windows Live"/>
  <p188:author id="{6CD132A6-BDAB-7D9A-FDAF-1B5C47512B95}" name="Hudson, Les" initials="HL" userId="S::Les.Hudson@tea.texas.gov::1b51e3df-f37c-4646-8151-9652bb88c0d0" providerId="AD"/>
  <p188:author id="{590916B0-3819-A511-CE5E-595F00316EC7}" name="Kilgore, Marcette" initials="KM" userId="S::Marcette.Kilgore@tea.texas.gov::7b51becb-2360-4dcd-97d4-91c5dc466b64" providerId="AD"/>
  <p188:author id="{F3B56EC8-58B6-C502-C42E-81C8F58F1D99}" name="Hudson, Les" initials="HL" userId="S::les.hudson@tea.texas.gov::1b51e3df-f37c-4646-8151-9652bb88c0d0" providerId="AD"/>
  <p188:author id="{846754FD-1C06-AF7A-D254-87DF2D5C51A3}" name="Jamie Molina" initials="JM" userId="52677dfea1be922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363534"/>
    <a:srgbClr val="5A6267"/>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E165F-467F-42F0-8B10-C695AA21DCAE}" v="1" dt="2024-07-11T15:46:27.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31" autoAdjust="0"/>
  </p:normalViewPr>
  <p:slideViewPr>
    <p:cSldViewPr snapToGrid="0">
      <p:cViewPr>
        <p:scale>
          <a:sx n="110" d="100"/>
          <a:sy n="110" d="100"/>
        </p:scale>
        <p:origin x="2118" y="-1494"/>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font" Target="fonts/font1.fntdata"/><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2.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commentAuthors" Target="commentAuthors.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1/13/2025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4025108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DD6EFD-2D7D-9E45-8FC4-958639C0DF7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DD6EFD-2D7D-9E45-8FC4-958639C0DF70}"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DD6EFD-2D7D-9E45-8FC4-958639C0DF70}"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1/13/2025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tea.texas.gov/academics/college-career-and-military-prep/career-and-technical-education/programs-of-study-additional-resource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tea.texas.gov/student-assessment/monitoring-and-interventions/program-monitoring-and-interventions/methods-of-administration-guidance-and-resources" TargetMode="External"/><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tea.texas.gov/cte" TargetMode="External"/><Relationship Id="rId11" Type="http://schemas.openxmlformats.org/officeDocument/2006/relationships/image" Target="../media/image11.png"/><Relationship Id="rId5" Type="http://schemas.openxmlformats.org/officeDocument/2006/relationships/hyperlink" Target="mailto:cte@tea.texas.gov" TargetMode="External"/><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5436F23-EB49-4242-8236-0C9725F46CC2}"/>
              </a:ext>
            </a:extLst>
          </p:cNvPr>
          <p:cNvSpPr txBox="1"/>
          <p:nvPr/>
        </p:nvSpPr>
        <p:spPr>
          <a:xfrm>
            <a:off x="6760651" y="50463"/>
            <a:ext cx="4329792" cy="200055"/>
          </a:xfrm>
          <a:prstGeom prst="rect">
            <a:avLst/>
          </a:prstGeom>
          <a:noFill/>
        </p:spPr>
        <p:txBody>
          <a:bodyPr wrap="square">
            <a:spAutoFit/>
          </a:bodyPr>
          <a:lstStyle/>
          <a:p>
            <a:r>
              <a:rPr lang="en-US" sz="700" i="1" dirty="0"/>
              <a:t>Revised–May 2024</a:t>
            </a:r>
          </a:p>
        </p:txBody>
      </p:sp>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800" b="1" i="1" dirty="0">
                <a:solidFill>
                  <a:schemeClr val="bg1"/>
                </a:solidFill>
                <a:latin typeface="Times New Roman" panose="02020603050405020304" pitchFamily="18" charset="0"/>
                <a:ea typeface="Open Sans Semibold" panose="020B0606030504020204" pitchFamily="34" charset="0"/>
                <a:cs typeface="Times New Roman" panose="02020603050405020304" pitchFamily="18" charset="0"/>
              </a:rPr>
              <a:t>Statewide Program of Study: </a:t>
            </a:r>
            <a:r>
              <a:rPr lang="en-US" sz="800" b="1" i="1" kern="1200" dirty="0">
                <a:solidFill>
                  <a:schemeClr val="bg1"/>
                </a:solidFill>
                <a:effectLst/>
                <a:latin typeface="Times New Roman" panose="02020603050405020304" pitchFamily="18" charset="0"/>
                <a:cs typeface="Times New Roman" panose="02020603050405020304" pitchFamily="18" charset="0"/>
              </a:rPr>
              <a:t>Agriculture Business, Leadership, and Communications</a:t>
            </a:r>
            <a:r>
              <a:rPr lang="en-US" sz="800" dirty="0">
                <a:solidFill>
                  <a:schemeClr val="bg1"/>
                </a:solidFill>
                <a:latin typeface="Times New Roman" panose="02020603050405020304" pitchFamily="18" charset="0"/>
                <a:cs typeface="Times New Roman" panose="02020603050405020304" pitchFamily="18" charset="0"/>
              </a:rPr>
              <a:t> </a:t>
            </a:r>
            <a:r>
              <a:rPr lang="en-US" sz="800" b="1" i="1" dirty="0">
                <a:solidFill>
                  <a:schemeClr val="bg1"/>
                </a:solidFill>
                <a:latin typeface="Times New Roman" panose="02020603050405020304" pitchFamily="18" charset="0"/>
                <a:ea typeface="Open Sans Semibold" panose="020B0606030504020204" pitchFamily="34" charset="0"/>
                <a:cs typeface="Times New Roman" panose="02020603050405020304" pitchFamily="18" charset="0"/>
              </a:rPr>
              <a:t>— Page 1</a:t>
            </a:r>
            <a:br>
              <a:rPr lang="en-US" sz="800" b="1" i="1" dirty="0">
                <a:solidFill>
                  <a:schemeClr val="bg1"/>
                </a:solidFill>
                <a:latin typeface="Times New Roman" panose="02020603050405020304" pitchFamily="18" charset="0"/>
                <a:ea typeface="Open Sans Semibold" panose="020B0606030504020204" pitchFamily="34" charset="0"/>
                <a:cs typeface="Times New Roman" panose="02020603050405020304" pitchFamily="18" charset="0"/>
              </a:rPr>
            </a:br>
            <a:endParaRPr lang="en-US" sz="8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90C96C9-7626-E84E-94AF-1A4A71B39E9B}"/>
              </a:ext>
            </a:extLst>
          </p:cNvPr>
          <p:cNvSpPr txBox="1"/>
          <p:nvPr/>
        </p:nvSpPr>
        <p:spPr>
          <a:xfrm>
            <a:off x="1392536" y="148357"/>
            <a:ext cx="6267368" cy="900246"/>
          </a:xfrm>
          <a:prstGeom prst="rect">
            <a:avLst/>
          </a:prstGeom>
          <a:noFill/>
        </p:spPr>
        <p:txBody>
          <a:bodyPr wrap="square" lIns="91440" tIns="45720" rIns="91440" bIns="45720" rtlCol="0" anchor="t">
            <a:spAutoFit/>
          </a:bodyPr>
          <a:lstStyle/>
          <a:p>
            <a:pPr lvl="0">
              <a:spcAft>
                <a:spcPts val="300"/>
              </a:spcAft>
              <a:defRPr/>
            </a:pPr>
            <a:r>
              <a:rPr lang="en-US" sz="2000" b="1" dirty="0">
                <a:solidFill>
                  <a:schemeClr val="accent1"/>
                </a:solidFill>
                <a:latin typeface="Calibri"/>
                <a:ea typeface="Open Sans Condensed Condensed" pitchFamily="2" charset="0"/>
                <a:cs typeface="Calibri"/>
              </a:rPr>
              <a:t>Agriculture, Food, and Natural Resources Career </a:t>
            </a:r>
            <a:r>
              <a:rPr kumimoji="0" lang="en-US" sz="2000" b="1" i="0" u="none" strike="noStrike" kern="1200" cap="none" spc="0" normalizeH="0" baseline="0" noProof="0" dirty="0">
                <a:ln>
                  <a:noFill/>
                </a:ln>
                <a:solidFill>
                  <a:schemeClr val="accent1"/>
                </a:solidFill>
                <a:effectLst/>
                <a:uLnTx/>
                <a:uFillTx/>
                <a:latin typeface="Calibri"/>
                <a:ea typeface="Open Sans Condensed Condensed" pitchFamily="2" charset="0"/>
                <a:cs typeface="Calibri"/>
              </a:rPr>
              <a:t>Cluster</a:t>
            </a:r>
          </a:p>
          <a:p>
            <a:pPr>
              <a:lnSpc>
                <a:spcPts val="1200"/>
              </a:lnSpc>
              <a:defRPr/>
            </a:pPr>
            <a:r>
              <a:rPr lang="en-US" sz="1000" dirty="0">
                <a:solidFill>
                  <a:schemeClr val="accent1"/>
                </a:solidFill>
              </a:rPr>
              <a:t>The Agriculture, Food, and Natural Resources (AFNR) career cluster focuses on the essential elements of life, food, water, land, and air. This career cluster includes occupations ranging from farmer, rancher, and veterinarian to geologist, land conservationist, and florist.</a:t>
            </a:r>
            <a:endParaRPr lang="en-US" sz="1000" dirty="0">
              <a:solidFill>
                <a:schemeClr val="accent1"/>
              </a:solidFill>
              <a:latin typeface="Calibri"/>
              <a:ea typeface="Open Sans Light"/>
              <a:cs typeface="Calibri"/>
            </a:endParaRPr>
          </a:p>
        </p:txBody>
      </p:sp>
      <p:sp>
        <p:nvSpPr>
          <p:cNvPr id="6" name="TextBox 5">
            <a:extLst>
              <a:ext uri="{FF2B5EF4-FFF2-40B4-BE49-F238E27FC236}">
                <a16:creationId xmlns:a16="http://schemas.microsoft.com/office/drawing/2014/main" id="{F67423BB-E84B-A848-912D-92B720E05DCA}"/>
              </a:ext>
            </a:extLst>
          </p:cNvPr>
          <p:cNvSpPr txBox="1"/>
          <p:nvPr/>
        </p:nvSpPr>
        <p:spPr>
          <a:xfrm>
            <a:off x="178465" y="1162177"/>
            <a:ext cx="7451263" cy="958019"/>
          </a:xfrm>
          <a:prstGeom prst="rect">
            <a:avLst/>
          </a:prstGeom>
          <a:noFill/>
        </p:spPr>
        <p:txBody>
          <a:bodyPr wrap="square" rtlCol="0">
            <a:spAutoFit/>
          </a:bodyPr>
          <a:lstStyle/>
          <a:p>
            <a:pPr marL="0" marR="0" lvl="0" indent="0" algn="l" defTabSz="914400" rtl="0" eaLnBrk="1" fontAlgn="auto" latinLnBrk="0" hangingPunct="1">
              <a:lnSpc>
                <a:spcPts val="1950"/>
              </a:lnSpc>
              <a:spcBef>
                <a:spcPts val="0"/>
              </a:spcBef>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Agriculture Business, Leadership</a:t>
            </a:r>
            <a:r>
              <a:rPr lang="en-US" sz="16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and Communications</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t>The Agriculture Business, Leadership, and Communications program of study focuses on occupational and educational opportunities associated with farming and agriculturally related businesses that supply farm inputs, such as machinery and seeds. This program of study includes exploration of farm product marketing, the purchase of farm products either for processing or resale, and the process of grading or classifying unprocessed food or other agricultural products.</a:t>
            </a:r>
            <a:endParaRPr lang="en-US" sz="95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369597" y="2062844"/>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A51F9466-4CB4-994E-AC8E-43A3A7C6FA27}"/>
              </a:ext>
            </a:extLst>
          </p:cNvPr>
          <p:cNvGraphicFramePr>
            <a:graphicFrameLocks noGrp="1"/>
          </p:cNvGraphicFramePr>
          <p:nvPr>
            <p:extLst>
              <p:ext uri="{D42A27DB-BD31-4B8C-83A1-F6EECF244321}">
                <p14:modId xmlns:p14="http://schemas.microsoft.com/office/powerpoint/2010/main" val="1670419594"/>
              </p:ext>
            </p:extLst>
          </p:nvPr>
        </p:nvGraphicFramePr>
        <p:xfrm>
          <a:off x="690128" y="2334723"/>
          <a:ext cx="3826488" cy="2523347"/>
        </p:xfrm>
        <a:graphic>
          <a:graphicData uri="http://schemas.openxmlformats.org/drawingml/2006/table">
            <a:tbl>
              <a:tblPr firstRow="1" bandRow="1">
                <a:effectLst/>
                <a:tableStyleId>{5C22544A-7EE6-4342-B048-85BDC9FD1C3A}</a:tableStyleId>
              </a:tblPr>
              <a:tblGrid>
                <a:gridCol w="581110">
                  <a:extLst>
                    <a:ext uri="{9D8B030D-6E8A-4147-A177-3AD203B41FA5}">
                      <a16:colId xmlns:a16="http://schemas.microsoft.com/office/drawing/2014/main" val="3900548994"/>
                    </a:ext>
                  </a:extLst>
                </a:gridCol>
                <a:gridCol w="3245378">
                  <a:extLst>
                    <a:ext uri="{9D8B030D-6E8A-4147-A177-3AD203B41FA5}">
                      <a16:colId xmlns:a16="http://schemas.microsoft.com/office/drawing/2014/main" val="1881397732"/>
                    </a:ext>
                  </a:extLst>
                </a:gridCol>
              </a:tblGrid>
              <a:tr h="366263">
                <a:tc>
                  <a:txBody>
                    <a:bodyPr/>
                    <a:lstStyle/>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Principles of Agriculture, Food, and Natural Resources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509404">
                <a:tc>
                  <a:txBody>
                    <a:bodyPr/>
                    <a:lstStyle/>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950" b="1" i="0" u="none" strike="noStrike" kern="1200" cap="none" spc="0" normalizeH="0" baseline="0" noProof="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1" i="0" u="none" strike="noStrike" kern="1200" cap="none" spc="0" normalizeH="0" baseline="0" noProof="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Entrepreneurship I</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Entrepreneurship I DC *Navarro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509404">
                <a:tc>
                  <a:txBody>
                    <a:bodyPr/>
                    <a:lstStyle/>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950" b="1" i="0" u="none" strike="noStrike" kern="1200" cap="none" spc="0" normalizeH="0" baseline="0" noProof="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1" i="0" u="none" strike="noStrike" kern="1200" cap="none" spc="0" normalizeH="0" baseline="0" noProof="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Agribusiness Management and Marketing</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*Agribusiness Management and Marketing DC *Tarleton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1138276">
                <a:tc>
                  <a:txBody>
                    <a:bodyPr/>
                    <a:lstStyle/>
                    <a:p>
                      <a:pPr marL="0" marR="0" lvl="0" indent="0" algn="r" defTabSz="914400" rtl="0" eaLnBrk="1" fontAlgn="auto" latinLnBrk="0" hangingPunct="1">
                        <a:lnSpc>
                          <a:spcPts val="900"/>
                        </a:lnSpc>
                        <a:spcBef>
                          <a:spcPts val="0"/>
                        </a:spcBef>
                        <a:spcAft>
                          <a:spcPts val="0"/>
                        </a:spcAft>
                        <a:buClrTx/>
                        <a:buSzTx/>
                        <a:buFontTx/>
                        <a:buNone/>
                        <a:tabLst/>
                        <a:defRPr/>
                      </a:pPr>
                      <a:r>
                        <a:rPr kumimoji="0" lang="en-US" sz="950" b="1" i="0" u="none" strike="noStrike" kern="1200" cap="none" spc="0" normalizeH="0" baseline="0" noProof="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1" i="0" u="none" strike="noStrike" kern="1200" cap="none" spc="0" normalizeH="0" baseline="0" noProof="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Practicum in Agriculture, Food, and Natural Resources</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Practicum of Entrepreneurship DC</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71778" y="5743400"/>
            <a:ext cx="4175226" cy="276999"/>
          </a:xfrm>
          <a:prstGeom prst="rect">
            <a:avLst/>
          </a:prstGeom>
        </p:spPr>
        <p:txBody>
          <a:bodyPr wrap="square">
            <a:spAutoFit/>
          </a:bodyPr>
          <a:lstStyle/>
          <a:p>
            <a:pPr lvl="0" algn="ctr">
              <a:buClr>
                <a:prstClr val="black"/>
              </a:buClr>
              <a:defRPr/>
            </a:pPr>
            <a:r>
              <a:rPr lang="en-US" sz="1200" b="1" dirty="0">
                <a:solidFill>
                  <a:schemeClr val="accent1"/>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2925430826"/>
              </p:ext>
            </p:extLst>
          </p:nvPr>
        </p:nvGraphicFramePr>
        <p:xfrm>
          <a:off x="231199" y="5976193"/>
          <a:ext cx="4223434" cy="1237129"/>
        </p:xfrm>
        <a:graphic>
          <a:graphicData uri="http://schemas.openxmlformats.org/drawingml/2006/table">
            <a:tbl>
              <a:tblPr firstRow="1" bandRow="1">
                <a:effectLst/>
                <a:tableStyleId>{5C22544A-7EE6-4342-B048-85BDC9FD1C3A}</a:tableStyleId>
              </a:tblPr>
              <a:tblGrid>
                <a:gridCol w="1087121">
                  <a:extLst>
                    <a:ext uri="{9D8B030D-6E8A-4147-A177-3AD203B41FA5}">
                      <a16:colId xmlns:a16="http://schemas.microsoft.com/office/drawing/2014/main" val="3900548994"/>
                    </a:ext>
                  </a:extLst>
                </a:gridCol>
                <a:gridCol w="3136313">
                  <a:extLst>
                    <a:ext uri="{9D8B030D-6E8A-4147-A177-3AD203B41FA5}">
                      <a16:colId xmlns:a16="http://schemas.microsoft.com/office/drawing/2014/main" val="1881397732"/>
                    </a:ext>
                  </a:extLst>
                </a:gridCol>
              </a:tblGrid>
              <a:tr h="59167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AP or IB</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lang="en-US" sz="900" b="0" dirty="0">
                          <a:solidFill>
                            <a:schemeClr val="tx1"/>
                          </a:solidFill>
                          <a:latin typeface="+mn-lt"/>
                        </a:rPr>
                        <a:t>AP Microeconomics </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lang="en-US" sz="900" b="0" dirty="0">
                          <a:solidFill>
                            <a:schemeClr val="tx1"/>
                          </a:solidFill>
                          <a:latin typeface="+mn-lt"/>
                        </a:rPr>
                        <a:t>AP Statistics </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lang="en-US" sz="900" b="0" dirty="0">
                          <a:solidFill>
                            <a:schemeClr val="tx1"/>
                          </a:solidFill>
                          <a:latin typeface="+mn-lt"/>
                        </a:rPr>
                        <a:t>IB Economics SL </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lang="en-US" sz="900" b="0" dirty="0">
                          <a:solidFill>
                            <a:schemeClr val="tx1"/>
                          </a:solidFill>
                          <a:latin typeface="+mn-lt"/>
                        </a:rPr>
                        <a:t>IB Economics HL </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lang="en-US" sz="900" b="0" dirty="0">
                          <a:solidFill>
                            <a:schemeClr val="tx1"/>
                          </a:solidFill>
                          <a:latin typeface="+mn-lt"/>
                        </a:rPr>
                        <a:t>IB Mathematics Analysis and Approaches SL </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lang="en-US" sz="900" b="0" dirty="0">
                          <a:solidFill>
                            <a:schemeClr val="tx1"/>
                          </a:solidFill>
                          <a:latin typeface="+mn-lt"/>
                        </a:rPr>
                        <a:t>IB Mathematics Analysis and Approaches HL</a:t>
                      </a:r>
                      <a:endPar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706"/>
                      </a:schemeClr>
                    </a:solidFill>
                  </a:tcPr>
                </a:tc>
                <a:extLst>
                  <a:ext uri="{0D108BD9-81ED-4DB2-BD59-A6C34878D82A}">
                    <a16:rowId xmlns:a16="http://schemas.microsoft.com/office/drawing/2014/main" val="2752735340"/>
                  </a:ext>
                </a:extLst>
              </a:tr>
              <a:tr h="3227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educational agency.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284779" y="7151892"/>
            <a:ext cx="4766724" cy="461665"/>
          </a:xfrm>
          <a:prstGeom prst="rect">
            <a:avLst/>
          </a:prstGeom>
          <a:noFill/>
        </p:spPr>
        <p:txBody>
          <a:bodyPr wrap="square" lIns="91440" tIns="45720" rIns="91440" bIns="45720" rtlCol="0" anchor="t">
            <a:spAutoFit/>
          </a:bodyPr>
          <a:lstStyle/>
          <a:p>
            <a:pPr marL="457200" marR="0">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16505" y="7591329"/>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1136445597"/>
              </p:ext>
            </p:extLst>
          </p:nvPr>
        </p:nvGraphicFramePr>
        <p:xfrm>
          <a:off x="221598" y="7823175"/>
          <a:ext cx="4210736" cy="1156767"/>
        </p:xfrm>
        <a:graphic>
          <a:graphicData uri="http://schemas.openxmlformats.org/drawingml/2006/table">
            <a:tbl>
              <a:tblPr firstRow="1" bandRow="1">
                <a:effectLst/>
                <a:tableStyleId>{5C22544A-7EE6-4342-B048-85BDC9FD1C3A}</a:tableStyleId>
              </a:tblPr>
              <a:tblGrid>
                <a:gridCol w="1167241">
                  <a:extLst>
                    <a:ext uri="{9D8B030D-6E8A-4147-A177-3AD203B41FA5}">
                      <a16:colId xmlns:a16="http://schemas.microsoft.com/office/drawing/2014/main" val="3900548994"/>
                    </a:ext>
                  </a:extLst>
                </a:gridCol>
                <a:gridCol w="3043495">
                  <a:extLst>
                    <a:ext uri="{9D8B030D-6E8A-4147-A177-3AD203B41FA5}">
                      <a16:colId xmlns:a16="http://schemas.microsoft.com/office/drawing/2014/main" val="1881397732"/>
                    </a:ext>
                  </a:extLst>
                </a:gridCol>
              </a:tblGrid>
              <a:tr h="43806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lang="en-US" sz="900" b="0" dirty="0">
                          <a:solidFill>
                            <a:schemeClr val="tx1"/>
                          </a:solidFill>
                        </a:rPr>
                        <a:t>Shadow at a farm or ranch that manages livestock and crops to learn about processing and sales </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lang="en-US" sz="900" b="0" dirty="0">
                          <a:solidFill>
                            <a:schemeClr val="tx1"/>
                          </a:solidFill>
                        </a:rPr>
                        <a:t>Intern at an agrochemical manufacturer to learn about new technologies in agribusiness</a:t>
                      </a:r>
                      <a:endPar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lang="en-US" sz="900" dirty="0">
                          <a:solidFill>
                            <a:schemeClr val="tx1"/>
                          </a:solidFill>
                        </a:rPr>
                        <a:t>Participate in an FFA career, leadership, and speaking contest like an agriscience fair  </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lang="en-US" sz="900" dirty="0">
                          <a:solidFill>
                            <a:schemeClr val="tx1"/>
                          </a:solidFill>
                        </a:rPr>
                        <a:t>Attend an agricultural industry seminar</a:t>
                      </a:r>
                      <a:endPar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00828" y="9009342"/>
            <a:ext cx="423444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242061" y="9242532"/>
            <a:ext cx="4139351" cy="342008"/>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900" u="none" strike="noStrike" kern="1200" cap="none" spc="0" normalizeH="0" baseline="0" noProof="0" dirty="0">
                <a:ln>
                  <a:noFill/>
                </a:ln>
                <a:effectLst/>
                <a:uLnTx/>
                <a:uFillTx/>
                <a:latin typeface="Calibri"/>
                <a:ea typeface="Open Sans Light"/>
                <a:cs typeface="Calibri"/>
                <a:sym typeface="Calibri"/>
              </a:rPr>
              <a:t>Entrepreneurship and Small Business</a:t>
            </a:r>
          </a:p>
          <a:p>
            <a:pPr marL="127000" indent="-127000">
              <a:buSzPct val="100000"/>
              <a:buFont typeface="Arial" panose="020B0604020202020204" pitchFamily="34" charset="0"/>
              <a:buChar char="•"/>
              <a:defRPr/>
            </a:pPr>
            <a:r>
              <a:rPr lang="en-US" sz="900" dirty="0">
                <a:latin typeface="Calibri"/>
                <a:ea typeface="Open Sans Light"/>
                <a:cs typeface="Calibri"/>
                <a:sym typeface="Calibri"/>
              </a:rPr>
              <a:t>Production Agriculture - Job Ready</a:t>
            </a:r>
            <a:endParaRPr lang="en-US" sz="900" dirty="0">
              <a:latin typeface="Calibri"/>
              <a:ea typeface="Open Sans Light"/>
              <a:cs typeface="Calibri"/>
            </a:endParaRP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lang="en-US" sz="900" dirty="0">
                <a:latin typeface="Calibri"/>
                <a:ea typeface="Open Sans Light"/>
                <a:cs typeface="Calibri"/>
                <a:sym typeface="Calibri"/>
              </a:rPr>
              <a:t>Microsoft Office Specialist: Microsoft Excel Expert (Excel 2019)</a:t>
            </a:r>
            <a:endParaRPr lang="en-US" sz="900" dirty="0">
              <a:latin typeface="Calibri"/>
              <a:ea typeface="Open Sans Light"/>
              <a:cs typeface="Calibri"/>
            </a:endParaRPr>
          </a:p>
        </p:txBody>
      </p:sp>
      <p:sp>
        <p:nvSpPr>
          <p:cNvPr id="47" name="Rectangle 46">
            <a:extLst>
              <a:ext uri="{FF2B5EF4-FFF2-40B4-BE49-F238E27FC236}">
                <a16:creationId xmlns:a16="http://schemas.microsoft.com/office/drawing/2014/main" id="{1769ED0C-06E7-7F46-B005-75B0FEB7C386}"/>
              </a:ext>
            </a:extLst>
          </p:cNvPr>
          <p:cNvSpPr/>
          <p:nvPr/>
        </p:nvSpPr>
        <p:spPr>
          <a:xfrm>
            <a:off x="4749496" y="3221710"/>
            <a:ext cx="291040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a:t>
            </a: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606030504020204" pitchFamily="34" charset="0"/>
                <a:cs typeface="Calibri" panose="020F0502020204030204" pitchFamily="34" charset="0"/>
                <a:sym typeface="Calibri"/>
              </a:rPr>
              <a:t> </a:t>
            </a: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72442" y="3470901"/>
            <a:ext cx="2994206" cy="2855458"/>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ts val="1250"/>
              </a:lnSpc>
              <a:spcBef>
                <a:spcPts val="0"/>
              </a:spcBef>
              <a:spcAft>
                <a:spcPts val="0"/>
              </a:spcAft>
              <a:buClr>
                <a:srgbClr val="363534"/>
              </a:buClr>
              <a:buSzTx/>
              <a:tabLst/>
              <a:defRPr/>
            </a:pPr>
            <a:r>
              <a:rPr kumimoji="0" lang="en-US" sz="900" b="1"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Associate Degrees</a:t>
            </a:r>
            <a:endParaRPr lang="en-US" sz="900" b="1"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endParaRPr>
          </a:p>
          <a:p>
            <a:pPr marL="171450" marR="0" lvl="0" indent="-171450" algn="l" defTabSz="914400" rtl="0" eaLnBrk="1" fontAlgn="auto" latinLnBrk="0" hangingPunct="1">
              <a:lnSpc>
                <a:spcPts val="1000"/>
              </a:lnSpc>
              <a:spcBef>
                <a:spcPts val="0"/>
              </a:spcBef>
              <a:spcAft>
                <a:spcPts val="0"/>
              </a:spcAft>
              <a:buSzTx/>
              <a:buFont typeface="Arial" panose="020B0604020202020204" pitchFamily="34" charset="0"/>
              <a:buChar char="•"/>
              <a:tabLst/>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Accounting</a:t>
            </a:r>
          </a:p>
          <a:p>
            <a:pPr marL="171450" marR="0" lvl="0" indent="-171450" algn="l" defTabSz="914400" rtl="0" eaLnBrk="1" fontAlgn="auto" latinLnBrk="0" hangingPunct="1">
              <a:lnSpc>
                <a:spcPts val="1000"/>
              </a:lnSpc>
              <a:spcBef>
                <a:spcPts val="0"/>
              </a:spcBef>
              <a:spcAft>
                <a:spcPts val="0"/>
              </a:spcAft>
              <a:buSzTx/>
              <a:buFont typeface="Arial" panose="020B0604020202020204" pitchFamily="34" charset="0"/>
              <a:buChar char="•"/>
              <a:tabLst/>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Agribusiness</a:t>
            </a:r>
          </a:p>
          <a:p>
            <a:pPr lvl="0">
              <a:lnSpc>
                <a:spcPts val="700"/>
              </a:lnSpc>
              <a:buClr>
                <a:srgbClr val="363534"/>
              </a:buClr>
              <a:buSzPts val="800"/>
              <a:defRPr/>
            </a:pPr>
            <a:endParaRPr kumimoji="0" lang="en-US" sz="90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lvl="0">
              <a:lnSpc>
                <a:spcPts val="1250"/>
              </a:lnSpc>
              <a:buClr>
                <a:srgbClr val="363534"/>
              </a:buClr>
              <a:buSzPts val="800"/>
              <a:defRPr/>
            </a:pPr>
            <a:r>
              <a:rPr kumimoji="0" lang="en-US" sz="900" b="1"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1"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Agriculture Economics</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Agribusiness</a:t>
            </a:r>
          </a:p>
          <a:p>
            <a:pPr marL="114300" lvl="0" indent="-114300">
              <a:lnSpc>
                <a:spcPts val="700"/>
              </a:lnSpc>
              <a:buClr>
                <a:srgbClr val="363534"/>
              </a:buClr>
              <a:buSzPts val="800"/>
              <a:buFontTx/>
              <a:buChar char="•"/>
              <a:defRPr/>
            </a:pPr>
            <a:endParaRPr kumimoji="0" lang="en-US" sz="90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lvl="0">
              <a:lnSpc>
                <a:spcPts val="1250"/>
              </a:lnSpc>
              <a:buClr>
                <a:srgbClr val="363534"/>
              </a:buClr>
              <a:buSzPts val="800"/>
              <a:defRPr/>
            </a:pPr>
            <a:r>
              <a:rPr kumimoji="0" lang="en-US" sz="900" b="1"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1"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Accounting</a:t>
            </a: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Applied Economics</a:t>
            </a:r>
          </a:p>
          <a:p>
            <a:pPr marL="114300" lvl="0" indent="-114300">
              <a:lnSpc>
                <a:spcPts val="1000"/>
              </a:lnSpc>
              <a:buClr>
                <a:srgbClr val="363534"/>
              </a:buClr>
              <a:buSzPts val="800"/>
              <a:buFontTx/>
              <a:buChar char="•"/>
              <a:defRPr/>
            </a:pP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lvl="0">
              <a:lnSpc>
                <a:spcPts val="1000"/>
              </a:lnSpc>
              <a:buClr>
                <a:srgbClr val="363534"/>
              </a:buClr>
              <a:buSzPts val="800"/>
              <a:defRPr/>
            </a:pPr>
            <a:r>
              <a:rPr lang="en-US" sz="900" b="1"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Additional Stackable IBCs/License</a:t>
            </a:r>
          </a:p>
          <a:p>
            <a:pPr marL="171450" lvl="0" indent="-171450">
              <a:lnSpc>
                <a:spcPts val="1250"/>
              </a:lnSpc>
              <a:buSzPct val="100000"/>
              <a:buFont typeface="Arial" panose="020B0604020202020204" pitchFamily="34" charset="0"/>
              <a:buChar char="•"/>
              <a:defRPr/>
            </a:pPr>
            <a:r>
              <a:rPr kumimoji="0" lang="en-US" sz="90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Accredited Farm Manager</a:t>
            </a:r>
          </a:p>
          <a:p>
            <a:pPr marL="0" marR="0" lvl="0" indent="0" algn="l" defTabSz="914400" rtl="0" eaLnBrk="1" fontAlgn="auto" latinLnBrk="0" hangingPunct="1">
              <a:lnSpc>
                <a:spcPct val="100000"/>
              </a:lnSpc>
              <a:spcBef>
                <a:spcPts val="0"/>
              </a:spcBef>
              <a:spcAft>
                <a:spcPts val="0"/>
              </a:spcAft>
              <a:buClr>
                <a:srgbClr val="363534"/>
              </a:buClr>
              <a:buSzTx/>
              <a:buFont typeface="Arial"/>
              <a:buNone/>
              <a:tabLst/>
              <a:defRPr/>
            </a:pPr>
            <a:endParaRPr kumimoji="0" sz="100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5" name="Rectangle 14">
            <a:extLst>
              <a:ext uri="{FF2B5EF4-FFF2-40B4-BE49-F238E27FC236}">
                <a16:creationId xmlns:a16="http://schemas.microsoft.com/office/drawing/2014/main" id="{015EAF6B-99CE-4B46-8970-C84F35537098}"/>
              </a:ext>
            </a:extLst>
          </p:cNvPr>
          <p:cNvSpPr/>
          <p:nvPr/>
        </p:nvSpPr>
        <p:spPr>
          <a:xfrm>
            <a:off x="5371923" y="6017796"/>
            <a:ext cx="2287981"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74613" y="3165845"/>
            <a:ext cx="3116932" cy="7081953"/>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3DB"/>
              </a:solidFill>
              <a:effectLst/>
              <a:uLnTx/>
              <a:uFillTx/>
              <a:latin typeface="Calibri" panose="020F0502020204030204" pitchFamily="34" charset="0"/>
              <a:cs typeface="Calibri" panose="020F0502020204030204" pitchFamily="34" charset="0"/>
            </a:endParaRP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15089" y="6410049"/>
            <a:ext cx="1899685" cy="862892"/>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55315" y="6433694"/>
            <a:ext cx="1934240" cy="198601"/>
          </a:xfrm>
          <a:prstGeom prst="rect">
            <a:avLst/>
          </a:prstGeom>
          <a:noFill/>
        </p:spPr>
        <p:txBody>
          <a:bodyPr wrap="square" lIns="91440" tIns="45720" rIns="91440" bIns="45720" rtlCol="0" anchor="t">
            <a:noAutofit/>
          </a:bodyPr>
          <a:lstStyle/>
          <a:p>
            <a:pPr lvl="0" defTabSz="1341150">
              <a:buClr>
                <a:prstClr val="black"/>
              </a:buClr>
              <a:buSzPts val="800"/>
              <a:defRPr/>
            </a:pPr>
            <a:r>
              <a:rPr lang="en-US" sz="1100" b="1" i="1" dirty="0">
                <a:solidFill>
                  <a:srgbClr val="012169"/>
                </a:solidFill>
                <a:latin typeface="Calibri"/>
                <a:ea typeface="Open Sans Semibold"/>
                <a:cs typeface="Calibri"/>
                <a:sym typeface="Calibri"/>
              </a:rPr>
              <a:t>Loan Interviewers and Clerks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76412" y="6650903"/>
            <a:ext cx="1939172" cy="599065"/>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$46,572</a:t>
            </a:r>
            <a:endPar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2,307</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a:t>
            </a:r>
            <a:r>
              <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Growth: 10%</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04255" y="7366975"/>
            <a:ext cx="1899686" cy="862892"/>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81686" y="7406892"/>
            <a:ext cx="1821043" cy="238027"/>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Loan Officers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81686" y="7616247"/>
            <a:ext cx="1809580" cy="669904"/>
          </a:xfrm>
          <a:prstGeom prst="rect">
            <a:avLst/>
          </a:prstGeom>
          <a:noFill/>
        </p:spPr>
        <p:txBody>
          <a:bodyPr wrap="square" rtlCol="0">
            <a:noAutofit/>
          </a:bodyPr>
          <a:lstStyle/>
          <a:p>
            <a:pPr lvl="0" defTabSz="1341150">
              <a:lnSpc>
                <a:spcPts val="1250"/>
              </a:lnSpc>
              <a:buClr>
                <a:prstClr val="black"/>
              </a:buClr>
              <a:buSzPts val="800"/>
              <a:defRPr/>
            </a:pPr>
            <a:r>
              <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$66,285</a:t>
            </a:r>
            <a:endPar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2,261</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a:t>
            </a:r>
            <a:r>
              <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Growth: 14%</a:t>
            </a:r>
            <a:br>
              <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04255" y="8314729"/>
            <a:ext cx="1901952" cy="1008748"/>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81686" y="8358311"/>
            <a:ext cx="2050005" cy="213419"/>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Farmers, Ranchers, and </a:t>
            </a:r>
            <a:b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b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Other Agricultural Managers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381686" y="8720722"/>
            <a:ext cx="1881136"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65,490</a:t>
            </a:r>
            <a:endPar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28,020</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4">
            <a:alphaModFix/>
          </a:blip>
          <a:srcRect/>
          <a:stretch/>
        </p:blipFill>
        <p:spPr>
          <a:xfrm>
            <a:off x="146880"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51966" y="9580963"/>
            <a:ext cx="3754879" cy="338554"/>
          </a:xfrm>
          <a:prstGeom prst="rect">
            <a:avLst/>
          </a:prstGeom>
          <a:noFill/>
        </p:spPr>
        <p:txBody>
          <a:bodyPr wrap="square" rtlCol="0">
            <a:spAutoFit/>
          </a:bodyPr>
          <a:lstStyle/>
          <a:p>
            <a:r>
              <a:rPr lang="en-US" sz="800" i="1" dirty="0">
                <a:solidFill>
                  <a:schemeClr val="accent1"/>
                </a:solidFill>
              </a:rPr>
              <a:t>Successful completion of the Agriculture Business, Leadership, and Communications program of study will fulfill requirements of the Business and Industry endorsement.</a:t>
            </a:r>
            <a:endPar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B3CA40B-4E73-426D-9345-666B4DC09BE8}"/>
              </a:ext>
            </a:extLst>
          </p:cNvPr>
          <p:cNvSpPr txBox="1"/>
          <p:nvPr/>
        </p:nvSpPr>
        <p:spPr>
          <a:xfrm>
            <a:off x="4683475" y="9368697"/>
            <a:ext cx="3754879" cy="276999"/>
          </a:xfrm>
          <a:prstGeom prst="rect">
            <a:avLst/>
          </a:prstGeom>
          <a:noFill/>
        </p:spPr>
        <p:txBody>
          <a:bodyPr wrap="square" rtlCol="0">
            <a:spAutoFit/>
          </a:bodyPr>
          <a:lstStyle/>
          <a:p>
            <a:r>
              <a:rPr lang="en-US" sz="600" b="0" i="0" u="none" strike="noStrike" dirty="0">
                <a:solidFill>
                  <a:srgbClr val="000000"/>
                </a:solidFill>
                <a:effectLst/>
              </a:rPr>
              <a:t>Data Source: TexasWages, Texas Workforce Commission. Retrieved 3/8/2024</a:t>
            </a:r>
          </a:p>
          <a:p>
            <a:r>
              <a:rPr lang="en-US" sz="600" b="0" i="0" u="none" strike="noStrike" dirty="0">
                <a:solidFill>
                  <a:srgbClr val="000000"/>
                </a:solidFill>
                <a:effectLst/>
              </a:rPr>
              <a:t>.</a:t>
            </a:r>
            <a:endParaRPr lang="en-US" sz="600" dirty="0">
              <a:solidFill>
                <a:schemeClr val="tx2"/>
              </a:solidFill>
              <a:ea typeface="Open Sans Light" panose="020B060603050402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838001" y="8124000"/>
            <a:ext cx="3391745" cy="477054"/>
          </a:xfrm>
          <a:prstGeom prst="rect">
            <a:avLst/>
          </a:prstGeom>
          <a:solidFill>
            <a:schemeClr val="accent1"/>
          </a:solidFill>
        </p:spPr>
        <p:txBody>
          <a:bodyPr wrap="square">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Agriculture Business, Leadership,</a:t>
            </a:r>
            <a:b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b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 and Communications</a:t>
            </a: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54053" y="3486019"/>
            <a:ext cx="617538" cy="596485"/>
          </a:xfrm>
          <a:prstGeom prst="rect">
            <a:avLst/>
          </a:prstGeom>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5045" y="2236013"/>
            <a:ext cx="617537" cy="596484"/>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774919" y="5913817"/>
            <a:ext cx="605476" cy="591716"/>
          </a:xfrm>
          <a:prstGeom prst="rect">
            <a:avLst/>
          </a:prstGeom>
        </p:spPr>
      </p:pic>
      <p:pic>
        <p:nvPicPr>
          <p:cNvPr id="13" name="Picture 12" descr="QR Code">
            <a:extLst>
              <a:ext uri="{FF2B5EF4-FFF2-40B4-BE49-F238E27FC236}">
                <a16:creationId xmlns:a16="http://schemas.microsoft.com/office/drawing/2014/main" id="{F7C57078-D2F7-EE48-BA54-659C990BAD23}"/>
              </a:ext>
              <a:ext uri="{C183D7F6-B498-43B3-948B-1728B52AA6E4}">
                <adec:decorative xmlns:adec="http://schemas.microsoft.com/office/drawing/2017/decorative" val="0"/>
              </a:ext>
            </a:extLst>
          </p:cNvPr>
          <p:cNvPicPr>
            <a:picLocks noChangeAspect="1"/>
          </p:cNvPicPr>
          <p:nvPr/>
        </p:nvPicPr>
        <p:blipFill rotWithShape="1">
          <a:blip r:embed="rId8"/>
          <a:srcRect l="20474" t="16228" r="18185" b="23168"/>
          <a:stretch/>
        </p:blipFill>
        <p:spPr>
          <a:xfrm>
            <a:off x="4745315" y="9538750"/>
            <a:ext cx="490515" cy="484632"/>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68201" y="9518337"/>
            <a:ext cx="2149313" cy="543995"/>
          </a:xfrm>
          <a:prstGeom prst="rect">
            <a:avLst/>
          </a:prstGeom>
          <a:noFill/>
        </p:spPr>
        <p:txBody>
          <a:bodyPr wrap="square" rtlCol="0">
            <a:spAutoFit/>
          </a:bodyPr>
          <a:lstStyle/>
          <a:p>
            <a:pPr>
              <a:lnSpc>
                <a:spcPct val="108000"/>
              </a:lnSpc>
            </a:pPr>
            <a:r>
              <a:rPr lang="en-US" sz="800" dirty="0">
                <a:solidFill>
                  <a:schemeClr val="tx2"/>
                </a:solidFill>
                <a:latin typeface="Calibri" panose="020F0502020204030204" pitchFamily="34" charset="0"/>
                <a:ea typeface="Open Sans Light" panose="020B0606030504020204" pitchFamily="34" charset="0"/>
                <a:cs typeface="Calibri" panose="020F0502020204030204" pitchFamily="34" charset="0"/>
              </a:rPr>
              <a:t>For more information visit</a:t>
            </a:r>
            <a:r>
              <a:rPr lang="en-US" sz="700" dirty="0">
                <a:solidFill>
                  <a:schemeClr val="tx2"/>
                </a:solidFill>
                <a:latin typeface="Calibri" panose="020F0502020204030204" pitchFamily="34" charset="0"/>
                <a:ea typeface="Open Sans Light" panose="020B0606030504020204" pitchFamily="34" charset="0"/>
                <a:cs typeface="Calibri" panose="020F0502020204030204" pitchFamily="34" charset="0"/>
              </a:rPr>
              <a:t>: </a:t>
            </a:r>
            <a:r>
              <a:rPr lang="en-US" sz="65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50" dirty="0">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7B855D91-96BF-F14A-9562-CEB744568862}"/>
              </a:ext>
              <a:ext uri="{C183D7F6-B498-43B3-948B-1728B52AA6E4}">
                <adec:decorative xmlns:adec="http://schemas.microsoft.com/office/drawing/2017/decorative" val="1"/>
              </a:ext>
            </a:extLst>
          </p:cNvPr>
          <p:cNvGrpSpPr/>
          <p:nvPr/>
        </p:nvGrpSpPr>
        <p:grpSpPr>
          <a:xfrm>
            <a:off x="4675926" y="2381634"/>
            <a:ext cx="3109010" cy="788921"/>
            <a:chOff x="281622" y="626715"/>
            <a:chExt cx="3109010" cy="788921"/>
          </a:xfrm>
        </p:grpSpPr>
        <p:pic>
          <p:nvPicPr>
            <p:cNvPr id="52" name="Picture 10">
              <a:extLst>
                <a:ext uri="{FF2B5EF4-FFF2-40B4-BE49-F238E27FC236}">
                  <a16:creationId xmlns:a16="http://schemas.microsoft.com/office/drawing/2014/main" id="{1307ACE2-B951-994A-BCE8-9DD7DCC96890}"/>
                </a:ext>
                <a:ext uri="{C183D7F6-B498-43B3-948B-1728B52AA6E4}">
                  <adec:decorative xmlns:adec="http://schemas.microsoft.com/office/drawing/2017/decorative" val="1"/>
                </a:ext>
              </a:extLst>
            </p:cNvPr>
            <p:cNvPicPr>
              <a:picLocks noChangeAspect="1"/>
            </p:cNvPicPr>
            <p:nvPr/>
          </p:nvPicPr>
          <p:blipFill rotWithShape="1">
            <a:blip r:embed="rId10"/>
            <a:srcRect l="1564" t="58329" r="57523" b="-778"/>
            <a:stretch/>
          </p:blipFill>
          <p:spPr>
            <a:xfrm>
              <a:off x="2588822" y="638898"/>
              <a:ext cx="801810" cy="776738"/>
            </a:xfrm>
            <a:prstGeom prst="rect">
              <a:avLst/>
            </a:prstGeom>
            <a:ln>
              <a:noFill/>
            </a:ln>
            <a:effectLst/>
          </p:spPr>
        </p:pic>
        <p:pic>
          <p:nvPicPr>
            <p:cNvPr id="53" name="Picture 10">
              <a:extLst>
                <a:ext uri="{FF2B5EF4-FFF2-40B4-BE49-F238E27FC236}">
                  <a16:creationId xmlns:a16="http://schemas.microsoft.com/office/drawing/2014/main" id="{358EA36B-4C61-1748-B4DB-430626FC90B7}"/>
                </a:ext>
                <a:ext uri="{C183D7F6-B498-43B3-948B-1728B52AA6E4}">
                  <adec:decorative xmlns:adec="http://schemas.microsoft.com/office/drawing/2017/decorative" val="1"/>
                </a:ext>
              </a:extLst>
            </p:cNvPr>
            <p:cNvPicPr>
              <a:picLocks noChangeAspect="1"/>
            </p:cNvPicPr>
            <p:nvPr/>
          </p:nvPicPr>
          <p:blipFill rotWithShape="1">
            <a:blip r:embed="rId10"/>
            <a:srcRect l="45705" t="57909" r="4091" b="297"/>
            <a:stretch/>
          </p:blipFill>
          <p:spPr>
            <a:xfrm>
              <a:off x="1737518" y="626715"/>
              <a:ext cx="999332" cy="776738"/>
            </a:xfrm>
            <a:prstGeom prst="rect">
              <a:avLst/>
            </a:prstGeom>
            <a:ln>
              <a:noFill/>
            </a:ln>
            <a:effectLst/>
          </p:spPr>
        </p:pic>
        <p:pic>
          <p:nvPicPr>
            <p:cNvPr id="54" name="Picture 10">
              <a:extLst>
                <a:ext uri="{FF2B5EF4-FFF2-40B4-BE49-F238E27FC236}">
                  <a16:creationId xmlns:a16="http://schemas.microsoft.com/office/drawing/2014/main" id="{91737666-8547-E94E-BC08-FE93E0583DE4}"/>
                </a:ext>
                <a:ext uri="{C183D7F6-B498-43B3-948B-1728B52AA6E4}">
                  <adec:decorative xmlns:adec="http://schemas.microsoft.com/office/drawing/2017/decorative" val="1"/>
                </a:ext>
              </a:extLst>
            </p:cNvPr>
            <p:cNvPicPr>
              <a:picLocks noChangeAspect="1"/>
            </p:cNvPicPr>
            <p:nvPr/>
          </p:nvPicPr>
          <p:blipFill rotWithShape="1">
            <a:blip r:embed="rId10"/>
            <a:srcRect l="-482" t="-186" r="642" b="44177"/>
            <a:stretch/>
          </p:blipFill>
          <p:spPr>
            <a:xfrm>
              <a:off x="281622" y="631090"/>
              <a:ext cx="1480503" cy="775461"/>
            </a:xfrm>
            <a:prstGeom prst="rect">
              <a:avLst/>
            </a:prstGeom>
            <a:ln>
              <a:noFill/>
            </a:ln>
            <a:effectLst/>
          </p:spPr>
        </p:pic>
      </p:gr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C184A8A-2877-B210-58B8-43B9765EC9E2}"/>
              </a:ext>
            </a:extLst>
          </p:cNvPr>
          <p:cNvPicPr>
            <a:picLocks noChangeAspect="1"/>
          </p:cNvPicPr>
          <p:nvPr/>
        </p:nvPicPr>
        <p:blipFill>
          <a:blip r:embed="rId4"/>
          <a:stretch>
            <a:fillRect/>
          </a:stretch>
        </p:blipFill>
        <p:spPr>
          <a:xfrm>
            <a:off x="281820" y="6284888"/>
            <a:ext cx="408467" cy="1127858"/>
          </a:xfrm>
          <a:prstGeom prst="rect">
            <a:avLst/>
          </a:prstGeom>
        </p:spPr>
      </p:pic>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1203566" y="20770"/>
            <a:ext cx="5829300" cy="141335"/>
          </a:xfrm>
        </p:spPr>
        <p:txBody>
          <a:bodyPr>
            <a:noAutofit/>
          </a:bodyPr>
          <a:lstStyle/>
          <a:p>
            <a:r>
              <a:rPr lang="en-US" sz="800" b="1" i="1" dirty="0">
                <a:solidFill>
                  <a:schemeClr val="bg1"/>
                </a:solidFill>
                <a:latin typeface="Times New Roman" panose="02020603050405020304" pitchFamily="18" charset="0"/>
                <a:ea typeface="Open Sans Semibold" panose="020B0606030504020204" pitchFamily="34" charset="0"/>
                <a:cs typeface="Times New Roman" panose="02020603050405020304" pitchFamily="18" charset="0"/>
              </a:rPr>
              <a:t>Statewide Program of Study: </a:t>
            </a:r>
            <a:r>
              <a:rPr lang="en-US" sz="800" b="1" i="1" kern="1200" dirty="0">
                <a:solidFill>
                  <a:schemeClr val="bg1"/>
                </a:solidFill>
                <a:effectLst/>
                <a:latin typeface="Times New Roman" panose="02020603050405020304" pitchFamily="18" charset="0"/>
                <a:cs typeface="Times New Roman" panose="02020603050405020304" pitchFamily="18" charset="0"/>
              </a:rPr>
              <a:t>Agriculture Business, Leadership, and Communications</a:t>
            </a:r>
            <a:r>
              <a:rPr lang="en-US" sz="800" dirty="0">
                <a:solidFill>
                  <a:schemeClr val="bg1"/>
                </a:solidFill>
                <a:latin typeface="Times New Roman" panose="02020603050405020304" pitchFamily="18" charset="0"/>
                <a:cs typeface="Times New Roman" panose="02020603050405020304" pitchFamily="18" charset="0"/>
              </a:rPr>
              <a:t> </a:t>
            </a:r>
            <a:r>
              <a:rPr lang="en-US" sz="800" b="1" i="1" dirty="0">
                <a:solidFill>
                  <a:schemeClr val="bg1"/>
                </a:solidFill>
                <a:latin typeface="Times New Roman" panose="02020603050405020304" pitchFamily="18" charset="0"/>
                <a:ea typeface="Open Sans Semibold" panose="020B0606030504020204" pitchFamily="34" charset="0"/>
                <a:cs typeface="Times New Roman" panose="02020603050405020304" pitchFamily="18" charset="0"/>
              </a:rPr>
              <a:t>— Page 2</a:t>
            </a:r>
            <a:endParaRPr lang="en-US" sz="800" dirty="0">
              <a:solidFill>
                <a:schemeClr val="bg1"/>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78448" y="178844"/>
            <a:ext cx="6392254" cy="400110"/>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Agriculture, Food, and Natural Resources Career Cluster</a:t>
            </a:r>
            <a:endPar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41" name="TextBox 40">
            <a:extLst>
              <a:ext uri="{FF2B5EF4-FFF2-40B4-BE49-F238E27FC236}">
                <a16:creationId xmlns:a16="http://schemas.microsoft.com/office/drawing/2014/main" id="{016FFF59-FA5E-994D-8DE3-7298E5ADA69E}"/>
              </a:ext>
            </a:extLst>
          </p:cNvPr>
          <p:cNvSpPr txBox="1"/>
          <p:nvPr/>
        </p:nvSpPr>
        <p:spPr>
          <a:xfrm>
            <a:off x="1378015" y="514901"/>
            <a:ext cx="6192340" cy="630942"/>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Agriculture Business, Leadership, </a:t>
            </a:r>
            <a:b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b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and Communications</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1698" y="1098110"/>
            <a:ext cx="77707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1"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04980" y="2060401"/>
            <a:ext cx="1126254" cy="411242"/>
          </a:xfrm>
          <a:prstGeom prst="round2DiagRect">
            <a:avLst/>
          </a:prstGeom>
          <a:solidFill>
            <a:srgbClr val="01216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48702" y="2112154"/>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1"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2614658"/>
              </p:ext>
            </p:extLst>
          </p:nvPr>
        </p:nvGraphicFramePr>
        <p:xfrm>
          <a:off x="816742" y="1565952"/>
          <a:ext cx="6437376" cy="107595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64008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Agriculture, Food, and Natural Resources*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13000200  (1 credit)</a:t>
                      </a:r>
                      <a:endPar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dirty="0"/>
                        <a:t>Recommended Prerequisites: </a:t>
                      </a:r>
                      <a:r>
                        <a:rPr lang="en-US" sz="900" dirty="0"/>
                        <a:t>None </a:t>
                      </a:r>
                    </a:p>
                    <a:p>
                      <a:pPr marL="0" marR="0" lvl="0" indent="0" algn="l" rtl="0">
                        <a:spcBef>
                          <a:spcPts val="0"/>
                        </a:spcBef>
                        <a:spcAft>
                          <a:spcPts val="0"/>
                        </a:spcAft>
                        <a:buClr>
                          <a:schemeClr val="dk1"/>
                        </a:buClr>
                        <a:buSzPts val="1000"/>
                        <a:buFont typeface="Calibri"/>
                        <a:buNone/>
                      </a:pPr>
                      <a:r>
                        <a:rPr lang="en-US" sz="900" b="1" dirty="0">
                          <a:solidFill>
                            <a:schemeClr val="accent1"/>
                          </a:solidFill>
                        </a:rPr>
                        <a:t>Recommended Corequisites</a:t>
                      </a:r>
                      <a:r>
                        <a:rPr lang="en-US" sz="900" dirty="0">
                          <a:solidFill>
                            <a:schemeClr val="accent1"/>
                          </a:solidFill>
                        </a:rPr>
                        <a:t>: None</a:t>
                      </a:r>
                      <a:endParaRPr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Agriculture, Food and Natural Resources </a:t>
                      </a:r>
                      <a:endParaRPr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01551" y="3592503"/>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71161" y="3571261"/>
            <a:ext cx="1013698" cy="307736"/>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1"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3712073"/>
              </p:ext>
            </p:extLst>
          </p:nvPr>
        </p:nvGraphicFramePr>
        <p:xfrm>
          <a:off x="816742" y="3234455"/>
          <a:ext cx="6437376" cy="1241900"/>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7490">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Entrepreneurship I*</a:t>
                      </a: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13011101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dirty="0"/>
                        <a:t>Recommended Prerequisites: </a:t>
                      </a:r>
                      <a:r>
                        <a:rPr lang="en-US" sz="900" b="0" dirty="0"/>
                        <a:t>Principles of  Business, Marketing and Finance</a:t>
                      </a:r>
                      <a:r>
                        <a:rPr lang="en-US" sz="900" dirty="0"/>
                        <a:t> </a:t>
                      </a:r>
                    </a:p>
                    <a:p>
                      <a:pPr marL="0" marR="0" lvl="0" indent="0" algn="l" rtl="0">
                        <a:spcBef>
                          <a:spcPts val="0"/>
                        </a:spcBef>
                        <a:spcAft>
                          <a:spcPts val="0"/>
                        </a:spcAft>
                        <a:buClr>
                          <a:schemeClr val="dk1"/>
                        </a:buClr>
                        <a:buSzPts val="1000"/>
                        <a:buFont typeface="Calibri"/>
                        <a:buNone/>
                      </a:pPr>
                      <a:r>
                        <a:rPr lang="en-US" sz="900" b="1" dirty="0">
                          <a:solidFill>
                            <a:schemeClr val="accent1"/>
                          </a:solidFill>
                        </a:rPr>
                        <a:t>Recommended Corequisites</a:t>
                      </a:r>
                      <a:r>
                        <a:rPr lang="en-US" sz="900" dirty="0">
                          <a:solidFill>
                            <a:schemeClr val="accent1"/>
                          </a:solidFill>
                        </a:rPr>
                        <a:t>: None</a:t>
                      </a:r>
                      <a:endPar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ctr" rtl="0">
                        <a:spcBef>
                          <a:spcPts val="0"/>
                        </a:spcBef>
                        <a:spcAft>
                          <a:spcPts val="0"/>
                        </a:spcAft>
                        <a:buClr>
                          <a:schemeClr val="dk1"/>
                        </a:buClr>
                        <a:buSzPts val="1000"/>
                        <a:buFont typeface="Calibri"/>
                        <a:buNone/>
                      </a:pPr>
                      <a:endPar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ctr" rtl="0">
                        <a:spcBef>
                          <a:spcPts val="0"/>
                        </a:spcBef>
                        <a:spcAft>
                          <a:spcPts val="0"/>
                        </a:spcAft>
                        <a:buClr>
                          <a:schemeClr val="dk1"/>
                        </a:buClr>
                        <a:buSzPts val="1000"/>
                        <a:buFont typeface="Calibri"/>
                        <a:buNone/>
                      </a:pPr>
                      <a:endPar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ctr" rtl="0">
                        <a:spcBef>
                          <a:spcPts val="0"/>
                        </a:spcBef>
                        <a:spcAft>
                          <a:spcPts val="0"/>
                        </a:spcAft>
                        <a:buClr>
                          <a:schemeClr val="dk1"/>
                        </a:buClr>
                        <a:buSzPts val="1000"/>
                        <a:buFont typeface="Calibri"/>
                        <a:buNone/>
                      </a:pPr>
                      <a:endPar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ctr" rtl="0">
                        <a:spcBef>
                          <a:spcPts val="0"/>
                        </a:spcBef>
                        <a:spcAft>
                          <a:spcPts val="0"/>
                        </a:spcAft>
                        <a:buClr>
                          <a:schemeClr val="dk1"/>
                        </a:buClr>
                        <a:buSzPts val="1000"/>
                        <a:buFont typeface="Calibri"/>
                        <a:buNone/>
                      </a:pPr>
                      <a:endPar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ctr" rtl="0">
                        <a:spcBef>
                          <a:spcPts val="0"/>
                        </a:spcBef>
                        <a:spcAft>
                          <a:spcPts val="0"/>
                        </a:spcAft>
                        <a:buClr>
                          <a:schemeClr val="dk1"/>
                        </a:buClr>
                        <a:buSzPts val="1000"/>
                        <a:buFont typeface="Calibri"/>
                        <a:buNone/>
                      </a:pPr>
                      <a:endParaRPr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04412"/>
                  </a:ext>
                </a:extLst>
              </a:tr>
            </a:tbl>
          </a:graphicData>
        </a:graphic>
      </p:graphicFrame>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101551" y="5281877"/>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33567" y="5302194"/>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1"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0784656"/>
              </p:ext>
            </p:extLst>
          </p:nvPr>
        </p:nvGraphicFramePr>
        <p:xfrm>
          <a:off x="807234" y="4939155"/>
          <a:ext cx="6437376" cy="107300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6234">
                <a:tc>
                  <a:txBody>
                    <a:bodyPr/>
                    <a:lstStyle/>
                    <a:p>
                      <a:pPr marL="0" marR="0" lvl="0" indent="0" algn="l" rtl="0">
                        <a:spcBef>
                          <a:spcPts val="0"/>
                        </a:spcBef>
                        <a:spcAft>
                          <a:spcPts val="0"/>
                        </a:spcAft>
                        <a:buNone/>
                      </a:pPr>
                      <a:r>
                        <a:rPr lang="en-US" sz="1200" b="1" i="0" u="none" strike="noStrike" cap="none" dirty="0">
                          <a:solidFill>
                            <a:schemeClr val="bg1"/>
                          </a:solidFill>
                          <a:latin typeface="Calibri"/>
                          <a:ea typeface="Open Sans ExtraBold"/>
                          <a:cs typeface="Calibri"/>
                        </a:rPr>
                        <a:t>Course</a:t>
                      </a:r>
                      <a:endParaRPr sz="1200" b="1" i="0" dirty="0">
                        <a:solidFill>
                          <a:schemeClr val="bg1"/>
                        </a:solidFill>
                        <a:latin typeface="Calibri"/>
                        <a:ea typeface="Open Sans ExtraBold"/>
                        <a:cs typeface="Calibri"/>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a:ea typeface="Open Sans ExtraBold"/>
                          <a:cs typeface="Calibri"/>
                          <a:sym typeface="Calibri"/>
                        </a:rPr>
                        <a:t>Prerequisites | </a:t>
                      </a:r>
                      <a:r>
                        <a:rPr lang="en-US" sz="1200" b="1" i="0" u="none" strike="noStrike" cap="none" dirty="0">
                          <a:solidFill>
                            <a:schemeClr val="bg1"/>
                          </a:solidFill>
                          <a:latin typeface="Calibri"/>
                          <a:ea typeface="Open Sans ExtraBold"/>
                          <a:cs typeface="Calibri"/>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a:ea typeface="Open Sans ExtraBold"/>
                          <a:cs typeface="Calibri"/>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64008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a:ea typeface="Open Sans Semibold"/>
                          <a:cs typeface="Calibri"/>
                          <a:sym typeface="Calibri"/>
                        </a:rPr>
                        <a:t>Agribusiness Management and Marketing</a:t>
                      </a:r>
                    </a:p>
                    <a:p>
                      <a:pPr marL="9525" marR="0" lvl="0" indent="0" algn="l" rtl="0" eaLnBrk="1" fontAlgn="auto" latinLnBrk="0" hangingPunct="1">
                        <a:lnSpc>
                          <a:spcPct val="100000"/>
                        </a:lnSpc>
                        <a:spcBef>
                          <a:spcPts val="0"/>
                        </a:spcBef>
                        <a:spcAft>
                          <a:spcPts val="0"/>
                        </a:spcAft>
                        <a:buClr>
                          <a:schemeClr val="dk1"/>
                        </a:buClr>
                        <a:buSzPts val="1000"/>
                        <a:buFont typeface="Calibri"/>
                        <a:buNone/>
                      </a:pPr>
                      <a:r>
                        <a:rPr lang="en-US" sz="1000" b="0" i="0" u="none" strike="noStrike" cap="none" dirty="0">
                          <a:solidFill>
                            <a:schemeClr val="accent1"/>
                          </a:solidFill>
                          <a:latin typeface="Calibri"/>
                          <a:ea typeface="Open Sans Light"/>
                          <a:cs typeface="Calibri"/>
                          <a:sym typeface="Calibri"/>
                        </a:rPr>
                        <a:t>13000900</a:t>
                      </a:r>
                      <a:r>
                        <a:rPr lang="en-US" sz="1000" b="0" i="0" u="none" strike="noStrike" cap="none" dirty="0">
                          <a:solidFill>
                            <a:schemeClr val="accent1"/>
                          </a:solidFill>
                          <a:latin typeface="Calibri"/>
                          <a:ea typeface="Open Sans Light"/>
                          <a:cs typeface="Calibri"/>
                        </a:rPr>
                        <a:t> </a:t>
                      </a:r>
                      <a:r>
                        <a:rPr lang="en-US" sz="1000" b="0" i="0" u="none" strike="noStrike" cap="none" dirty="0">
                          <a:solidFill>
                            <a:schemeClr val="accent1"/>
                          </a:solidFill>
                          <a:latin typeface="Calibri"/>
                          <a:ea typeface="Open Sans Light"/>
                          <a:cs typeface="Calibri"/>
                          <a:sym typeface="Calibri"/>
                        </a:rPr>
                        <a:t> (1 credit)</a:t>
                      </a:r>
                      <a:endParaRPr lang="en-US" sz="1000" b="0" i="0" u="none" strike="noStrike" cap="none" dirty="0">
                        <a:solidFill>
                          <a:schemeClr val="accent1"/>
                        </a:solidFill>
                        <a:latin typeface="Calibri"/>
                        <a:ea typeface="Open Sans Light"/>
                        <a:cs typeface="Calibri"/>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a:ea typeface="Open Sans Light"/>
                          <a:cs typeface="Calibri"/>
                          <a:sym typeface="Calibri"/>
                        </a:rPr>
                        <a:t>Prerequisites: </a:t>
                      </a:r>
                      <a:r>
                        <a:rPr lang="en-US" sz="900" b="0" i="0" u="none" strike="noStrike" cap="none" dirty="0">
                          <a:latin typeface="Calibri"/>
                          <a:ea typeface="Open Sans Light"/>
                          <a:cs typeface="Calibri"/>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cap="none" dirty="0">
                          <a:solidFill>
                            <a:schemeClr val="accent1"/>
                          </a:solidFill>
                          <a:latin typeface="Calibri"/>
                          <a:ea typeface="Open Sans Light"/>
                          <a:cs typeface="Calibri"/>
                          <a:sym typeface="Calibri"/>
                        </a:rPr>
                        <a:t>Corequisites: </a:t>
                      </a:r>
                      <a:r>
                        <a:rPr lang="en-US" sz="900" b="0" i="0" u="none" strike="noStrike" cap="none" dirty="0">
                          <a:solidFill>
                            <a:schemeClr val="accent1"/>
                          </a:solidFill>
                          <a:latin typeface="Calibri"/>
                          <a:ea typeface="Open Sans Light"/>
                          <a:cs typeface="Calibri"/>
                          <a:sym typeface="Calibri"/>
                        </a:rPr>
                        <a:t>None</a:t>
                      </a:r>
                    </a:p>
                    <a:p>
                      <a:pPr marL="0" marR="0" lvl="0" indent="0" algn="l" rtl="0">
                        <a:spcBef>
                          <a:spcPts val="0"/>
                        </a:spcBef>
                        <a:spcAft>
                          <a:spcPts val="0"/>
                        </a:spcAft>
                        <a:buClr>
                          <a:schemeClr val="dk1"/>
                        </a:buClr>
                        <a:buSzPts val="1000"/>
                        <a:buFont typeface="Calibri"/>
                        <a:buNone/>
                      </a:pPr>
                      <a:r>
                        <a:rPr lang="en-US" sz="900" b="1" dirty="0"/>
                        <a:t>Recommended Prerequisites: </a:t>
                      </a:r>
                      <a:r>
                        <a:rPr lang="en-US" sz="900" dirty="0"/>
                        <a:t>None </a:t>
                      </a:r>
                    </a:p>
                    <a:p>
                      <a:pPr marL="0" marR="0" lvl="0" indent="0" algn="l" rtl="0">
                        <a:spcBef>
                          <a:spcPts val="0"/>
                        </a:spcBef>
                        <a:spcAft>
                          <a:spcPts val="0"/>
                        </a:spcAft>
                        <a:buClr>
                          <a:schemeClr val="dk1"/>
                        </a:buClr>
                        <a:buSzPts val="1000"/>
                        <a:buFont typeface="Calibri"/>
                        <a:buNone/>
                      </a:pPr>
                      <a:r>
                        <a:rPr lang="en-US" sz="900" b="1" dirty="0">
                          <a:solidFill>
                            <a:schemeClr val="accent1"/>
                          </a:solidFill>
                        </a:rPr>
                        <a:t>Recommended Corequisites</a:t>
                      </a:r>
                      <a:r>
                        <a:rPr lang="en-US" sz="900" dirty="0">
                          <a:solidFill>
                            <a:schemeClr val="accent1"/>
                          </a:solidFill>
                        </a:rPr>
                        <a:t>: None</a:t>
                      </a:r>
                      <a:endPar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900" b="0" i="0" u="none" strike="noStrike" cap="none" dirty="0">
                          <a:solidFill>
                            <a:schemeClr val="bg1"/>
                          </a:solidFill>
                          <a:latin typeface="Calibri"/>
                          <a:ea typeface="Open Sans Light"/>
                          <a:cs typeface="Calibri"/>
                        </a:rPr>
                        <a:t>1. Agriculture, Food and Natural Resources </a:t>
                      </a:r>
                      <a:endParaRPr sz="900" b="0" i="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627150" y="9142925"/>
            <a:ext cx="6699305" cy="220573"/>
          </a:xfrm>
          <a:prstGeom prst="rect">
            <a:avLst/>
          </a:prstGeom>
          <a:noFill/>
        </p:spPr>
        <p:txBody>
          <a:bodyPr wrap="square" lIns="91440" tIns="45720" rIns="91440" bIns="45720" rtlCol="0" anchor="t">
            <a:spAutoFit/>
          </a:bodyPr>
          <a:lstStyle/>
          <a:p>
            <a:pPr>
              <a:lnSpc>
                <a:spcPts val="960"/>
              </a:lnSpc>
              <a:defRPr/>
            </a:pPr>
            <a:r>
              <a:rPr lang="en-US" sz="800" dirty="0">
                <a:solidFill>
                  <a:schemeClr val="accent1"/>
                </a:solidFill>
                <a:latin typeface="Calibri"/>
                <a:ea typeface="Open Sans Light"/>
                <a:cs typeface="Calibri"/>
                <a:sym typeface="Calibri"/>
              </a:rPr>
              <a:t>* </a:t>
            </a:r>
            <a:r>
              <a:rPr lang="en-US" sz="800" i="1" dirty="0">
                <a:solidFill>
                  <a:schemeClr val="accent1"/>
                </a:solidFill>
                <a:latin typeface="Calibri"/>
                <a:ea typeface="Open Sans ExtraBold"/>
                <a:cs typeface="Calibri"/>
                <a:sym typeface="Calibri"/>
              </a:rPr>
              <a:t>Indicates course is included in more than one program of study. </a:t>
            </a:r>
            <a:r>
              <a:rPr lang="en-US" sz="800" dirty="0">
                <a:solidFill>
                  <a:schemeClr val="accent1"/>
                </a:solidFill>
                <a:latin typeface="Calibri"/>
                <a:ea typeface="Open Sans Light"/>
                <a:cs typeface="Calibri"/>
                <a:sym typeface="Calibri"/>
              </a:rPr>
              <a:t>                       </a:t>
            </a:r>
            <a:endParaRPr kumimoji="0" lang="en-US" sz="800" i="1"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298670"/>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Agriculture, Food, and Natural Resources career c</a:t>
            </a:r>
            <a:r>
              <a:rPr kumimoji="0" lang="en-US" sz="90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luster,</a:t>
            </a:r>
          </a:p>
          <a:p>
            <a:pPr lvl="0" algn="ctr">
              <a:defRPr/>
            </a:pPr>
            <a:r>
              <a:rPr kumimoji="0" lang="en-US" sz="90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cte@tea.texas.gov</a:t>
            </a:r>
            <a:r>
              <a:rPr kumimoji="0" lang="en-US" sz="90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6">
                  <a:extLst>
                    <a:ext uri="{A12FA001-AC4F-418D-AE19-62706E023703}">
                      <ahyp:hlinkClr xmlns:ahyp="http://schemas.microsoft.com/office/drawing/2018/hyperlinkcolor" val="tx"/>
                    </a:ext>
                  </a:extLst>
                </a:hlinkClick>
              </a:rPr>
              <a:t>https://tea.texas.gov/cte</a:t>
            </a:r>
            <a:r>
              <a:rPr kumimoji="0" lang="en-US" sz="90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7">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8">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1D6801A4-A69B-6647-BD6B-EC438917D97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822960" y="2002047"/>
            <a:ext cx="438912" cy="438912"/>
          </a:xfrm>
          <a:prstGeom prst="rect">
            <a:avLst/>
          </a:prstGeom>
        </p:spPr>
      </p:pic>
      <p:pic>
        <p:nvPicPr>
          <p:cNvPr id="34" name="Picture 33">
            <a:extLst>
              <a:ext uri="{FF2B5EF4-FFF2-40B4-BE49-F238E27FC236}">
                <a16:creationId xmlns:a16="http://schemas.microsoft.com/office/drawing/2014/main" id="{F369A5CF-09F4-A049-BA51-88DBD36FB53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812329" y="3823914"/>
            <a:ext cx="438912" cy="438912"/>
          </a:xfrm>
          <a:prstGeom prst="rect">
            <a:avLst/>
          </a:prstGeom>
        </p:spPr>
      </p:pic>
      <p:pic>
        <p:nvPicPr>
          <p:cNvPr id="46" name="Picture 45">
            <a:extLst>
              <a:ext uri="{FF2B5EF4-FFF2-40B4-BE49-F238E27FC236}">
                <a16:creationId xmlns:a16="http://schemas.microsoft.com/office/drawing/2014/main" id="{5ADA73D1-86C5-D44D-B8A2-2C02BD45FE77}"/>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822960" y="5346565"/>
            <a:ext cx="438912" cy="438912"/>
          </a:xfrm>
          <a:prstGeom prst="rect">
            <a:avLst/>
          </a:prstGeom>
        </p:spPr>
      </p:pic>
      <p:sp>
        <p:nvSpPr>
          <p:cNvPr id="26" name="Rectangle 25">
            <a:extLst>
              <a:ext uri="{FF2B5EF4-FFF2-40B4-BE49-F238E27FC236}">
                <a16:creationId xmlns:a16="http://schemas.microsoft.com/office/drawing/2014/main" id="{E351A765-56AD-4841-92D7-90BDD21C8036}"/>
              </a:ext>
              <a:ext uri="{C183D7F6-B498-43B3-948B-1728B52AA6E4}">
                <adec:decorative xmlns:adec="http://schemas.microsoft.com/office/drawing/2017/decorative" val="1"/>
              </a:ext>
            </a:extLst>
          </p:cNvPr>
          <p:cNvSpPr/>
          <p:nvPr/>
        </p:nvSpPr>
        <p:spPr>
          <a:xfrm rot="16200000">
            <a:off x="5854308" y="8143101"/>
            <a:ext cx="3361882" cy="477054"/>
          </a:xfrm>
          <a:prstGeom prst="rect">
            <a:avLst/>
          </a:prstGeom>
          <a:solidFill>
            <a:schemeClr val="accent1"/>
          </a:solidFill>
        </p:spPr>
        <p:txBody>
          <a:bodyPr wrap="square">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Agriculture Business, Leadership,</a:t>
            </a:r>
            <a:b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b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 and Communications</a:t>
            </a:r>
          </a:p>
        </p:txBody>
      </p:sp>
      <p:graphicFrame>
        <p:nvGraphicFramePr>
          <p:cNvPr id="3" name="Google Shape;188;p2">
            <a:extLst>
              <a:ext uri="{FF2B5EF4-FFF2-40B4-BE49-F238E27FC236}">
                <a16:creationId xmlns:a16="http://schemas.microsoft.com/office/drawing/2014/main" id="{346AF6C2-58A4-C69C-4065-FF71CD300B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21065415"/>
              </p:ext>
            </p:extLst>
          </p:nvPr>
        </p:nvGraphicFramePr>
        <p:xfrm>
          <a:off x="807234" y="6283432"/>
          <a:ext cx="6435251" cy="2584145"/>
        </p:xfrm>
        <a:graphic>
          <a:graphicData uri="http://schemas.openxmlformats.org/drawingml/2006/table">
            <a:tbl>
              <a:tblPr firstRow="1" bandRow="1">
                <a:noFill/>
              </a:tblPr>
              <a:tblGrid>
                <a:gridCol w="1688326">
                  <a:extLst>
                    <a:ext uri="{9D8B030D-6E8A-4147-A177-3AD203B41FA5}">
                      <a16:colId xmlns:a16="http://schemas.microsoft.com/office/drawing/2014/main" val="20000"/>
                    </a:ext>
                  </a:extLst>
                </a:gridCol>
                <a:gridCol w="74341">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8605">
                <a:tc>
                  <a:txBody>
                    <a:bodyPr/>
                    <a:lstStyle/>
                    <a:p>
                      <a:pPr marL="0" marR="0" lvl="0" indent="0" algn="l" rtl="0">
                        <a:spcBef>
                          <a:spcPts val="0"/>
                        </a:spcBef>
                        <a:spcAft>
                          <a:spcPts val="0"/>
                        </a:spcAft>
                        <a:buNone/>
                      </a:pPr>
                      <a:r>
                        <a:rPr lang="en-US" sz="1200" b="1" i="0" u="none" strike="noStrike" cap="none" dirty="0">
                          <a:solidFill>
                            <a:schemeClr val="bg1"/>
                          </a:solidFill>
                          <a:latin typeface="Calibri"/>
                          <a:ea typeface="Open Sans ExtraBold"/>
                          <a:cs typeface="Calibri"/>
                        </a:rPr>
                        <a:t>Course</a:t>
                      </a:r>
                      <a:endParaRPr sz="1200" b="1" i="0" dirty="0">
                        <a:solidFill>
                          <a:schemeClr val="bg1"/>
                        </a:solidFill>
                        <a:latin typeface="Calibri"/>
                        <a:ea typeface="Open Sans ExtraBold"/>
                        <a:cs typeface="Calibri"/>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rtl="0" eaLnBrk="1" fontAlgn="auto" latinLnBrk="0" hangingPunct="1">
                        <a:lnSpc>
                          <a:spcPct val="100000"/>
                        </a:lnSpc>
                        <a:spcBef>
                          <a:spcPts val="0"/>
                        </a:spcBef>
                        <a:spcAft>
                          <a:spcPts val="0"/>
                        </a:spcAft>
                        <a:buClr>
                          <a:schemeClr val="dk1"/>
                        </a:buClr>
                        <a:buSzPts val="1000"/>
                        <a:buFont typeface="Calibri"/>
                        <a:buNone/>
                      </a:pPr>
                      <a:r>
                        <a:rPr lang="en-US" sz="1200" b="1" i="0" u="none" strike="noStrike" cap="none" dirty="0">
                          <a:solidFill>
                            <a:schemeClr val="bg1"/>
                          </a:solidFill>
                          <a:latin typeface="Calibri"/>
                          <a:ea typeface="Open Sans ExtraBold"/>
                          <a:cs typeface="Calibri"/>
                          <a:sym typeface="Calibri"/>
                        </a:rPr>
                        <a:t>Prerequisites | </a:t>
                      </a:r>
                      <a:r>
                        <a:rPr lang="en-US" sz="1200" b="1" i="0" u="none" strike="noStrike" cap="none" dirty="0">
                          <a:solidFill>
                            <a:schemeClr val="bg1"/>
                          </a:solidFill>
                          <a:latin typeface="Calibri"/>
                          <a:ea typeface="Open Sans ExtraBold"/>
                          <a:cs typeface="Calibri"/>
                        </a:rPr>
                        <a:t>Corequisites </a:t>
                      </a: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a:ea typeface="Open Sans ExtraBold"/>
                          <a:cs typeface="Calibri"/>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109728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a:ea typeface="Open Sans Semibold"/>
                          <a:cs typeface="Calibri"/>
                          <a:sym typeface="Calibri"/>
                        </a:rPr>
                        <a:t>Practicum in Agriculture, Food, and Natural Resources*</a:t>
                      </a: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accent1"/>
                          </a:solidFill>
                          <a:latin typeface="Calibri"/>
                          <a:ea typeface="Open Sans Light"/>
                          <a:cs typeface="Calibri"/>
                          <a:sym typeface="Calibri"/>
                        </a:rPr>
                        <a:t>First Time Taken:</a:t>
                      </a: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accent1"/>
                          </a:solidFill>
                          <a:latin typeface="Calibri"/>
                          <a:ea typeface="Open Sans Light"/>
                          <a:cs typeface="Calibri"/>
                          <a:sym typeface="Calibri"/>
                        </a:rPr>
                        <a:t>13002500</a:t>
                      </a:r>
                      <a:r>
                        <a:rPr lang="en-US" sz="1000" b="0" i="0" u="none" strike="noStrike" cap="none" dirty="0">
                          <a:solidFill>
                            <a:schemeClr val="accent1"/>
                          </a:solidFill>
                          <a:latin typeface="Calibri"/>
                          <a:ea typeface="Open Sans Light"/>
                          <a:cs typeface="Calibri"/>
                        </a:rPr>
                        <a:t> </a:t>
                      </a:r>
                      <a:r>
                        <a:rPr lang="en-US" sz="1000" b="0" i="0" u="none" strike="noStrike" cap="none" dirty="0">
                          <a:solidFill>
                            <a:schemeClr val="accent1"/>
                          </a:solidFill>
                          <a:latin typeface="Calibri"/>
                          <a:ea typeface="Open Sans Light"/>
                          <a:cs typeface="Calibri"/>
                          <a:sym typeface="Calibri"/>
                        </a:rPr>
                        <a:t> (2 credits)</a:t>
                      </a: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accent1"/>
                          </a:solidFill>
                          <a:latin typeface="Calibri"/>
                          <a:ea typeface="Open Sans Light"/>
                          <a:cs typeface="Calibri"/>
                          <a:sym typeface="Calibri"/>
                        </a:rPr>
                        <a:t>Second Time Taken:</a:t>
                      </a:r>
                    </a:p>
                    <a:p>
                      <a:pPr marL="0" marR="0" lvl="0" indent="0" algn="l" rtl="0" eaLnBrk="1" fontAlgn="auto" latinLnBrk="0" hangingPunct="1">
                        <a:lnSpc>
                          <a:spcPct val="100000"/>
                        </a:lnSpc>
                        <a:spcBef>
                          <a:spcPts val="0"/>
                        </a:spcBef>
                        <a:spcAft>
                          <a:spcPts val="0"/>
                        </a:spcAft>
                        <a:buClr>
                          <a:schemeClr val="dk1"/>
                        </a:buClr>
                        <a:buSzPts val="1000"/>
                        <a:buFont typeface="Calibri"/>
                        <a:buNone/>
                      </a:pPr>
                      <a:r>
                        <a:rPr lang="en-US" sz="1000" b="0" i="0" u="none" strike="noStrike" cap="none" dirty="0">
                          <a:solidFill>
                            <a:schemeClr val="accent1"/>
                          </a:solidFill>
                          <a:latin typeface="Calibri"/>
                          <a:ea typeface="Open Sans Light"/>
                          <a:cs typeface="Calibri"/>
                          <a:sym typeface="Calibri"/>
                        </a:rPr>
                        <a:t>13002510</a:t>
                      </a:r>
                      <a:r>
                        <a:rPr lang="en-US" sz="1000" b="0" i="0" u="none" strike="noStrike" cap="none" dirty="0">
                          <a:solidFill>
                            <a:schemeClr val="accent1"/>
                          </a:solidFill>
                          <a:latin typeface="Calibri"/>
                          <a:ea typeface="Open Sans Light"/>
                          <a:cs typeface="Calibri"/>
                        </a:rPr>
                        <a:t> </a:t>
                      </a:r>
                      <a:r>
                        <a:rPr lang="en-US" sz="1000" b="0" i="0" u="none" strike="noStrike" cap="none" dirty="0">
                          <a:solidFill>
                            <a:schemeClr val="accent1"/>
                          </a:solidFill>
                          <a:latin typeface="Calibri"/>
                          <a:ea typeface="Open Sans Light"/>
                          <a:cs typeface="Calibri"/>
                          <a:sym typeface="Calibri"/>
                        </a:rPr>
                        <a:t> (2 credits)</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a:ea typeface="Open Sans Light"/>
                          <a:cs typeface="Calibri"/>
                          <a:sym typeface="Calibri"/>
                        </a:rPr>
                        <a:t>Prerequisites: </a:t>
                      </a:r>
                      <a:r>
                        <a:rPr lang="en-US" sz="900" b="0" i="0" u="none" strike="noStrike" cap="none" dirty="0">
                          <a:latin typeface="Calibri"/>
                          <a:ea typeface="Open Sans Light"/>
                          <a:cs typeface="Calibri"/>
                          <a:sym typeface="Calibri"/>
                        </a:rPr>
                        <a:t>None</a:t>
                      </a:r>
                      <a:br>
                        <a:rPr lang="en-US" sz="900" b="0" i="0" u="none" strike="noStrike" cap="none" dirty="0">
                          <a:latin typeface="Calibri"/>
                          <a:ea typeface="Open Sans Light"/>
                          <a:cs typeface="Calibri"/>
                          <a:sym typeface="Calibri"/>
                        </a:rPr>
                      </a:br>
                      <a:r>
                        <a:rPr lang="en-US" sz="900" b="1" i="0" u="none" strike="noStrike" cap="none" dirty="0">
                          <a:solidFill>
                            <a:schemeClr val="accent1"/>
                          </a:solidFill>
                          <a:latin typeface="Calibri"/>
                          <a:ea typeface="Open Sans Light"/>
                          <a:cs typeface="Calibri"/>
                          <a:sym typeface="Calibri"/>
                        </a:rPr>
                        <a:t>Corequisites: </a:t>
                      </a:r>
                      <a:r>
                        <a:rPr lang="en-US" sz="900" b="0" i="0" u="none" strike="noStrike" cap="none" dirty="0">
                          <a:solidFill>
                            <a:schemeClr val="accent1"/>
                          </a:solidFill>
                          <a:latin typeface="Calibri"/>
                          <a:ea typeface="Open Sans Light"/>
                          <a:cs typeface="Calibri"/>
                          <a:sym typeface="Calibri"/>
                        </a:rPr>
                        <a:t>None</a:t>
                      </a:r>
                    </a:p>
                    <a:p>
                      <a:pPr marL="0" marR="0" lvl="0" indent="0" algn="l" rtl="0">
                        <a:spcBef>
                          <a:spcPts val="0"/>
                        </a:spcBef>
                        <a:spcAft>
                          <a:spcPts val="0"/>
                        </a:spcAft>
                        <a:buClr>
                          <a:schemeClr val="dk1"/>
                        </a:buClr>
                        <a:buSzPts val="1000"/>
                        <a:buFont typeface="Calibri"/>
                        <a:buNone/>
                      </a:pPr>
                      <a:r>
                        <a:rPr lang="en-US" sz="900" b="1" dirty="0"/>
                        <a:t>Recommended Prerequisites: </a:t>
                      </a:r>
                      <a:br>
                        <a:rPr lang="en-US" sz="900" b="1" dirty="0"/>
                      </a:br>
                      <a:r>
                        <a:rPr lang="en-US" sz="900" b="0" dirty="0"/>
                        <a:t>A minimum of one credit from the courses in the AFNR career cluster</a:t>
                      </a:r>
                      <a:endParaRPr lang="en-US" sz="900" dirty="0"/>
                    </a:p>
                    <a:p>
                      <a:pPr marL="0" marR="0" lvl="0" indent="0" algn="l" rtl="0">
                        <a:spcBef>
                          <a:spcPts val="0"/>
                        </a:spcBef>
                        <a:spcAft>
                          <a:spcPts val="0"/>
                        </a:spcAft>
                        <a:buClr>
                          <a:schemeClr val="dk1"/>
                        </a:buClr>
                        <a:buSzPts val="1000"/>
                        <a:buFont typeface="Calibri"/>
                        <a:buNone/>
                      </a:pPr>
                      <a:r>
                        <a:rPr lang="en-US" sz="900" b="1" dirty="0">
                          <a:solidFill>
                            <a:schemeClr val="accent1"/>
                          </a:solidFill>
                        </a:rPr>
                        <a:t>Recommended Corequisites</a:t>
                      </a:r>
                      <a:r>
                        <a:rPr lang="en-US" sz="900" dirty="0">
                          <a:solidFill>
                            <a:schemeClr val="accent1"/>
                          </a:solidFill>
                        </a:rPr>
                        <a:t>: None</a:t>
                      </a:r>
                      <a:endPar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b="0" i="0" u="none" strike="noStrike" cap="none" dirty="0">
                          <a:solidFill>
                            <a:schemeClr val="bg1"/>
                          </a:solidFill>
                          <a:latin typeface="Calibri"/>
                          <a:ea typeface="Open Sans Light"/>
                          <a:cs typeface="Calibri"/>
                        </a:rPr>
                        <a:t>1. Agriculture, Food and Natural Resources</a:t>
                      </a:r>
                      <a:endParaRPr sz="900" b="0" i="0" u="none" strike="noStrike" cap="none" dirty="0">
                        <a:solidFill>
                          <a:schemeClr val="bg1"/>
                        </a:solidFill>
                        <a:latin typeface="Calibri"/>
                        <a:ea typeface="Open Sans Light"/>
                        <a:cs typeface="Calibri"/>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22960">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a:ea typeface="Open Sans Semibold"/>
                          <a:cs typeface="Calibri"/>
                          <a:sym typeface="Calibri"/>
                        </a:rPr>
                        <a:t>Practicum in Entrepreneurship*</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0" i="0" u="none" strike="noStrike" cap="none" dirty="0">
                          <a:solidFill>
                            <a:schemeClr val="accent1"/>
                          </a:solidFill>
                          <a:latin typeface="+mn-lt"/>
                          <a:ea typeface="Open Sans Semibold"/>
                          <a:cs typeface="Calibri"/>
                          <a:sym typeface="Calibri"/>
                        </a:rPr>
                        <a:t>First Time Taken:</a:t>
                      </a:r>
                      <a:endParaRPr kumimoji="0" lang="en-US" sz="1100" b="1" i="0" u="none" strike="noStrike" kern="1200" cap="none" spc="0" normalizeH="0" baseline="30000" noProof="0" dirty="0">
                        <a:ln>
                          <a:noFill/>
                        </a:ln>
                        <a:solidFill>
                          <a:srgbClr val="012169"/>
                        </a:solidFill>
                        <a:effectLst/>
                        <a:uLnTx/>
                        <a:uFillTx/>
                        <a:latin typeface="Calibri"/>
                        <a:ea typeface="Open Sans Extrabold"/>
                        <a:cs typeface="Calibri"/>
                        <a:sym typeface="Calibri"/>
                      </a:endParaRPr>
                    </a:p>
                    <a:p>
                      <a:pPr marL="9525" marR="0" lvl="0" indent="0" algn="l" rtl="0" eaLnBrk="1" fontAlgn="auto" latinLnBrk="0" hangingPunct="1">
                        <a:lnSpc>
                          <a:spcPct val="100000"/>
                        </a:lnSpc>
                        <a:spcBef>
                          <a:spcPts val="0"/>
                        </a:spcBef>
                        <a:spcAft>
                          <a:spcPts val="0"/>
                        </a:spcAft>
                        <a:buClr>
                          <a:schemeClr val="dk1"/>
                        </a:buClr>
                        <a:buSzPts val="1000"/>
                        <a:buFont typeface="Calibri"/>
                        <a:buNone/>
                      </a:pPr>
                      <a:r>
                        <a:rPr lang="en-US" sz="1000" b="0" i="0" u="none" strike="noStrike" cap="none" dirty="0">
                          <a:solidFill>
                            <a:schemeClr val="accent1"/>
                          </a:solidFill>
                          <a:latin typeface="+mn-lt"/>
                          <a:ea typeface="Open Sans Light"/>
                          <a:cs typeface="Calibri"/>
                          <a:sym typeface="Calibri"/>
                        </a:rPr>
                        <a:t>13011111</a:t>
                      </a:r>
                      <a:r>
                        <a:rPr lang="en-US" sz="1000" b="0" i="0" u="none" strike="noStrike" cap="none" dirty="0">
                          <a:solidFill>
                            <a:schemeClr val="accent1"/>
                          </a:solidFill>
                          <a:latin typeface="Calibri"/>
                          <a:ea typeface="Open Sans Light"/>
                          <a:cs typeface="Calibri"/>
                        </a:rPr>
                        <a:t> </a:t>
                      </a:r>
                      <a:r>
                        <a:rPr lang="en-US" sz="1000" b="0" i="0" u="none" strike="noStrike" cap="none" dirty="0">
                          <a:solidFill>
                            <a:schemeClr val="accent1"/>
                          </a:solidFill>
                          <a:latin typeface="Calibri"/>
                          <a:ea typeface="Open Sans Light"/>
                          <a:cs typeface="Calibri"/>
                          <a:sym typeface="Calibri"/>
                        </a:rPr>
                        <a:t>(2 credits)</a:t>
                      </a:r>
                      <a:endParaRPr lang="en-US" sz="1000" b="0" i="0" u="none" strike="noStrike" cap="none" dirty="0">
                        <a:solidFill>
                          <a:schemeClr val="accent1"/>
                        </a:solidFill>
                        <a:latin typeface="Calibri"/>
                        <a:ea typeface="Open Sans Light"/>
                        <a:cs typeface="Calibri"/>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b="0" i="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a:ea typeface="Open Sans Light"/>
                          <a:cs typeface="Calibri"/>
                          <a:sym typeface="Calibri"/>
                        </a:rPr>
                        <a:t>Prerequisites: </a:t>
                      </a:r>
                      <a:r>
                        <a:rPr lang="en-US" sz="900" b="0" i="0" u="none" strike="noStrike" cap="none" dirty="0">
                          <a:latin typeface="Calibri"/>
                          <a:ea typeface="Open Sans Light"/>
                          <a:cs typeface="Calibri"/>
                          <a:sym typeface="Calibri"/>
                        </a:rPr>
                        <a:t>None</a:t>
                      </a:r>
                      <a:br>
                        <a:rPr lang="en-US" sz="900" b="0" i="0" u="none" strike="noStrike" cap="none" dirty="0">
                          <a:latin typeface="Calibri"/>
                          <a:ea typeface="Open Sans Light"/>
                          <a:cs typeface="Calibri"/>
                          <a:sym typeface="Calibri"/>
                        </a:rPr>
                      </a:br>
                      <a:r>
                        <a:rPr lang="en-US" sz="900" b="1" i="0" u="none" strike="noStrike" cap="none" dirty="0">
                          <a:solidFill>
                            <a:schemeClr val="accent1"/>
                          </a:solidFill>
                          <a:latin typeface="Calibri"/>
                          <a:ea typeface="Open Sans Light"/>
                          <a:cs typeface="Calibri"/>
                          <a:sym typeface="Calibri"/>
                        </a:rPr>
                        <a:t>Corequisites: </a:t>
                      </a:r>
                      <a:r>
                        <a:rPr lang="en-US" sz="900" b="0" i="0" u="none" strike="noStrike" cap="none" dirty="0">
                          <a:solidFill>
                            <a:schemeClr val="accent1"/>
                          </a:solidFill>
                          <a:latin typeface="Calibri"/>
                          <a:ea typeface="Open Sans Light"/>
                          <a:cs typeface="Calibri"/>
                          <a:sym typeface="Calibri"/>
                        </a:rPr>
                        <a:t>None</a:t>
                      </a:r>
                    </a:p>
                    <a:p>
                      <a:pPr marL="0" marR="0" lvl="0" indent="0" algn="l" rtl="0">
                        <a:spcBef>
                          <a:spcPts val="0"/>
                        </a:spcBef>
                        <a:spcAft>
                          <a:spcPts val="0"/>
                        </a:spcAft>
                        <a:buClr>
                          <a:schemeClr val="dk1"/>
                        </a:buClr>
                        <a:buSzPts val="1000"/>
                        <a:buFont typeface="Calibri"/>
                        <a:buNone/>
                      </a:pPr>
                      <a:r>
                        <a:rPr lang="en-US" sz="900" b="1" dirty="0"/>
                        <a:t>Recommended Prerequisites:</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0" dirty="0">
                          <a:solidFill>
                            <a:schemeClr val="tx1"/>
                          </a:solidFill>
                        </a:rPr>
                        <a:t>Entrepreneurship I and II or successful completion of at least two courses in a CTE program of study</a:t>
                      </a:r>
                    </a:p>
                    <a:p>
                      <a:pPr marL="0" marR="0" lvl="0" indent="0" algn="l" rtl="0">
                        <a:spcBef>
                          <a:spcPts val="0"/>
                        </a:spcBef>
                        <a:spcAft>
                          <a:spcPts val="0"/>
                        </a:spcAft>
                        <a:buClr>
                          <a:schemeClr val="dk1"/>
                        </a:buClr>
                        <a:buSzPts val="1000"/>
                        <a:buFont typeface="Calibri"/>
                        <a:buNone/>
                      </a:pPr>
                      <a:r>
                        <a:rPr lang="en-US" sz="900" b="1" dirty="0">
                          <a:solidFill>
                            <a:schemeClr val="accent1"/>
                          </a:solidFill>
                        </a:rPr>
                        <a:t>Recommended Corequisites</a:t>
                      </a:r>
                      <a:r>
                        <a:rPr lang="en-US" sz="900" dirty="0">
                          <a:solidFill>
                            <a:schemeClr val="accent1"/>
                          </a:solidFill>
                        </a:rPr>
                        <a:t>: None</a:t>
                      </a:r>
                      <a:endPar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400" b="0" i="0" u="none" strike="noStrike" cap="none" dirty="0">
                          <a:solidFill>
                            <a:schemeClr val="bg1"/>
                          </a:solidFill>
                          <a:latin typeface="Calibri"/>
                          <a:ea typeface="Open Sans Light"/>
                          <a:cs typeface="Calibri"/>
                        </a:rPr>
                        <a:t>1. Agriculture, Food and Natural Resources</a:t>
                      </a:r>
                    </a:p>
                    <a:p>
                      <a:pPr marL="0" marR="0" lvl="0" indent="0" algn="ctr" rtl="0">
                        <a:spcBef>
                          <a:spcPts val="0"/>
                        </a:spcBef>
                        <a:spcAft>
                          <a:spcPts val="0"/>
                        </a:spcAft>
                        <a:buClr>
                          <a:schemeClr val="dk1"/>
                        </a:buClr>
                        <a:buSzPts val="1000"/>
                        <a:buFont typeface="Calibri"/>
                        <a:buNone/>
                      </a:pPr>
                      <a:r>
                        <a:rPr lang="en-US" sz="400" b="0" i="0" u="none" strike="noStrike" cap="none" dirty="0">
                          <a:solidFill>
                            <a:schemeClr val="bg1"/>
                          </a:solidFill>
                          <a:latin typeface="Calibri"/>
                          <a:ea typeface="Open Sans Light"/>
                          <a:cs typeface="Calibri"/>
                        </a:rPr>
                        <a:t>2. Architecture and Construction</a:t>
                      </a:r>
                    </a:p>
                    <a:p>
                      <a:pPr marL="0" marR="0" lvl="0" indent="0" algn="ctr" rtl="0">
                        <a:spcBef>
                          <a:spcPts val="0"/>
                        </a:spcBef>
                        <a:spcAft>
                          <a:spcPts val="0"/>
                        </a:spcAft>
                        <a:buClr>
                          <a:schemeClr val="dk1"/>
                        </a:buClr>
                        <a:buSzPts val="1000"/>
                        <a:buFont typeface="Calibri"/>
                        <a:buNone/>
                      </a:pPr>
                      <a:r>
                        <a:rPr lang="en-US" sz="400" b="0" i="0" u="none" strike="noStrike" cap="none" dirty="0">
                          <a:solidFill>
                            <a:schemeClr val="bg1"/>
                          </a:solidFill>
                          <a:latin typeface="Calibri"/>
                          <a:ea typeface="Open Sans Light"/>
                          <a:cs typeface="Calibri"/>
                        </a:rPr>
                        <a:t>3. Arts, Audio Visual Technology and Communication</a:t>
                      </a:r>
                    </a:p>
                    <a:p>
                      <a:pPr marL="0" marR="0" lvl="0" indent="0" algn="ctr" rtl="0">
                        <a:spcBef>
                          <a:spcPts val="0"/>
                        </a:spcBef>
                        <a:spcAft>
                          <a:spcPts val="0"/>
                        </a:spcAft>
                        <a:buClr>
                          <a:schemeClr val="dk1"/>
                        </a:buClr>
                        <a:buSzPts val="1000"/>
                        <a:buFont typeface="Calibri"/>
                        <a:buNone/>
                      </a:pPr>
                      <a:r>
                        <a:rPr lang="en-US" sz="400" b="0" i="0" u="none" strike="noStrike" cap="none" dirty="0">
                          <a:solidFill>
                            <a:schemeClr val="bg1"/>
                          </a:solidFill>
                          <a:latin typeface="Calibri"/>
                          <a:ea typeface="Open Sans Light"/>
                          <a:cs typeface="Calibri"/>
                        </a:rPr>
                        <a:t>4. Business, Marketing, and Finance</a:t>
                      </a:r>
                    </a:p>
                    <a:p>
                      <a:pPr marL="0" marR="0" lvl="0" indent="0" algn="ctr" rtl="0">
                        <a:spcBef>
                          <a:spcPts val="0"/>
                        </a:spcBef>
                        <a:spcAft>
                          <a:spcPts val="0"/>
                        </a:spcAft>
                        <a:buClr>
                          <a:schemeClr val="dk1"/>
                        </a:buClr>
                        <a:buSzPts val="1000"/>
                        <a:buFont typeface="Calibri"/>
                        <a:buNone/>
                      </a:pPr>
                      <a:r>
                        <a:rPr lang="en-US" sz="400" b="0" i="0" u="none" strike="noStrike" cap="none" dirty="0">
                          <a:solidFill>
                            <a:schemeClr val="bg1"/>
                          </a:solidFill>
                          <a:latin typeface="Calibri"/>
                          <a:ea typeface="Open Sans Light"/>
                          <a:cs typeface="Calibri"/>
                        </a:rPr>
                        <a:t>5. Health Science</a:t>
                      </a:r>
                    </a:p>
                    <a:p>
                      <a:pPr marL="0" marR="0" lvl="0" indent="0" algn="ctr" rtl="0">
                        <a:spcBef>
                          <a:spcPts val="0"/>
                        </a:spcBef>
                        <a:spcAft>
                          <a:spcPts val="0"/>
                        </a:spcAft>
                        <a:buClr>
                          <a:schemeClr val="dk1"/>
                        </a:buClr>
                        <a:buSzPts val="1000"/>
                        <a:buFont typeface="Calibri"/>
                        <a:buNone/>
                      </a:pPr>
                      <a:r>
                        <a:rPr lang="en-US" sz="400" b="0" i="0" u="none" strike="noStrike" cap="none" dirty="0">
                          <a:solidFill>
                            <a:schemeClr val="bg1"/>
                          </a:solidFill>
                          <a:latin typeface="Calibri"/>
                          <a:ea typeface="Open Sans Light"/>
                          <a:cs typeface="Calibri"/>
                        </a:rPr>
                        <a:t>6. Hospitality and Tourism</a:t>
                      </a:r>
                    </a:p>
                    <a:p>
                      <a:pPr marL="0" marR="0" lvl="0" indent="0" algn="ctr" rtl="0">
                        <a:spcBef>
                          <a:spcPts val="0"/>
                        </a:spcBef>
                        <a:spcAft>
                          <a:spcPts val="0"/>
                        </a:spcAft>
                        <a:buClr>
                          <a:schemeClr val="dk1"/>
                        </a:buClr>
                        <a:buSzPts val="1000"/>
                        <a:buFont typeface="Calibri"/>
                        <a:buNone/>
                      </a:pPr>
                      <a:r>
                        <a:rPr lang="en-US" sz="400" b="0" i="0" u="none" strike="noStrike" cap="none" dirty="0">
                          <a:solidFill>
                            <a:schemeClr val="bg1"/>
                          </a:solidFill>
                          <a:latin typeface="Calibri"/>
                          <a:ea typeface="Open Sans Light"/>
                          <a:cs typeface="Calibri"/>
                        </a:rPr>
                        <a:t>7. Human Services</a:t>
                      </a:r>
                    </a:p>
                    <a:p>
                      <a:pPr marL="0" marR="0" lvl="0" indent="0" algn="ctr" rtl="0">
                        <a:spcBef>
                          <a:spcPts val="0"/>
                        </a:spcBef>
                        <a:spcAft>
                          <a:spcPts val="0"/>
                        </a:spcAft>
                        <a:buClr>
                          <a:schemeClr val="dk1"/>
                        </a:buClr>
                        <a:buSzPts val="1000"/>
                        <a:buFont typeface="Calibri"/>
                        <a:buNone/>
                      </a:pPr>
                      <a:r>
                        <a:rPr lang="en-US" sz="400" b="0" i="0" u="none" strike="noStrike" cap="none" dirty="0">
                          <a:solidFill>
                            <a:schemeClr val="bg1"/>
                          </a:solidFill>
                          <a:latin typeface="Calibri"/>
                          <a:ea typeface="Open Sans Light"/>
                          <a:cs typeface="Calibri"/>
                        </a:rPr>
                        <a:t>8. Information Technology</a:t>
                      </a:r>
                    </a:p>
                    <a:p>
                      <a:pPr marL="0" marR="0" lvl="0" indent="0" algn="ctr" rtl="0">
                        <a:spcBef>
                          <a:spcPts val="0"/>
                        </a:spcBef>
                        <a:spcAft>
                          <a:spcPts val="0"/>
                        </a:spcAft>
                        <a:buClr>
                          <a:schemeClr val="dk1"/>
                        </a:buClr>
                        <a:buSzPts val="1000"/>
                        <a:buFont typeface="Calibri"/>
                        <a:buNone/>
                      </a:pPr>
                      <a:r>
                        <a:rPr lang="en-US" sz="400" b="0" i="0" u="none" strike="noStrike" cap="none" dirty="0">
                          <a:solidFill>
                            <a:schemeClr val="bg1"/>
                          </a:solidFill>
                          <a:latin typeface="Calibri"/>
                          <a:ea typeface="Open Sans Light"/>
                          <a:cs typeface="Calibri"/>
                        </a:rPr>
                        <a:t>9. Manufacturing</a:t>
                      </a:r>
                    </a:p>
                    <a:p>
                      <a:pPr marL="0" marR="0" lvl="0" indent="0" algn="ctr" rtl="0">
                        <a:spcBef>
                          <a:spcPts val="0"/>
                        </a:spcBef>
                        <a:spcAft>
                          <a:spcPts val="0"/>
                        </a:spcAft>
                        <a:buClr>
                          <a:schemeClr val="dk1"/>
                        </a:buClr>
                        <a:buSzPts val="1000"/>
                        <a:buFont typeface="Calibri"/>
                        <a:buNone/>
                      </a:pPr>
                      <a:r>
                        <a:rPr lang="en-US" sz="400" b="0" i="0" u="none" strike="noStrike" cap="none" dirty="0">
                          <a:solidFill>
                            <a:schemeClr val="bg1"/>
                          </a:solidFill>
                          <a:latin typeface="Calibri"/>
                          <a:ea typeface="Open Sans Light"/>
                          <a:cs typeface="Calibri"/>
                        </a:rPr>
                        <a:t>10. Transportation, Distribution and Logistics</a:t>
                      </a:r>
                      <a:endParaRPr sz="400" b="0" i="0" u="none" strike="noStrike" cap="none" dirty="0">
                        <a:solidFill>
                          <a:schemeClr val="bg1"/>
                        </a:solidFill>
                        <a:latin typeface="Calibri"/>
                        <a:ea typeface="Open Sans Light"/>
                        <a:cs typeface="Calibri"/>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0467299"/>
                  </a:ext>
                </a:extLst>
              </a:tr>
            </a:tbl>
          </a:graphicData>
        </a:graphic>
      </p:graphicFrame>
      <p:pic>
        <p:nvPicPr>
          <p:cNvPr id="17" name="Picture 16">
            <a:extLst>
              <a:ext uri="{FF2B5EF4-FFF2-40B4-BE49-F238E27FC236}">
                <a16:creationId xmlns:a16="http://schemas.microsoft.com/office/drawing/2014/main" id="{0A91938C-25DA-55FE-5699-53C847A8CDBA}"/>
              </a:ext>
            </a:extLst>
          </p:cNvPr>
          <p:cNvPicPr>
            <a:picLocks noChangeAspect="1"/>
          </p:cNvPicPr>
          <p:nvPr/>
        </p:nvPicPr>
        <p:blipFill>
          <a:blip r:embed="rId10"/>
          <a:stretch>
            <a:fillRect/>
          </a:stretch>
        </p:blipFill>
        <p:spPr>
          <a:xfrm>
            <a:off x="5828414" y="6916176"/>
            <a:ext cx="438950" cy="438950"/>
          </a:xfrm>
          <a:prstGeom prst="rect">
            <a:avLst/>
          </a:prstGeom>
        </p:spPr>
      </p:pic>
      <p:pic>
        <p:nvPicPr>
          <p:cNvPr id="18" name="Picture 17">
            <a:extLst>
              <a:ext uri="{FF2B5EF4-FFF2-40B4-BE49-F238E27FC236}">
                <a16:creationId xmlns:a16="http://schemas.microsoft.com/office/drawing/2014/main" id="{CBE2DEE3-0133-60D2-63AF-02B95A151A1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812329" y="8034981"/>
            <a:ext cx="438912" cy="438912"/>
          </a:xfrm>
          <a:prstGeom prst="rect">
            <a:avLst/>
          </a:prstGeom>
        </p:spPr>
      </p:pic>
      <p:pic>
        <p:nvPicPr>
          <p:cNvPr id="19" name="Picture 18">
            <a:extLst>
              <a:ext uri="{FF2B5EF4-FFF2-40B4-BE49-F238E27FC236}">
                <a16:creationId xmlns:a16="http://schemas.microsoft.com/office/drawing/2014/main" id="{4F99C23B-2909-7CC2-2DCC-D6C2C6B70460}"/>
              </a:ext>
            </a:extLst>
          </p:cNvPr>
          <p:cNvPicPr>
            <a:picLocks noChangeAspect="1"/>
          </p:cNvPicPr>
          <p:nvPr/>
        </p:nvPicPr>
        <p:blipFill>
          <a:blip r:embed="rId11"/>
          <a:stretch>
            <a:fillRect/>
          </a:stretch>
        </p:blipFill>
        <p:spPr>
          <a:xfrm>
            <a:off x="321270" y="6283432"/>
            <a:ext cx="377985" cy="1018120"/>
          </a:xfrm>
          <a:prstGeom prst="rect">
            <a:avLst/>
          </a:prstGeom>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232C65"/>
      </a:dk2>
      <a:lt2>
        <a:srgbClr val="E7E6E6"/>
      </a:lt2>
      <a:accent1>
        <a:srgbClr val="008382"/>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AFNR" id="{E6EEEE82-4061-E343-972B-C6EBB38C5A17}" vid="{D6B61C64-21DF-C445-A31E-0FB1DB135F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3" ma:contentTypeDescription="Create a new document." ma:contentTypeScope="" ma:versionID="14b7dfd4aa03315c47fdeadc09669efc">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a09f2fa1aebdd3a2198ad7377f6554d4"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A752E4-044E-48B4-A17B-90B9418F3E50}">
  <ds:schemaRefs>
    <ds:schemaRef ds:uri="http://schemas.microsoft.com/sharepoint/v3/contenttype/forms"/>
  </ds:schemaRefs>
</ds:datastoreItem>
</file>

<file path=customXml/itemProps2.xml><?xml version="1.0" encoding="utf-8"?>
<ds:datastoreItem xmlns:ds="http://schemas.openxmlformats.org/officeDocument/2006/customXml" ds:itemID="{34E1E161-F7B9-4C7B-BC8F-6983E1393F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e74c8-68b7-49d6-ab11-c29225af66cf"/>
    <ds:schemaRef ds:uri="475af76f-eb63-4387-973b-0ca94df6e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Template-AFNR</Template>
  <TotalTime>687</TotalTime>
  <Words>1026</Words>
  <Application>Microsoft Office PowerPoint</Application>
  <PresentationFormat>Custom</PresentationFormat>
  <Paragraphs>150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Open Sans Light</vt:lpstr>
      <vt:lpstr>Calibri</vt:lpstr>
      <vt:lpstr>Arial</vt:lpstr>
      <vt:lpstr>Times New Roman</vt:lpstr>
      <vt:lpstr>Calibri Light</vt:lpstr>
      <vt:lpstr>Office Theme</vt:lpstr>
      <vt:lpstr>Statewide Program of Study: Agriculture Business, Leadership, and Communications — Page 1 </vt:lpstr>
      <vt:lpstr>Statewide Program of Study: Agriculture Business, Leadership, and Communications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Agriculture Business, Leadership, and Communications</dc:title>
  <dc:subject/>
  <dc:creator>Texas Education Agency</dc:creator>
  <cp:keywords/>
  <dc:description/>
  <cp:lastModifiedBy>Jeter, Jennifer</cp:lastModifiedBy>
  <cp:revision>56</cp:revision>
  <cp:lastPrinted>2023-10-03T21:31:19Z</cp:lastPrinted>
  <dcterms:created xsi:type="dcterms:W3CDTF">2023-10-24T13:10:41Z</dcterms:created>
  <dcterms:modified xsi:type="dcterms:W3CDTF">2025-01-13T20:46:33Z</dcterms:modified>
  <cp:category/>
</cp:coreProperties>
</file>