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32A6-BDAB-7D9A-FDAF-1B5C47512B95}" name="Hudson, Les" initials="HL" userId="S::Les.Hudson@tea.texas.gov::1b51e3df-f37c-4646-8151-9652bb88c0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6" clrIdx="0">
    <p:extLst>
      <p:ext uri="{19B8F6BF-5375-455C-9EA6-DF929625EA0E}">
        <p15:presenceInfo xmlns:p15="http://schemas.microsoft.com/office/powerpoint/2012/main" userId="Microsoft Office User" providerId="None"/>
      </p:ext>
    </p:extLst>
  </p:cmAuthor>
  <p:cmAuthor id="2" name="Stephanie Ferguson" initials="SF" lastIdx="3" clrIdx="1">
    <p:extLst>
      <p:ext uri="{19B8F6BF-5375-455C-9EA6-DF929625EA0E}">
        <p15:presenceInfo xmlns:p15="http://schemas.microsoft.com/office/powerpoint/2012/main" userId="d475c8c1758ebeb8" providerId="Windows Live"/>
      </p:ext>
    </p:extLst>
  </p:cmAuthor>
  <p:cmAuthor id="3" name="Hudson, Les" initials="HL" lastIdx="4" clrIdx="2">
    <p:extLst>
      <p:ext uri="{19B8F6BF-5375-455C-9EA6-DF929625EA0E}">
        <p15:presenceInfo xmlns:p15="http://schemas.microsoft.com/office/powerpoint/2012/main" userId="S::Les.Hudson@tea.texas.gov::1b51e3df-f37c-4646-8151-9652bb88c0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534"/>
    <a:srgbClr val="5A6267"/>
    <a:srgbClr val="3864AF"/>
    <a:srgbClr val="3863AF"/>
    <a:srgbClr val="012169"/>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C80E5-42FC-4049-AC71-1D6C9934EE51}" v="1" dt="2024-07-11T15:47:15.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598" autoAdjust="0"/>
  </p:normalViewPr>
  <p:slideViewPr>
    <p:cSldViewPr snapToGrid="0">
      <p:cViewPr>
        <p:scale>
          <a:sx n="120" d="100"/>
          <a:sy n="120" d="100"/>
        </p:scale>
        <p:origin x="1860" y="-2076"/>
      </p:cViewPr>
      <p:guideLst>
        <p:guide orient="horz" pos="3120"/>
        <p:guide pos="3072"/>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12/10/2024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204725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95DD6EFD-2D7D-9E45-8FC4-958639C0DF7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D6EFD-2D7D-9E45-8FC4-958639C0DF7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DD6EFD-2D7D-9E45-8FC4-958639C0DF7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DD6EFD-2D7D-9E45-8FC4-958639C0DF70}"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DD6EFD-2D7D-9E45-8FC4-958639C0DF70}"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12/10/2024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ea.texas.gov/academics/college-career-and-military-prep/career-and-technical-education/programs-of-study-additional-resources"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tea.texas.gov/cte" TargetMode="External"/><Relationship Id="rId4" Type="http://schemas.openxmlformats.org/officeDocument/2006/relationships/hyperlink" Target="mailto:CTE@tea.texas.gov"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8118C6-1D41-7990-B063-F1D584BCEB8A}"/>
              </a:ext>
              <a:ext uri="{C183D7F6-B498-43B3-948B-1728B52AA6E4}">
                <adec:decorative xmlns:adec="http://schemas.microsoft.com/office/drawing/2017/decorative" val="1"/>
              </a:ext>
            </a:extLst>
          </p:cNvPr>
          <p:cNvSpPr>
            <a:spLocks noGrp="1"/>
          </p:cNvSpPr>
          <p:nvPr>
            <p:ph type="ctrTitle"/>
          </p:nvPr>
        </p:nvSpPr>
        <p:spPr>
          <a:xfrm>
            <a:off x="1001182" y="13915"/>
            <a:ext cx="5829300" cy="141335"/>
          </a:xfrm>
        </p:spPr>
        <p:txBody>
          <a:bodyPr anchor="t">
            <a:noAutofit/>
          </a:bodyPr>
          <a:lstStyle/>
          <a:p>
            <a:r>
              <a:rPr kumimoji="0" lang="en-US" sz="800" b="1" i="1" u="none" strike="noStrike" kern="1200" cap="none" spc="0" normalizeH="0" baseline="0" noProof="0" dirty="0">
                <a:ln>
                  <a:noFill/>
                </a:ln>
                <a:solidFill>
                  <a:schemeClr val="bg1"/>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Agricultural Technology and Mechanical Systems</a:t>
            </a:r>
            <a:r>
              <a:rPr lang="en-US" sz="800" dirty="0">
                <a:solidFill>
                  <a:schemeClr val="bg1"/>
                </a:solidFill>
                <a:latin typeface="Times New Roman" panose="02020603050405020304" pitchFamily="18" charset="0"/>
                <a:cs typeface="Times New Roman" panose="02020603050405020304" pitchFamily="18" charset="0"/>
              </a:rPr>
              <a:t> </a:t>
            </a:r>
            <a: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t>— Page 1</a:t>
            </a:r>
            <a:b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br>
            <a:endParaRPr lang="en-US" sz="8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001028A-CE38-A6EA-58FB-82CD3583AEF7}"/>
              </a:ext>
            </a:extLst>
          </p:cNvPr>
          <p:cNvSpPr txBox="1"/>
          <p:nvPr/>
        </p:nvSpPr>
        <p:spPr>
          <a:xfrm>
            <a:off x="6426229" y="52838"/>
            <a:ext cx="1230598" cy="200055"/>
          </a:xfrm>
          <a:prstGeom prst="rect">
            <a:avLst/>
          </a:prstGeom>
          <a:noFill/>
        </p:spPr>
        <p:txBody>
          <a:bodyPr wrap="square" rtlCol="0">
            <a:spAutoFit/>
          </a:bodyPr>
          <a:lstStyle/>
          <a:p>
            <a:pPr algn="r"/>
            <a:r>
              <a:rPr lang="en-US" sz="700" b="0" i="1" u="none" strike="noStrike" baseline="0" dirty="0">
                <a:latin typeface="Calibri" panose="020F0502020204030204" pitchFamily="34" charset="0"/>
              </a:rPr>
              <a:t>Revised–May 2024</a:t>
            </a:r>
            <a:endParaRPr lang="en-US" sz="700" dirty="0"/>
          </a:p>
        </p:txBody>
      </p:sp>
      <p:sp>
        <p:nvSpPr>
          <p:cNvPr id="5" name="TextBox 4">
            <a:extLst>
              <a:ext uri="{FF2B5EF4-FFF2-40B4-BE49-F238E27FC236}">
                <a16:creationId xmlns:a16="http://schemas.microsoft.com/office/drawing/2014/main" id="{090C96C9-7626-E84E-94AF-1A4A71B39E9B}"/>
              </a:ext>
            </a:extLst>
          </p:cNvPr>
          <p:cNvSpPr txBox="1"/>
          <p:nvPr/>
        </p:nvSpPr>
        <p:spPr>
          <a:xfrm>
            <a:off x="1374814" y="153316"/>
            <a:ext cx="6267368" cy="900246"/>
          </a:xfrm>
          <a:prstGeom prst="rect">
            <a:avLst/>
          </a:prstGeom>
          <a:noFill/>
        </p:spPr>
        <p:txBody>
          <a:bodyPr wrap="square" lIns="91440" tIns="45720" rIns="91440" bIns="45720" rtlCol="0" anchor="t">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Agriculture, Food, and Natural Resources Career </a:t>
            </a: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accent1"/>
                </a:solidFill>
                <a:latin typeface="Calibri"/>
                <a:ea typeface="Open Sans Light"/>
                <a:cs typeface="Calibri"/>
              </a:rPr>
              <a:t>The Agriculture, Food, and Natural Resources (AFNR) career cluster focuses on the essential elements of life, food, water, land, and air. This career cluster includes occupations ranging from farmer, rancher, and veterinarian to geologist, land conservationist, and florist.</a:t>
            </a:r>
          </a:p>
        </p:txBody>
      </p:sp>
      <p:sp>
        <p:nvSpPr>
          <p:cNvPr id="6" name="TextBox 5">
            <a:extLst>
              <a:ext uri="{FF2B5EF4-FFF2-40B4-BE49-F238E27FC236}">
                <a16:creationId xmlns:a16="http://schemas.microsoft.com/office/drawing/2014/main" id="{F67423BB-E84B-A848-912D-92B720E05DCA}"/>
              </a:ext>
            </a:extLst>
          </p:cNvPr>
          <p:cNvSpPr txBox="1"/>
          <p:nvPr/>
        </p:nvSpPr>
        <p:spPr>
          <a:xfrm>
            <a:off x="146725" y="1150956"/>
            <a:ext cx="7432604" cy="977191"/>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Agricultural Technology and Mechanical Systems</a:t>
            </a:r>
          </a:p>
          <a:p>
            <a:pPr>
              <a:lnSpc>
                <a:spcPts val="1150"/>
              </a:lnSpc>
              <a:spcAft>
                <a:spcPts val="300"/>
              </a:spcAf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Agricultural Technology and Mechanical Systems program of study focuses on occupational and educational opportunities associated with applying engineering technology and biological science to agricultural problems related to power and machinery, electrification, structures, soil and water use, and processing agricultural products. This program of study includes diagnosing, repairing, or overhauling farm machinery and vehicles, such as tractors, harvesters, dairy equipment, and irrigation systems.</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421761" y="2060707"/>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1313809512"/>
              </p:ext>
            </p:extLst>
          </p:nvPr>
        </p:nvGraphicFramePr>
        <p:xfrm>
          <a:off x="730871" y="2329167"/>
          <a:ext cx="3831336" cy="3333172"/>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212450">
                <a:tc>
                  <a:txBody>
                    <a:bodyPr/>
                    <a:lstStyle/>
                    <a:p>
                      <a:pPr marL="0" marR="0" lvl="0" indent="0" algn="r" defTabSz="914400" rtl="0" eaLnBrk="1" fontAlgn="auto" latinLnBrk="0" hangingPunct="1">
                        <a:lnSpc>
                          <a:spcPts val="9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Principles of Agriculture, Food, and Natural Resources</a:t>
                      </a:r>
                      <a:endPar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459351">
                <a:tc>
                  <a:txBody>
                    <a:bodyPr/>
                    <a:lstStyle/>
                    <a:p>
                      <a:pPr marL="0" marR="0" lvl="0" indent="0" algn="r" defTabSz="914400" rtl="0" eaLnBrk="1" fontAlgn="auto" latinLnBrk="0" hangingPunct="1">
                        <a:lnSpc>
                          <a:spcPts val="9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Agricultural Mechanics and Metal Technologies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953277">
                <a:tc>
                  <a:txBody>
                    <a:bodyPr/>
                    <a:lstStyle/>
                    <a:p>
                      <a:pPr marL="0" marR="0" lvl="0" indent="0" algn="r" defTabSz="914400" rtl="0" eaLnBrk="1" fontAlgn="auto" latinLnBrk="0" hangingPunct="1">
                        <a:lnSpc>
                          <a:spcPts val="9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Agricultural Structures Design and Fabrication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1694166">
                <a:tc>
                  <a:txBody>
                    <a:bodyPr/>
                    <a:lstStyle/>
                    <a:p>
                      <a:pPr marL="0" marR="0" lvl="0" indent="0" algn="r" defTabSz="914400" rtl="0" eaLnBrk="1" fontAlgn="auto" latinLnBrk="0" hangingPunct="1">
                        <a:lnSpc>
                          <a:spcPts val="9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rPr>
                        <a:t>Agricultural Equipment Design and Fabrication</a:t>
                      </a: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sym typeface="Calibri"/>
                        </a:rPr>
                        <a:t> + </a:t>
                      </a:r>
                      <a:r>
                        <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rPr>
                        <a:t>Agricultural Laboratory and Field Experience</a:t>
                      </a:r>
                    </a:p>
                    <a:p>
                      <a:pPr marL="171450" marR="0" lvl="0" indent="-171450" algn="l" defTabSz="914400" rtl="0" eaLnBrk="1" fontAlgn="auto" latinLnBrk="0" hangingPunct="1">
                        <a:lnSpc>
                          <a:spcPts val="1050"/>
                        </a:lnSpc>
                        <a:spcBef>
                          <a:spcPts val="0"/>
                        </a:spcBef>
                        <a:spcAft>
                          <a:spcPts val="0"/>
                        </a:spcAft>
                        <a:buClr>
                          <a:prstClr val="black"/>
                        </a:buClr>
                        <a:buSzPts val="900"/>
                        <a:buFont typeface="Arial" panose="020B0604020202020204" pitchFamily="34" charset="0"/>
                        <a:buChar char="•"/>
                        <a:tabLst/>
                        <a:defRPr/>
                      </a:pPr>
                      <a:endParaRPr kumimoji="0" lang="en-US" sz="900" b="0" i="0" u="none" strike="noStrike" kern="1200" cap="none" spc="0" normalizeH="0" baseline="0" noProof="0" dirty="0">
                        <a:ln>
                          <a:noFill/>
                        </a:ln>
                        <a:solidFill>
                          <a:schemeClr val="tx1"/>
                        </a:solidFill>
                        <a:effectLst/>
                        <a:uLnTx/>
                        <a:uFillTx/>
                        <a:latin typeface="+mn-lt"/>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49680" y="6000341"/>
            <a:ext cx="4217212"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1703850917"/>
              </p:ext>
            </p:extLst>
          </p:nvPr>
        </p:nvGraphicFramePr>
        <p:xfrm>
          <a:off x="225224" y="6239350"/>
          <a:ext cx="4223434" cy="308091"/>
        </p:xfrm>
        <a:graphic>
          <a:graphicData uri="http://schemas.openxmlformats.org/drawingml/2006/table">
            <a:tbl>
              <a:tblPr firstRow="1" bandRow="1">
                <a:effectLst/>
                <a:tableStyleId>{5C22544A-7EE6-4342-B048-85BDC9FD1C3A}</a:tableStyleId>
              </a:tblPr>
              <a:tblGrid>
                <a:gridCol w="1179940">
                  <a:extLst>
                    <a:ext uri="{9D8B030D-6E8A-4147-A177-3AD203B41FA5}">
                      <a16:colId xmlns:a16="http://schemas.microsoft.com/office/drawing/2014/main" val="3900548994"/>
                    </a:ext>
                  </a:extLst>
                </a:gridCol>
                <a:gridCol w="3043494">
                  <a:extLst>
                    <a:ext uri="{9D8B030D-6E8A-4147-A177-3AD203B41FA5}">
                      <a16:colId xmlns:a16="http://schemas.microsoft.com/office/drawing/2014/main" val="1881397732"/>
                    </a:ext>
                  </a:extLst>
                </a:gridCol>
              </a:tblGrid>
              <a:tr h="3080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293978" y="6484735"/>
            <a:ext cx="4748607" cy="461665"/>
          </a:xfrm>
          <a:prstGeom prst="rect">
            <a:avLst/>
          </a:prstGeom>
          <a:noFill/>
        </p:spPr>
        <p:txBody>
          <a:bodyPr wrap="square" rtlCol="0">
            <a:spAutoFit/>
          </a:bodyPr>
          <a:lstStyle/>
          <a:p>
            <a:pPr marL="457200" marR="0">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40626" y="6848294"/>
            <a:ext cx="419262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3170756356"/>
              </p:ext>
            </p:extLst>
          </p:nvPr>
        </p:nvGraphicFramePr>
        <p:xfrm>
          <a:off x="231573" y="7083473"/>
          <a:ext cx="4210736" cy="1156767"/>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 farm mechanic apprenticeship at an equipment production company</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at an equipment manufacturing facility working with agricultural engineers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an FFA career, leadership, and speaking contest like an agriscience fair</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an agriculture robotics event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37239" y="8226041"/>
            <a:ext cx="424907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42104" y="8442001"/>
            <a:ext cx="4263222" cy="1153397"/>
          </a:xfrm>
          <a:prstGeom prst="rect">
            <a:avLst/>
          </a:prstGeom>
          <a:noFill/>
          <a:ln>
            <a:noFill/>
          </a:ln>
        </p:spPr>
        <p:txBody>
          <a:bodyPr spcFirstLastPara="1" wrap="square" lIns="0" tIns="0" rIns="0" bIns="0" numCol="2" spcCol="18288" anchor="t" anchorCtr="0">
            <a:noAutofit/>
          </a:bodyPr>
          <a:lstStyle/>
          <a:p>
            <a:pPr marL="171450" marR="0" lvl="0" indent="-171450" algn="l" defTabSz="914400" rtl="0" eaLnBrk="1" fontAlgn="auto" latinLnBrk="0" hangingPunct="1">
              <a:spcBef>
                <a:spcPts val="0"/>
              </a:spcBef>
              <a:spcAft>
                <a:spcPts val="0"/>
              </a:spcAft>
              <a:buSzPct val="120000"/>
              <a:buFont typeface="Arial" panose="020B0604020202020204" pitchFamily="34" charset="0"/>
              <a:buChar char="•"/>
              <a:tabLst/>
              <a:defRPr/>
            </a:pPr>
            <a:endParaRPr lang="en-US" sz="8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a:p>
            <a:pPr marL="171450" marR="0" lvl="0" indent="-171450" algn="l" defTabSz="914400" rtl="0" eaLnBrk="1" fontAlgn="auto" latinLnBrk="0" hangingPunct="1">
              <a:spcBef>
                <a:spcPts val="0"/>
              </a:spcBef>
              <a:spcAft>
                <a:spcPts val="0"/>
              </a:spcAft>
              <a:buSzPct val="120000"/>
              <a:buFont typeface="Arial" panose="020B0604020202020204" pitchFamily="34" charset="0"/>
              <a:buChar char="•"/>
              <a:tabLst/>
              <a:defRPr/>
            </a:pPr>
            <a:r>
              <a:rPr lang="en-US" sz="8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AWS D1.1 Structural Steel</a:t>
            </a:r>
          </a:p>
          <a:p>
            <a:pPr marL="171450" marR="0" lvl="0" indent="-171450" algn="l" defTabSz="914400" rtl="0" eaLnBrk="1" fontAlgn="auto" latinLnBrk="0" hangingPunct="1">
              <a:spcBef>
                <a:spcPts val="0"/>
              </a:spcBef>
              <a:spcAft>
                <a:spcPts val="0"/>
              </a:spcAft>
              <a:buSzPct val="120000"/>
              <a:buFont typeface="Arial" panose="020B0604020202020204" pitchFamily="34" charset="0"/>
              <a:buChar char="•"/>
              <a:tabLst/>
              <a:defRPr/>
            </a:pPr>
            <a:r>
              <a:rPr lang="en-US" sz="8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AWS D9.1 Sheet Metal Welding</a:t>
            </a:r>
          </a:p>
          <a:p>
            <a:pPr marL="171450" marR="0" lvl="0" indent="-171450" algn="l" defTabSz="914400" rtl="0" eaLnBrk="1" fontAlgn="auto" latinLnBrk="0" hangingPunct="1">
              <a:spcBef>
                <a:spcPts val="0"/>
              </a:spcBef>
              <a:spcAft>
                <a:spcPts val="0"/>
              </a:spcAft>
              <a:buSzPct val="120000"/>
              <a:buFont typeface="Arial" panose="020B0604020202020204" pitchFamily="34" charset="0"/>
              <a:buChar char="•"/>
              <a:tabLst/>
              <a:defRPr/>
            </a:pPr>
            <a:r>
              <a:rPr lang="en-US" sz="8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AWS SENSE Level I: Entry Welder</a:t>
            </a:r>
            <a:endParaRPr lang="en-US" sz="800" dirty="0">
              <a:solidFill>
                <a:prstClr val="black"/>
              </a:solidFill>
              <a:latin typeface="Calibri"/>
              <a:ea typeface="Open Sans Light"/>
              <a:cs typeface="Calibri"/>
            </a:endParaRPr>
          </a:p>
          <a:p>
            <a:pPr marL="171450" marR="0" lvl="0" indent="-171450" algn="l" defTabSz="914400" rtl="0" eaLnBrk="1" fontAlgn="auto" latinLnBrk="0" hangingPunct="1">
              <a:spcBef>
                <a:spcPts val="0"/>
              </a:spcBef>
              <a:spcAft>
                <a:spcPts val="0"/>
              </a:spcAft>
              <a:buSzPct val="120000"/>
              <a:buFont typeface="Arial" panose="020B0604020202020204" pitchFamily="34" charset="0"/>
              <a:buChar char="•"/>
              <a:tabLst/>
              <a:defRPr/>
            </a:pPr>
            <a:r>
              <a:rPr lang="en-US" sz="8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Machining Measurement, Material, and Safety Level I</a:t>
            </a:r>
          </a:p>
          <a:p>
            <a:pPr marL="171450" marR="0" lvl="0" indent="-171450" algn="l" defTabSz="914400" rtl="0" eaLnBrk="1" fontAlgn="auto" latinLnBrk="0" hangingPunct="1">
              <a:spcBef>
                <a:spcPts val="0"/>
              </a:spcBef>
              <a:spcAft>
                <a:spcPts val="0"/>
              </a:spcAft>
              <a:buSzPct val="120000"/>
              <a:buFont typeface="Arial" panose="020B0604020202020204" pitchFamily="34" charset="0"/>
              <a:buChar char="•"/>
              <a:tabLst/>
              <a:defRPr/>
            </a:pPr>
            <a:r>
              <a:rPr lang="en-US" sz="8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NCCER Core</a:t>
            </a:r>
          </a:p>
          <a:p>
            <a:pPr marL="171450" marR="0" lvl="0" indent="-171450" algn="l" defTabSz="914400" rtl="0" eaLnBrk="1" fontAlgn="auto" latinLnBrk="0" hangingPunct="1">
              <a:spcBef>
                <a:spcPts val="0"/>
              </a:spcBef>
              <a:spcAft>
                <a:spcPts val="0"/>
              </a:spcAft>
              <a:buSzPct val="120000"/>
              <a:buFont typeface="Arial" panose="020B0604020202020204" pitchFamily="34" charset="0"/>
              <a:buChar char="•"/>
              <a:tabLst/>
              <a:defRPr/>
            </a:pPr>
            <a:r>
              <a:rPr lang="en-US" sz="8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NCCER Welding Level I</a:t>
            </a:r>
          </a:p>
          <a:p>
            <a:pPr marL="171450" marR="0" lvl="0" indent="-171450" algn="l" defTabSz="914400" rtl="0" eaLnBrk="1" fontAlgn="auto" latinLnBrk="0" hangingPunct="1">
              <a:spcBef>
                <a:spcPts val="0"/>
              </a:spcBef>
              <a:spcAft>
                <a:spcPts val="0"/>
              </a:spcAft>
              <a:buSzPct val="120000"/>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Welding - Job Ready</a:t>
            </a:r>
          </a:p>
          <a:p>
            <a:pPr marL="127000" marR="0" lvl="0" indent="-127000" algn="l" defTabSz="914400" rtl="0" eaLnBrk="1" fontAlgn="auto" latinLnBrk="0" hangingPunct="1">
              <a:lnSpc>
                <a:spcPts val="800"/>
              </a:lnSpc>
              <a:spcBef>
                <a:spcPts val="0"/>
              </a:spcBef>
              <a:spcAft>
                <a:spcPts val="0"/>
              </a:spcAft>
              <a:buSzPct val="120000"/>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40174" y="3221201"/>
            <a:ext cx="2825987"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55836" y="3484836"/>
            <a:ext cx="2882825" cy="2636388"/>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Apprenticeships</a:t>
            </a:r>
          </a:p>
          <a:p>
            <a:pPr marL="171450" marR="0" lvl="0" indent="-171450" algn="l" defTabSz="914400" rtl="0" eaLnBrk="1" fontAlgn="auto" latinLnBrk="0" hangingPunct="1">
              <a:lnSpc>
                <a:spcPts val="1000"/>
              </a:lnSpc>
              <a:spcBef>
                <a:spcPts val="0"/>
              </a:spcBef>
              <a:spcAft>
                <a:spcPts val="0"/>
              </a:spcAft>
              <a:buClr>
                <a:srgbClr val="363534"/>
              </a:buClr>
              <a:buSzTx/>
              <a:buFont typeface="Arial" panose="020B0604020202020204" pitchFamily="34" charset="0"/>
              <a:buChar char="•"/>
              <a:tabLst/>
              <a:defRPr/>
            </a:pPr>
            <a:r>
              <a:rPr lang="en-US" sz="90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Farm Equipment Mechanic I</a:t>
            </a: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endParaRPr kumimoji="0" lang="en-US" sz="7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endParaRP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Associate Degrees</a:t>
            </a:r>
            <a:endPar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endParaRPr>
          </a:p>
          <a:p>
            <a:pPr marL="171450" lvl="0" indent="-171450">
              <a:lnSpc>
                <a:spcPts val="1000"/>
              </a:lnSpc>
              <a:buClr>
                <a:srgbClr val="363534"/>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Diesel Mechanics Technology</a:t>
            </a:r>
          </a:p>
          <a:p>
            <a:pPr marL="171450" lvl="0" indent="-171450">
              <a:lnSpc>
                <a:spcPts val="1000"/>
              </a:lnSpc>
              <a:buClr>
                <a:srgbClr val="363534"/>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Industrial Mechanics and Maintenance Technology</a:t>
            </a:r>
          </a:p>
          <a:p>
            <a:pPr marL="171450" lvl="0" indent="-171450">
              <a:lnSpc>
                <a:spcPts val="1000"/>
              </a:lnSpc>
              <a:buClr>
                <a:srgbClr val="363534"/>
              </a:buClr>
              <a:buSzPts val="800"/>
              <a:buFont typeface="Arial" panose="020B0604020202020204" pitchFamily="34" charset="0"/>
              <a:buChar char="•"/>
              <a:defRPr/>
            </a:pPr>
            <a:endParaRPr kumimoji="0" lang="en-US" sz="7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00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Agricultural Engineering</a:t>
            </a:r>
          </a:p>
          <a:p>
            <a:pPr marL="171450" lvl="0" indent="-171450">
              <a:lnSpc>
                <a:spcPts val="1000"/>
              </a:lnSpc>
              <a:buClr>
                <a:srgbClr val="363534"/>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Agricultural Systems Management</a:t>
            </a:r>
          </a:p>
          <a:p>
            <a:pPr lvl="0">
              <a:lnSpc>
                <a:spcPts val="1000"/>
              </a:lnSpc>
              <a:buClr>
                <a:srgbClr val="363534"/>
              </a:buClr>
              <a:buSzPts val="800"/>
              <a:defRPr/>
            </a:pPr>
            <a:endParaRPr kumimoji="0" lang="en-US" sz="7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00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Agricultural Engineering</a:t>
            </a:r>
          </a:p>
          <a:p>
            <a:pPr marL="171450" lvl="0" indent="-171450">
              <a:lnSpc>
                <a:spcPts val="1000"/>
              </a:lnSpc>
              <a:buClr>
                <a:srgbClr val="363534"/>
              </a:buClr>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2"/>
                  </a:ext>
                </a:extLst>
              </a:rPr>
              <a:t>Industrial Technology</a:t>
            </a:r>
          </a:p>
          <a:p>
            <a:pPr marL="171450" lvl="0" indent="-171450">
              <a:lnSpc>
                <a:spcPts val="1000"/>
              </a:lnSpc>
              <a:buClr>
                <a:srgbClr val="363534"/>
              </a:buClr>
              <a:buSzPts val="800"/>
              <a:buFont typeface="Arial" panose="020B0604020202020204" pitchFamily="34" charset="0"/>
              <a:buChar char="•"/>
              <a:defRPr/>
            </a:pPr>
            <a:endParaRPr lang="en-US" sz="700" b="1" dirty="0">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000"/>
              </a:lnSpc>
              <a:buClr>
                <a:srgbClr val="363534"/>
              </a:buClr>
              <a:defRPr/>
            </a:pPr>
            <a:r>
              <a:rPr lang="en-US" sz="900" b="1" dirty="0">
                <a:latin typeface="Calibri" panose="020F0502020204030204" pitchFamily="34" charset="0"/>
                <a:ea typeface="Open Sans ExtraBold" panose="020B0606030504020204" pitchFamily="34" charset="0"/>
                <a:cs typeface="Calibri" panose="020F0502020204030204" pitchFamily="34" charset="0"/>
                <a:sym typeface="Calibri"/>
              </a:rPr>
              <a:t>Additional Stackable IBCs/License</a:t>
            </a:r>
          </a:p>
          <a:p>
            <a:pPr marL="171450" lvl="0" indent="-171450">
              <a:lnSpc>
                <a:spcPts val="1000"/>
              </a:lnSpc>
              <a:buClr>
                <a:srgbClr val="363534"/>
              </a:buClr>
              <a:buFont typeface="Arial" panose="020B0604020202020204" pitchFamily="34" charset="0"/>
              <a:buChar char="•"/>
              <a:defRPr/>
            </a:pPr>
            <a:r>
              <a:rPr lang="en-US" sz="900" dirty="0">
                <a:latin typeface="Calibri" panose="020F0502020204030204" pitchFamily="34" charset="0"/>
                <a:ea typeface="Open Sans ExtraBold" panose="020B0606030504020204" pitchFamily="34" charset="0"/>
                <a:cs typeface="Calibri" panose="020F0502020204030204" pitchFamily="34" charset="0"/>
                <a:sym typeface="Calibri"/>
              </a:rPr>
              <a:t>Diesel Equipment Technology-Off Highway Specialization CER1</a:t>
            </a:r>
          </a:p>
          <a:p>
            <a:pPr marL="171450" lvl="0" indent="-171450">
              <a:lnSpc>
                <a:spcPts val="1000"/>
              </a:lnSpc>
              <a:buClr>
                <a:srgbClr val="363534"/>
              </a:buClr>
              <a:buFont typeface="Arial" panose="020B0604020202020204" pitchFamily="34" charset="0"/>
              <a:buChar char="•"/>
              <a:defRPr/>
            </a:pPr>
            <a:r>
              <a:rPr lang="en-US" sz="900" dirty="0">
                <a:latin typeface="Calibri" panose="020F0502020204030204" pitchFamily="34" charset="0"/>
                <a:ea typeface="Open Sans ExtraBold" panose="020B0606030504020204" pitchFamily="34" charset="0"/>
                <a:cs typeface="Calibri" panose="020F0502020204030204" pitchFamily="34" charset="0"/>
                <a:sym typeface="Calibri"/>
              </a:rPr>
              <a:t>Accredited Farm Manager</a:t>
            </a:r>
          </a:p>
          <a:p>
            <a:pPr marL="171450" marR="0" lvl="0" indent="-171450" algn="l" defTabSz="914400" rtl="0" eaLnBrk="1" fontAlgn="auto" latinLnBrk="0" hangingPunct="1">
              <a:lnSpc>
                <a:spcPct val="100000"/>
              </a:lnSpc>
              <a:spcBef>
                <a:spcPts val="0"/>
              </a:spcBef>
              <a:spcAft>
                <a:spcPts val="0"/>
              </a:spcAft>
              <a:buClr>
                <a:srgbClr val="363534"/>
              </a:buClr>
              <a:buSzTx/>
              <a:buFont typeface="Arial" panose="020B0604020202020204" pitchFamily="34" charset="0"/>
              <a:buChar char="•"/>
              <a:tabLst/>
              <a:defRPr/>
            </a:pPr>
            <a:endParaRPr lang="en-US" sz="700" b="1" dirty="0">
              <a:latin typeface="Calibri" panose="020F0502020204030204" pitchFamily="34" charset="0"/>
              <a:ea typeface="Open Sans ExtraBold" panose="020B0606030504020204" pitchFamily="34" charset="0"/>
              <a:cs typeface="Calibri" panose="020F0502020204030204" pitchFamily="34" charset="0"/>
              <a:sym typeface="Calibri"/>
            </a:endParaRPr>
          </a:p>
        </p:txBody>
      </p:sp>
      <p:sp>
        <p:nvSpPr>
          <p:cNvPr id="15" name="Rectangle 14">
            <a:extLst>
              <a:ext uri="{FF2B5EF4-FFF2-40B4-BE49-F238E27FC236}">
                <a16:creationId xmlns:a16="http://schemas.microsoft.com/office/drawing/2014/main" id="{015EAF6B-99CE-4B46-8970-C84F35537098}"/>
              </a:ext>
            </a:extLst>
          </p:cNvPr>
          <p:cNvSpPr/>
          <p:nvPr/>
        </p:nvSpPr>
        <p:spPr>
          <a:xfrm>
            <a:off x="5354151" y="6037923"/>
            <a:ext cx="252501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76108" y="3063240"/>
            <a:ext cx="3116932" cy="6995160"/>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3DB"/>
              </a:solidFill>
              <a:effectLst/>
              <a:uLnTx/>
              <a:uFillTx/>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851230" y="8138934"/>
            <a:ext cx="3361882" cy="477054"/>
          </a:xfrm>
          <a:prstGeom prst="rect">
            <a:avLst/>
          </a:prstGeom>
          <a:solidFill>
            <a:schemeClr val="accent1"/>
          </a:solidFill>
        </p:spPr>
        <p:txBody>
          <a:bodyPr wrap="square">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Agricultural Technology </a:t>
            </a:r>
            <a:b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b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and Mechanical Systems</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27372" y="6368005"/>
            <a:ext cx="1901952" cy="938287"/>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54414" y="6382105"/>
            <a:ext cx="1984201" cy="438759"/>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Farm Equipment Mechanics and Service Technicians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50208" y="6697374"/>
            <a:ext cx="1627807" cy="568508"/>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$46,582</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326</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23%</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24866" y="7410839"/>
            <a:ext cx="1899686" cy="91440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58074" y="7419149"/>
            <a:ext cx="1717587" cy="381943"/>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Mobile Heavy Equipment Mechanics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57132" y="7725865"/>
            <a:ext cx="1809580" cy="544188"/>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$57,943</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2,637</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31</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p:cNvPicPr>
          <p:nvPr/>
        </p:nvPicPr>
        <p:blipFill>
          <a:blip r:embed="rId4"/>
          <a:stretch>
            <a:fillRect/>
          </a:stretch>
        </p:blipFill>
        <p:spPr>
          <a:xfrm>
            <a:off x="6984125" y="3517470"/>
            <a:ext cx="594360" cy="596485"/>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p:cNvPicPr>
          <p:nvPr/>
        </p:nvPicPr>
        <p:blipFill>
          <a:blip r:embed="rId5"/>
          <a:stretch>
            <a:fillRect/>
          </a:stretch>
        </p:blipFill>
        <p:spPr>
          <a:xfrm>
            <a:off x="4773528" y="5996728"/>
            <a:ext cx="594360" cy="591716"/>
          </a:xfrm>
          <a:prstGeom prst="rect">
            <a:avLst/>
          </a:prstGeom>
        </p:spPr>
      </p:pic>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24866" y="8427261"/>
            <a:ext cx="1901952" cy="923453"/>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30491" y="8432659"/>
            <a:ext cx="1934240" cy="413259"/>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Farmers, Ranchers, and Other Agricultural Managers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35757" y="8746295"/>
            <a:ext cx="1642256" cy="563168"/>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$65,490</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28,020</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183456"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02731" y="9551047"/>
            <a:ext cx="3824142"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Agricultural Technology and Mechanical Systems program of study will fulfill requirements of the Business and Industry endorsement.</a:t>
            </a:r>
          </a:p>
        </p:txBody>
      </p:sp>
      <p:sp>
        <p:nvSpPr>
          <p:cNvPr id="8" name="TextBox 7">
            <a:extLst>
              <a:ext uri="{FF2B5EF4-FFF2-40B4-BE49-F238E27FC236}">
                <a16:creationId xmlns:a16="http://schemas.microsoft.com/office/drawing/2014/main" id="{CD75A635-059C-59D3-2B9F-F207F5A7C76B}"/>
              </a:ext>
            </a:extLst>
          </p:cNvPr>
          <p:cNvSpPr txBox="1"/>
          <p:nvPr/>
        </p:nvSpPr>
        <p:spPr>
          <a:xfrm>
            <a:off x="4686182" y="9403157"/>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13" name="Picture 12" descr="QR Code">
            <a:extLst>
              <a:ext uri="{FF2B5EF4-FFF2-40B4-BE49-F238E27FC236}">
                <a16:creationId xmlns:a16="http://schemas.microsoft.com/office/drawing/2014/main" id="{F7C57078-D2F7-EE48-BA54-659C990BAD23}"/>
              </a:ext>
              <a:ext uri="{C183D7F6-B498-43B3-948B-1728B52AA6E4}">
                <adec:decorative xmlns:adec="http://schemas.microsoft.com/office/drawing/2017/decorative" val="0"/>
              </a:ext>
            </a:extLst>
          </p:cNvPr>
          <p:cNvPicPr>
            <a:picLocks noChangeAspect="1"/>
          </p:cNvPicPr>
          <p:nvPr/>
        </p:nvPicPr>
        <p:blipFill rotWithShape="1">
          <a:blip r:embed="rId7"/>
          <a:srcRect l="20474" t="16228" r="18185" b="23168"/>
          <a:stretch/>
        </p:blipFill>
        <p:spPr>
          <a:xfrm>
            <a:off x="4755836" y="9530764"/>
            <a:ext cx="490515" cy="484632"/>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70784" y="9500662"/>
            <a:ext cx="2171936" cy="519886"/>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5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50" name="Picture 49">
            <a:extLst>
              <a:ext uri="{FF2B5EF4-FFF2-40B4-BE49-F238E27FC236}">
                <a16:creationId xmlns:a16="http://schemas.microsoft.com/office/drawing/2014/main" id="{A27EFC0B-DB0B-5C48-8535-706379B970A7}"/>
              </a:ext>
              <a:ext uri="{C183D7F6-B498-43B3-948B-1728B52AA6E4}">
                <adec:decorative xmlns:adec="http://schemas.microsoft.com/office/drawing/2017/decorative" val="1"/>
              </a:ext>
            </a:extLst>
          </p:cNvPr>
          <p:cNvPicPr>
            <a:picLocks/>
          </p:cNvPicPr>
          <p:nvPr/>
        </p:nvPicPr>
        <p:blipFill>
          <a:blip r:embed="rId9"/>
          <a:stretch>
            <a:fillRect/>
          </a:stretch>
        </p:blipFill>
        <p:spPr>
          <a:xfrm>
            <a:off x="110603" y="2191673"/>
            <a:ext cx="594360" cy="594360"/>
          </a:xfrm>
          <a:prstGeom prst="rect">
            <a:avLst/>
          </a:prstGeom>
        </p:spPr>
      </p:pic>
      <p:grpSp>
        <p:nvGrpSpPr>
          <p:cNvPr id="52" name="Group 51">
            <a:extLst>
              <a:ext uri="{FF2B5EF4-FFF2-40B4-BE49-F238E27FC236}">
                <a16:creationId xmlns:a16="http://schemas.microsoft.com/office/drawing/2014/main" id="{5EBD074E-2A8A-B74D-A5F2-7C52B32C9D26}"/>
              </a:ext>
              <a:ext uri="{C183D7F6-B498-43B3-948B-1728B52AA6E4}">
                <adec:decorative xmlns:adec="http://schemas.microsoft.com/office/drawing/2017/decorative" val="1"/>
              </a:ext>
            </a:extLst>
          </p:cNvPr>
          <p:cNvGrpSpPr/>
          <p:nvPr/>
        </p:nvGrpSpPr>
        <p:grpSpPr>
          <a:xfrm>
            <a:off x="4676108" y="2278554"/>
            <a:ext cx="3098830" cy="884380"/>
            <a:chOff x="282554" y="2402138"/>
            <a:chExt cx="3098830" cy="884380"/>
          </a:xfrm>
        </p:grpSpPr>
        <p:pic>
          <p:nvPicPr>
            <p:cNvPr id="53" name="Picture 11">
              <a:extLst>
                <a:ext uri="{FF2B5EF4-FFF2-40B4-BE49-F238E27FC236}">
                  <a16:creationId xmlns:a16="http://schemas.microsoft.com/office/drawing/2014/main" id="{9B54AFF2-D70E-0A4A-84CE-0AE5E717ACD5}"/>
                </a:ext>
                <a:ext uri="{C183D7F6-B498-43B3-948B-1728B52AA6E4}">
                  <adec:decorative xmlns:adec="http://schemas.microsoft.com/office/drawing/2017/decorative" val="1"/>
                </a:ext>
              </a:extLst>
            </p:cNvPr>
            <p:cNvPicPr>
              <a:picLocks noChangeAspect="1"/>
            </p:cNvPicPr>
            <p:nvPr/>
          </p:nvPicPr>
          <p:blipFill rotWithShape="1">
            <a:blip r:embed="rId10"/>
            <a:srcRect l="32" t="7320" r="2907" b="-947"/>
            <a:stretch/>
          </p:blipFill>
          <p:spPr>
            <a:xfrm>
              <a:off x="415801" y="2520823"/>
              <a:ext cx="2965583" cy="765695"/>
            </a:xfrm>
            <a:prstGeom prst="rect">
              <a:avLst/>
            </a:prstGeom>
          </p:spPr>
        </p:pic>
        <p:pic>
          <p:nvPicPr>
            <p:cNvPr id="54" name="Picture 5">
              <a:extLst>
                <a:ext uri="{FF2B5EF4-FFF2-40B4-BE49-F238E27FC236}">
                  <a16:creationId xmlns:a16="http://schemas.microsoft.com/office/drawing/2014/main" id="{B5F900C0-730C-174E-8134-C50621C53670}"/>
                </a:ext>
                <a:ext uri="{C183D7F6-B498-43B3-948B-1728B52AA6E4}">
                  <adec:decorative xmlns:adec="http://schemas.microsoft.com/office/drawing/2017/decorative" val="1"/>
                </a:ext>
              </a:extLst>
            </p:cNvPr>
            <p:cNvPicPr>
              <a:picLocks noChangeAspect="1"/>
            </p:cNvPicPr>
            <p:nvPr/>
          </p:nvPicPr>
          <p:blipFill rotWithShape="1">
            <a:blip r:embed="rId11"/>
            <a:srcRect l="48436" t="-7069" r="26363" b="56479"/>
            <a:stretch/>
          </p:blipFill>
          <p:spPr>
            <a:xfrm>
              <a:off x="282554" y="2402138"/>
              <a:ext cx="780585" cy="875913"/>
            </a:xfrm>
            <a:prstGeom prst="rect">
              <a:avLst/>
            </a:prstGeom>
            <a:ln>
              <a:noFill/>
            </a:ln>
            <a:effectLst/>
          </p:spPr>
        </p:pic>
      </p:gr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FBAB7EAC-537A-C821-22B9-6BF0C87F2865}"/>
              </a:ext>
              <a:ext uri="{C183D7F6-B498-43B3-948B-1728B52AA6E4}">
                <adec:decorative xmlns:adec="http://schemas.microsoft.com/office/drawing/2017/decorative" val="1"/>
              </a:ext>
            </a:extLst>
          </p:cNvPr>
          <p:cNvSpPr>
            <a:spLocks noGrp="1"/>
          </p:cNvSpPr>
          <p:nvPr>
            <p:ph type="ctrTitle"/>
          </p:nvPr>
        </p:nvSpPr>
        <p:spPr>
          <a:xfrm>
            <a:off x="1011342" y="24075"/>
            <a:ext cx="5829300" cy="141335"/>
          </a:xfrm>
        </p:spPr>
        <p:txBody>
          <a:bodyPr anchor="t">
            <a:noAutofit/>
          </a:bodyPr>
          <a:lstStyle/>
          <a:p>
            <a:r>
              <a:rPr kumimoji="0" lang="en-US" sz="800" b="1" i="1" u="none" strike="noStrike" kern="1200" cap="none" spc="0" normalizeH="0" baseline="0" noProof="0" dirty="0">
                <a:ln>
                  <a:noFill/>
                </a:ln>
                <a:solidFill>
                  <a:schemeClr val="bg1"/>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Agricultural Technology and Mechanical Systems</a:t>
            </a:r>
            <a:r>
              <a:rPr lang="en-US" sz="800" dirty="0">
                <a:solidFill>
                  <a:schemeClr val="bg1"/>
                </a:solidFill>
                <a:latin typeface="Times New Roman" panose="02020603050405020304" pitchFamily="18" charset="0"/>
                <a:cs typeface="Times New Roman" panose="02020603050405020304" pitchFamily="18" charset="0"/>
              </a:rPr>
              <a:t> </a:t>
            </a:r>
            <a: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t>— Page 2</a:t>
            </a:r>
            <a:br>
              <a:rPr lang="en-US" sz="800" b="1" i="1" dirty="0">
                <a:solidFill>
                  <a:schemeClr val="bg1"/>
                </a:solidFill>
                <a:latin typeface="Times New Roman" panose="02020603050405020304" pitchFamily="18" charset="0"/>
                <a:ea typeface="Open Sans Semibold" panose="020B0606030504020204" pitchFamily="34" charset="0"/>
                <a:cs typeface="Times New Roman" panose="02020603050405020304" pitchFamily="18" charset="0"/>
              </a:rPr>
            </a:br>
            <a:endParaRPr lang="en-US" sz="800" dirty="0">
              <a:solidFill>
                <a:schemeClr val="bg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8995" y="154447"/>
            <a:ext cx="6392254" cy="407804"/>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Agriculture, Food, and Natural Resources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41" name="TextBox 40">
            <a:extLst>
              <a:ext uri="{FF2B5EF4-FFF2-40B4-BE49-F238E27FC236}">
                <a16:creationId xmlns:a16="http://schemas.microsoft.com/office/drawing/2014/main" id="{016FFF59-FA5E-994D-8DE3-7298E5ADA69E}"/>
              </a:ext>
            </a:extLst>
          </p:cNvPr>
          <p:cNvSpPr txBox="1"/>
          <p:nvPr/>
        </p:nvSpPr>
        <p:spPr>
          <a:xfrm>
            <a:off x="1346693" y="500759"/>
            <a:ext cx="6392254" cy="621196"/>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Agricultural Technology </a:t>
            </a:r>
            <a:b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b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and Mechanical Systems</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0" y="1119330"/>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48406" y="2357065"/>
            <a:ext cx="1126254" cy="411242"/>
          </a:xfrm>
          <a:prstGeom prst="round2DiagRect">
            <a:avLst/>
          </a:prstGeom>
          <a:solidFill>
            <a:srgbClr val="01216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72601" y="2424541"/>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788958"/>
              </p:ext>
            </p:extLst>
          </p:nvPr>
        </p:nvGraphicFramePr>
        <p:xfrm>
          <a:off x="843443" y="1968601"/>
          <a:ext cx="6437376" cy="107595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54864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Agriculture, Food, and Natural Resources*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13000200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endParaRPr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Agriculture, Food and Natural Resources </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04510" y="4168499"/>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47136" y="4197414"/>
            <a:ext cx="1013698" cy="30773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19356149"/>
              </p:ext>
            </p:extLst>
          </p:nvPr>
        </p:nvGraphicFramePr>
        <p:xfrm>
          <a:off x="780547" y="3810993"/>
          <a:ext cx="6437376" cy="110643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4864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Agricultural Mechanics and Metal Technologies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13002200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AFNR</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Agriculture, Food and Natural Resources </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115374" y="5948487"/>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47136" y="5993828"/>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894282"/>
              </p:ext>
            </p:extLst>
          </p:nvPr>
        </p:nvGraphicFramePr>
        <p:xfrm>
          <a:off x="721443" y="5562406"/>
          <a:ext cx="6437376" cy="1188740"/>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216040">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605544">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Agricultural Structures Design and Fabrication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13002300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Agricultural Mechanics and Metal Technologies</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443272"/>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812156" y="9024909"/>
            <a:ext cx="6374158"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10801" y="9296366"/>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Agriculture, Food, and Natural Resources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3BC8A2A8-7295-EE4A-8C18-933149172BF3}"/>
              </a:ext>
              <a:ext uri="{C183D7F6-B498-43B3-948B-1728B52AA6E4}">
                <adec:decorative xmlns:adec="http://schemas.microsoft.com/office/drawing/2017/decorative" val="1"/>
              </a:ext>
            </a:extLst>
          </p:cNvPr>
          <p:cNvSpPr/>
          <p:nvPr/>
        </p:nvSpPr>
        <p:spPr>
          <a:xfrm rot="16200000">
            <a:off x="5851230" y="8126110"/>
            <a:ext cx="3361882" cy="502702"/>
          </a:xfrm>
          <a:prstGeom prst="rect">
            <a:avLst/>
          </a:prstGeom>
          <a:solidFill>
            <a:schemeClr val="accent1"/>
          </a:solidFill>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Agricultural Technology </a:t>
            </a:r>
            <a:b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b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and Mechanical Systems</a:t>
            </a:r>
          </a:p>
        </p:txBody>
      </p:sp>
      <p:pic>
        <p:nvPicPr>
          <p:cNvPr id="26" name="Picture 25">
            <a:extLst>
              <a:ext uri="{FF2B5EF4-FFF2-40B4-BE49-F238E27FC236}">
                <a16:creationId xmlns:a16="http://schemas.microsoft.com/office/drawing/2014/main" id="{2C31E140-1863-9747-B641-5C4387B3387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401730" y="2411629"/>
            <a:ext cx="438912" cy="438912"/>
          </a:xfrm>
          <a:prstGeom prst="rect">
            <a:avLst/>
          </a:prstGeom>
        </p:spPr>
      </p:pic>
      <p:pic>
        <p:nvPicPr>
          <p:cNvPr id="29" name="Picture 28">
            <a:extLst>
              <a:ext uri="{FF2B5EF4-FFF2-40B4-BE49-F238E27FC236}">
                <a16:creationId xmlns:a16="http://schemas.microsoft.com/office/drawing/2014/main" id="{B9BC5934-BA68-E447-9A1C-AF83F537C20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659441" y="4324893"/>
            <a:ext cx="438912" cy="438912"/>
          </a:xfrm>
          <a:prstGeom prst="rect">
            <a:avLst/>
          </a:prstGeom>
        </p:spPr>
      </p:pic>
      <p:pic>
        <p:nvPicPr>
          <p:cNvPr id="31" name="Picture 30">
            <a:extLst>
              <a:ext uri="{FF2B5EF4-FFF2-40B4-BE49-F238E27FC236}">
                <a16:creationId xmlns:a16="http://schemas.microsoft.com/office/drawing/2014/main" id="{BC7BBDDF-05AE-0F41-91CB-4E4AEBFA8D9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401730" y="5998800"/>
            <a:ext cx="438912" cy="438912"/>
          </a:xfrm>
          <a:prstGeom prst="rect">
            <a:avLst/>
          </a:prstGeom>
        </p:spPr>
      </p:pic>
      <p:pic>
        <p:nvPicPr>
          <p:cNvPr id="3" name="Picture 2">
            <a:extLst>
              <a:ext uri="{FF2B5EF4-FFF2-40B4-BE49-F238E27FC236}">
                <a16:creationId xmlns:a16="http://schemas.microsoft.com/office/drawing/2014/main" id="{AB53BA08-E1F9-1618-7E00-469D7A7BD10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403399" y="4275226"/>
            <a:ext cx="438912" cy="438912"/>
          </a:xfrm>
          <a:prstGeom prst="rect">
            <a:avLst/>
          </a:prstGeom>
        </p:spPr>
      </p:pic>
      <p:graphicFrame>
        <p:nvGraphicFramePr>
          <p:cNvPr id="7" name="Google Shape;188;p2">
            <a:extLst>
              <a:ext uri="{FF2B5EF4-FFF2-40B4-BE49-F238E27FC236}">
                <a16:creationId xmlns:a16="http://schemas.microsoft.com/office/drawing/2014/main" id="{71977616-2811-FC62-7D65-E055B7BDDC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2179558"/>
              </p:ext>
            </p:extLst>
          </p:nvPr>
        </p:nvGraphicFramePr>
        <p:xfrm>
          <a:off x="707304" y="7309138"/>
          <a:ext cx="6437376" cy="124359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731520">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Agricultural Equipment Design and Fabrication + Agricultural Laboratory and Field Experience</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13002360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
                          <a:schemeClr val="dk1"/>
                        </a:buClr>
                        <a:buSzPts val="1000"/>
                        <a:buFont typeface="Calibri"/>
                        <a:buNone/>
                      </a:pPr>
                      <a:r>
                        <a:rPr lang="en-US" sz="900" b="1" i="0" u="none" strike="noStrike" cap="none" dirty="0">
                          <a:latin typeface="Calibri"/>
                          <a:ea typeface="Open Sans ExtraBold"/>
                          <a:cs typeface="Calibri"/>
                          <a:sym typeface="Calibri"/>
                        </a:rPr>
                        <a:t>Prerequisites: </a:t>
                      </a:r>
                      <a:r>
                        <a:rPr lang="en-US" sz="900" b="0" i="0" u="none" strike="noStrike" cap="none" dirty="0">
                          <a:latin typeface="Calibri"/>
                          <a:ea typeface="Open Sans Light"/>
                          <a:cs typeface="Calibri"/>
                          <a:sym typeface="Calibri"/>
                        </a:rPr>
                        <a:t>None</a:t>
                      </a:r>
                      <a:br>
                        <a:rPr lang="en-US" sz="900" b="0" i="0" u="none" strike="noStrike" cap="none" dirty="0">
                          <a:latin typeface="Calibri"/>
                          <a:ea typeface="Open Sans Light"/>
                          <a:cs typeface="Calibri"/>
                          <a:sym typeface="Calibri"/>
                        </a:rPr>
                      </a:br>
                      <a:r>
                        <a:rPr lang="en-US" sz="900" b="1" i="0" u="none" strike="noStrike" cap="none" dirty="0">
                          <a:solidFill>
                            <a:schemeClr val="accent1"/>
                          </a:solidFill>
                          <a:latin typeface="Calibri"/>
                          <a:ea typeface="Open Sans ExtraBold"/>
                          <a:cs typeface="Calibri"/>
                          <a:sym typeface="Calibri"/>
                        </a:rPr>
                        <a:t>Corequisites: </a:t>
                      </a:r>
                      <a:r>
                        <a:rPr lang="en-US" sz="900" b="0" i="0" u="none" strike="noStrike" cap="none" dirty="0">
                          <a:solidFill>
                            <a:schemeClr val="accent1"/>
                          </a:solidFill>
                          <a:latin typeface="Calibri"/>
                          <a:ea typeface="Open Sans Light"/>
                          <a:cs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Agricultural Mechanics and Metal Technologies</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Agriculture, Food and Natural Resources</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8188042"/>
                  </a:ext>
                </a:extLst>
              </a:tr>
            </a:tbl>
          </a:graphicData>
        </a:graphic>
      </p:graphicFrame>
      <p:pic>
        <p:nvPicPr>
          <p:cNvPr id="9" name="Picture 8">
            <a:extLst>
              <a:ext uri="{FF2B5EF4-FFF2-40B4-BE49-F238E27FC236}">
                <a16:creationId xmlns:a16="http://schemas.microsoft.com/office/drawing/2014/main" id="{C16F4CD7-FD47-927C-3886-28A7D102921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401730" y="7870343"/>
            <a:ext cx="438912" cy="438912"/>
          </a:xfrm>
          <a:prstGeom prst="rect">
            <a:avLst/>
          </a:prstGeom>
        </p:spPr>
      </p:pic>
      <p:sp>
        <p:nvSpPr>
          <p:cNvPr id="10" name="Round Diagonal Corner Rectangle 30">
            <a:extLst>
              <a:ext uri="{FF2B5EF4-FFF2-40B4-BE49-F238E27FC236}">
                <a16:creationId xmlns:a16="http://schemas.microsoft.com/office/drawing/2014/main" id="{07347FAC-6F3C-1F75-7BB9-15BC60982A00}"/>
              </a:ext>
              <a:ext uri="{C183D7F6-B498-43B3-948B-1728B52AA6E4}">
                <adec:decorative xmlns:adec="http://schemas.microsoft.com/office/drawing/2017/decorative" val="1"/>
              </a:ext>
            </a:extLst>
          </p:cNvPr>
          <p:cNvSpPr/>
          <p:nvPr/>
        </p:nvSpPr>
        <p:spPr>
          <a:xfrm rot="16200000">
            <a:off x="-122133" y="7758886"/>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11" name="Google Shape;187;p2">
            <a:extLst>
              <a:ext uri="{FF2B5EF4-FFF2-40B4-BE49-F238E27FC236}">
                <a16:creationId xmlns:a16="http://schemas.microsoft.com/office/drawing/2014/main" id="{AA2BF151-6FB6-442F-30E1-AC98D0C99D76}"/>
              </a:ext>
            </a:extLst>
          </p:cNvPr>
          <p:cNvSpPr txBox="1"/>
          <p:nvPr/>
        </p:nvSpPr>
        <p:spPr>
          <a:xfrm rot="16200000">
            <a:off x="3032" y="7824645"/>
            <a:ext cx="865506"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232C65"/>
      </a:dk2>
      <a:lt2>
        <a:srgbClr val="E7E6E6"/>
      </a:lt2>
      <a:accent1>
        <a:srgbClr val="008382"/>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AFNR" id="{E6EEEE82-4061-E343-972B-C6EBB38C5A17}" vid="{D6B61C64-21DF-C445-A31E-0FB1DB135F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3" ma:contentTypeDescription="Create a new document." ma:contentTypeScope="" ma:versionID="14b7dfd4aa03315c47fdeadc09669ef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a09f2fa1aebdd3a2198ad7377f6554d4"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6BE938-D2ED-4BA5-9FE3-E664A21F4E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5A7B5F-963E-4A2B-A46E-E08E2AA38F7C}">
  <ds:schemaRefs>
    <ds:schemaRef ds:uri="475af76f-eb63-4387-973b-0ca94df6e649"/>
    <ds:schemaRef ds:uri="http://purl.org/dc/dcmitype/"/>
    <ds:schemaRef ds:uri="http://schemas.microsoft.com/office/2006/metadata/properties"/>
    <ds:schemaRef ds:uri="http://www.w3.org/XML/1998/namespace"/>
    <ds:schemaRef ds:uri="http://schemas.openxmlformats.org/package/2006/metadata/core-properties"/>
    <ds:schemaRef ds:uri="d7be74c8-68b7-49d6-ab11-c29225af66cf"/>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152E8DFA-C9A2-4AED-887E-6B128B3765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Template-AFNR</Template>
  <TotalTime>592</TotalTime>
  <Words>893</Words>
  <Application>Microsoft Office PowerPoint</Application>
  <PresentationFormat>Custom</PresentationFormat>
  <Paragraphs>124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Times New Roman</vt:lpstr>
      <vt:lpstr>Calibri Light</vt:lpstr>
      <vt:lpstr>Calibri</vt:lpstr>
      <vt:lpstr>Arial</vt:lpstr>
      <vt:lpstr>Open Sans Light</vt:lpstr>
      <vt:lpstr>Office Theme</vt:lpstr>
      <vt:lpstr>Statewide Program of Study: Agricultural Technology and Mechanical Systems — Page 1 </vt:lpstr>
      <vt:lpstr>Statewide Program of Study: Agricultural Technology and Mechanical Systems — Page 2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Agriculture Technology and Mechanical Systems</dc:title>
  <dc:subject/>
  <dc:creator>Texas Education Agency</dc:creator>
  <cp:keywords/>
  <dc:description/>
  <cp:lastModifiedBy>Jeter, Jennifer</cp:lastModifiedBy>
  <cp:revision>28</cp:revision>
  <cp:lastPrinted>2023-10-03T21:31:19Z</cp:lastPrinted>
  <dcterms:created xsi:type="dcterms:W3CDTF">2023-10-24T20:32:07Z</dcterms:created>
  <dcterms:modified xsi:type="dcterms:W3CDTF">2024-12-10T21:40:55Z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