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Semibold" panose="020B0706030804020204" pitchFamily="34" charset="0"/>
      <p:bold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A245E-14DB-789C-AAA9-B8BCF212B90D}" name="Bullock, Jennifer" initials="BJ" userId="S::jennifer.bullock@tea.texas.gov::89acbf67-8591-41d1-9399-37b14ab74699" providerId="AD"/>
  <p188:author id="{EE0B2D63-BAC2-44EB-82BE-5A377BF62216}" name="Stephanie Ferguson" initials="SF" userId="d475c8c1758ebeb8" providerId="Windows Live"/>
  <p188:author id="{629FDE64-07B5-7011-802C-459006FE8E38}" name="Caryn Cavanagh" initials="CC" userId="de4effde0088c4c0" providerId="Windows Live"/>
  <p188:author id="{A82AEBA5-A61A-0EFB-098D-BE0F7509E0A6}" name="Keyana Miller" initials="KM" userId="b93e15195993540f" providerId="Windows Live"/>
  <p188:author id="{C443F6A5-83BA-6F2B-6629-2E902D219AC7}" name="Jamie Molina" initials="JM" userId="e291057371343bf2" providerId="Windows Live"/>
  <p188:author id="{6CD132A6-BDAB-7D9A-FDAF-1B5C47512B95}" name="Hudson, Les" initials="HL" userId="S::Les.Hudson@tea.texas.gov::1b51e3df-f37c-4646-8151-9652bb88c0d0" providerId="AD"/>
  <p188:author id="{590916B0-3819-A511-CE5E-595F00316EC7}" name="Kilgore, Marcette" initials="MK" userId="S::Marcette.Kilgore@tea.texas.gov::7b51becb-2360-4dcd-97d4-91c5dc466b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534"/>
    <a:srgbClr val="232C65"/>
    <a:srgbClr val="012169"/>
    <a:srgbClr val="5A6267"/>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7" autoAdjust="0"/>
    <p:restoredTop sz="94660"/>
  </p:normalViewPr>
  <p:slideViewPr>
    <p:cSldViewPr snapToGrid="0">
      <p:cViewPr>
        <p:scale>
          <a:sx n="150" d="100"/>
          <a:sy n="150" d="100"/>
        </p:scale>
        <p:origin x="1506" y="108"/>
      </p:cViewPr>
      <p:guideLst>
        <p:guide orient="horz" pos="3120"/>
        <p:guide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72336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hyperlink" Target="https://tea.texas.gov/cte" TargetMode="External"/><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baseline="0">
                <a:solidFill>
                  <a:schemeClr val="bg1"/>
                </a:solidFill>
                <a:effectLst/>
                <a:latin typeface="+mj-lt"/>
                <a:ea typeface="+mj-ea"/>
                <a:cs typeface="+mj-cs"/>
              </a:rPr>
              <a:t>Networking Systems</a:t>
            </a:r>
            <a:r>
              <a:rPr lang="en-US" sz="700">
                <a:solidFill>
                  <a:schemeClr val="bg1"/>
                </a:solidFill>
              </a:rPr>
              <a:t> </a:t>
            </a:r>
            <a:r>
              <a:rPr lang="en-US" sz="7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a:solidFill>
                <a:schemeClr val="bg1"/>
              </a:solidFill>
            </a:endParaRPr>
          </a:p>
        </p:txBody>
      </p:sp>
      <p:sp>
        <p:nvSpPr>
          <p:cNvPr id="13" name="TextBox 12">
            <a:extLst>
              <a:ext uri="{FF2B5EF4-FFF2-40B4-BE49-F238E27FC236}">
                <a16:creationId xmlns:a16="http://schemas.microsoft.com/office/drawing/2014/main" id="{7F089576-46EC-1460-1C60-ED670FAE20EA}"/>
              </a:ext>
            </a:extLst>
          </p:cNvPr>
          <p:cNvSpPr txBox="1"/>
          <p:nvPr/>
        </p:nvSpPr>
        <p:spPr>
          <a:xfrm>
            <a:off x="6767001" y="44113"/>
            <a:ext cx="4329792" cy="200055"/>
          </a:xfrm>
          <a:prstGeom prst="rect">
            <a:avLst/>
          </a:prstGeom>
          <a:noFill/>
        </p:spPr>
        <p:txBody>
          <a:bodyPr wrap="square">
            <a:spAutoFit/>
          </a:bodyPr>
          <a:lstStyle/>
          <a:p>
            <a:r>
              <a:rPr lang="en-US" sz="700" i="1" dirty="0"/>
              <a:t>Revised–June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59970" y="166143"/>
            <a:ext cx="6192300" cy="900246"/>
          </a:xfrm>
          <a:prstGeom prst="rect">
            <a:avLst/>
          </a:prstGeom>
          <a:noFill/>
        </p:spPr>
        <p:txBody>
          <a:bodyPr wrap="square" rtlCol="0">
            <a:spAutoFit/>
          </a:bodyPr>
          <a:lstStyle/>
          <a:p>
            <a:pPr lvl="0">
              <a:spcAft>
                <a:spcPts val="300"/>
              </a:spcAft>
              <a:defRPr/>
            </a:pPr>
            <a:r>
              <a:rPr lang="en-US" sz="2000" b="1" dirty="0">
                <a:solidFill>
                  <a:srgbClr val="232C65"/>
                </a:solidFill>
                <a:latin typeface="Calibri" panose="020F0502020204030204" pitchFamily="34" charset="0"/>
                <a:ea typeface="Open Sans Condensed Condensed" pitchFamily="2" charset="0"/>
                <a:cs typeface="Calibri" panose="020F0502020204030204" pitchFamily="34" charset="0"/>
              </a:rPr>
              <a:t>Information Technology Career </a:t>
            </a:r>
            <a:r>
              <a:rPr kumimoji="0" lang="en-US" sz="2000" b="1" i="0" u="none" strike="noStrike" kern="1200" cap="none" spc="0" normalizeH="0" baseline="0" noProof="0" dirty="0">
                <a:ln>
                  <a:noFill/>
                </a:ln>
                <a:solidFill>
                  <a:srgbClr val="232C65"/>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Information Technology (IT) career cluster focuses on the design, development, support, and management of hardware, software, multimedia, and systems integration services. This career cluster includes occupations ranging from Software Developer and Programmer to Cybersecurity Specialists and Network Analysts.</a:t>
            </a:r>
          </a:p>
        </p:txBody>
      </p:sp>
      <p:sp>
        <p:nvSpPr>
          <p:cNvPr id="6" name="TextBox 5">
            <a:extLst>
              <a:ext uri="{FF2B5EF4-FFF2-40B4-BE49-F238E27FC236}">
                <a16:creationId xmlns:a16="http://schemas.microsoft.com/office/drawing/2014/main" id="{F67423BB-E84B-A848-912D-92B720E05DCA}"/>
              </a:ext>
            </a:extLst>
          </p:cNvPr>
          <p:cNvSpPr txBox="1"/>
          <p:nvPr/>
        </p:nvSpPr>
        <p:spPr>
          <a:xfrm>
            <a:off x="146880" y="1178298"/>
            <a:ext cx="73575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Networking Systems</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Networking Systems program of study focuses on occupations and educational opportunities associated with designing and implementing computer and information networks, such as local area networks (LAN), wide area networks (WAN), intranets, extranets, and other data communications networks. This program of study includes analysis of data processing challenges to implementing and improving computer systems.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58590" y="2116082"/>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551090795"/>
              </p:ext>
            </p:extLst>
          </p:nvPr>
        </p:nvGraphicFramePr>
        <p:xfrm>
          <a:off x="682784" y="2373255"/>
          <a:ext cx="3831336" cy="148901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a:ea typeface="Open Sans ExtraBold"/>
                          <a:cs typeface="Calibri"/>
                          <a:sym typeface="Calibri"/>
                        </a:rPr>
                        <a:t>Level 1</a:t>
                      </a:r>
                      <a:endParaRPr kumimoji="0" lang="en-US" sz="950" b="0" i="0" u="none" strike="noStrike" kern="1200" cap="none" spc="0" normalizeH="0" baseline="0" noProof="0" dirty="0">
                        <a:ln>
                          <a:noFill/>
                        </a:ln>
                        <a:solidFill>
                          <a:srgbClr val="363534"/>
                        </a:solidFill>
                        <a:effectLst/>
                        <a:uLnTx/>
                        <a:uFillTx/>
                        <a:latin typeface="Calibri"/>
                        <a:ea typeface="Open Sans ExtraBold"/>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ts val="900"/>
                        <a:buFont typeface="Arial" panose="020B0604020202020204" pitchFamily="34" charset="0"/>
                        <a:buChar char="•"/>
                        <a:tabLst/>
                        <a:defRPr/>
                      </a:pPr>
                      <a:r>
                        <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rPr>
                        <a:t>Principles of Information Technology</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0">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a:ea typeface="Open Sans ExtraBold"/>
                          <a:cs typeface="Calibri"/>
                          <a:sym typeface="Calibri"/>
                        </a:rPr>
                        <a:t>Level 2</a:t>
                      </a:r>
                      <a:endParaRPr kumimoji="0" lang="en-US" sz="950" b="0" i="0" u="none" strike="noStrike" kern="1200" cap="none" spc="0" normalizeH="0" baseline="0" noProof="0" dirty="0">
                        <a:ln>
                          <a:noFill/>
                        </a:ln>
                        <a:solidFill>
                          <a:srgbClr val="363534"/>
                        </a:solidFill>
                        <a:effectLst/>
                        <a:uLnTx/>
                        <a:uFillTx/>
                        <a:latin typeface="Calibri"/>
                        <a:ea typeface="Open Sans ExtraBold"/>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ts val="1050"/>
                        </a:lnSpc>
                        <a:spcBef>
                          <a:spcPts val="0"/>
                        </a:spcBef>
                        <a:spcAft>
                          <a:spcPts val="0"/>
                        </a:spcAft>
                        <a:buClrTx/>
                        <a:buSzPts val="900"/>
                        <a:buFont typeface="Arial" panose="020B0604020202020204" pitchFamily="34" charset="0"/>
                        <a:buChar char="•"/>
                        <a:tabLst/>
                        <a:defRPr/>
                      </a:pPr>
                      <a:r>
                        <a:rPr lang="en-US" sz="750" b="0" i="0" u="none" strike="noStrike" kern="1200" cap="none" spc="0" normalizeH="0" baseline="0" noProof="0" dirty="0">
                          <a:ln>
                            <a:noFill/>
                          </a:ln>
                          <a:solidFill>
                            <a:schemeClr val="tx1"/>
                          </a:solidFill>
                          <a:effectLst/>
                          <a:uLnTx/>
                          <a:uFillTx/>
                          <a:latin typeface="Calibri "/>
                        </a:rPr>
                        <a:t>Computer Science I</a:t>
                      </a:r>
                      <a:endPar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endParaRPr>
                    </a:p>
                    <a:p>
                      <a:pPr marL="171450" marR="0" lvl="0" indent="-171450" algn="l" rtl="0" eaLnBrk="1" fontAlgn="auto" latinLnBrk="0" hangingPunct="1">
                        <a:lnSpc>
                          <a:spcPts val="1050"/>
                        </a:lnSpc>
                        <a:spcBef>
                          <a:spcPts val="0"/>
                        </a:spcBef>
                        <a:spcAft>
                          <a:spcPts val="0"/>
                        </a:spcAft>
                        <a:buClrTx/>
                        <a:buSzPts val="900"/>
                        <a:buFont typeface="Arial" panose="020B0604020202020204" pitchFamily="34" charset="0"/>
                        <a:buChar char="•"/>
                      </a:pPr>
                      <a:r>
                        <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rPr>
                        <a:t>Internetworking Technologies I (Cisco)</a:t>
                      </a:r>
                      <a:r>
                        <a:rPr lang="en-US" sz="750" b="0" i="0" u="none" strike="noStrike" kern="1200" cap="none" spc="0" normalizeH="0" baseline="0" noProof="0" dirty="0">
                          <a:ln>
                            <a:noFill/>
                          </a:ln>
                          <a:solidFill>
                            <a:schemeClr val="tx1"/>
                          </a:solidFill>
                          <a:effectLst/>
                          <a:uLnTx/>
                          <a:uFillTx/>
                          <a:latin typeface="Calibri "/>
                          <a:ea typeface="Open Sans Light"/>
                          <a:cs typeface="Calibri"/>
                        </a:rPr>
                        <a:t> </a:t>
                      </a:r>
                    </a:p>
                    <a:p>
                      <a:pPr marL="171450" marR="0" lvl="0" indent="-171450" algn="l" rtl="0" eaLnBrk="1" fontAlgn="auto" latinLnBrk="0" hangingPunct="1">
                        <a:lnSpc>
                          <a:spcPts val="1050"/>
                        </a:lnSpc>
                        <a:spcBef>
                          <a:spcPts val="0"/>
                        </a:spcBef>
                        <a:spcAft>
                          <a:spcPts val="0"/>
                        </a:spcAft>
                        <a:buClrTx/>
                        <a:buSzPts val="900"/>
                        <a:buFont typeface="Arial" panose="020B0604020202020204" pitchFamily="34" charset="0"/>
                        <a:buChar char="•"/>
                      </a:pPr>
                      <a:endParaRPr kumimoji="0" lang="en-US" sz="750" b="0" i="0" u="none" strike="noStrike" kern="1200" cap="none" spc="0" normalizeH="0" baseline="0" noProof="0" dirty="0">
                        <a:ln>
                          <a:noFill/>
                        </a:ln>
                        <a:solidFill>
                          <a:schemeClr val="tx1"/>
                        </a:solidFill>
                        <a:effectLst/>
                        <a:uLnTx/>
                        <a:uFillTx/>
                        <a:latin typeface="Calibri "/>
                        <a:ea typeface="Open Sans Light" panose="020B0606030504020204" pitchFamily="34" charset="0"/>
                        <a:cs typeface="Calibri" panose="020F050202020403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129344">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a:ea typeface="Open Sans ExtraBold"/>
                          <a:cs typeface="Calibri"/>
                          <a:sym typeface="Calibri"/>
                        </a:rPr>
                        <a:t>Level 3</a:t>
                      </a:r>
                      <a:endParaRPr kumimoji="0" lang="en-US" sz="950" b="0" i="0" u="none" strike="noStrike" kern="1200" cap="none" spc="0" normalizeH="0" baseline="0" noProof="0" dirty="0">
                        <a:ln>
                          <a:noFill/>
                        </a:ln>
                        <a:solidFill>
                          <a:srgbClr val="363534"/>
                        </a:solidFill>
                        <a:effectLst/>
                        <a:uLnTx/>
                        <a:uFillTx/>
                        <a:latin typeface="Calibri"/>
                        <a:ea typeface="Open Sans ExtraBold"/>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ts val="900"/>
                        <a:buFont typeface="Arial" panose="020B0604020202020204" pitchFamily="34" charset="0"/>
                        <a:buChar char="•"/>
                        <a:tabLst/>
                        <a:defRPr/>
                      </a:pPr>
                      <a:r>
                        <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rPr>
                        <a:t>Internetworking Technologies II (Cisco)</a:t>
                      </a:r>
                    </a:p>
                    <a:p>
                      <a:pPr marL="171450" marR="0" lvl="0" indent="-171450" algn="l" defTabSz="914400" rtl="0" eaLnBrk="1" fontAlgn="auto" latinLnBrk="0" hangingPunct="1">
                        <a:lnSpc>
                          <a:spcPts val="1050"/>
                        </a:lnSpc>
                        <a:spcBef>
                          <a:spcPts val="0"/>
                        </a:spcBef>
                        <a:spcAft>
                          <a:spcPts val="0"/>
                        </a:spcAft>
                        <a:buClrTx/>
                        <a:buSzPts val="900"/>
                        <a:buFont typeface="Arial" panose="020B0604020202020204" pitchFamily="34" charset="0"/>
                        <a:buChar char="•"/>
                        <a:tabLst/>
                        <a:defRPr/>
                      </a:pPr>
                      <a:endPar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315144">
                <a:tc>
                  <a:txBody>
                    <a:bodyPr/>
                    <a:lstStyle/>
                    <a:p>
                      <a:pPr marL="0" marR="0" lvl="0" indent="0" algn="r" defTabSz="914400" rtl="0" eaLnBrk="1" fontAlgn="auto" latinLnBrk="0" hangingPunct="1">
                        <a:lnSpc>
                          <a:spcPts val="14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a:ea typeface="Open Sans ExtraBold"/>
                          <a:cs typeface="Calibri"/>
                          <a:sym typeface="Calibri"/>
                        </a:rPr>
                        <a:t>Level 4</a:t>
                      </a:r>
                      <a:endParaRPr kumimoji="0" lang="en-US" sz="950" b="0" i="0" u="none" strike="noStrike" kern="1200" cap="none" spc="0" normalizeH="0" baseline="0" noProof="0" dirty="0">
                        <a:ln>
                          <a:noFill/>
                        </a:ln>
                        <a:solidFill>
                          <a:srgbClr val="363534"/>
                        </a:solidFill>
                        <a:effectLst/>
                        <a:uLnTx/>
                        <a:uFillTx/>
                        <a:latin typeface="Calibri"/>
                        <a:ea typeface="Open Sans ExtraBold"/>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Tx/>
                        <a:buSzPts val="900"/>
                        <a:buFont typeface="Arial" panose="020B0604020202020204" pitchFamily="34" charset="0"/>
                        <a:buChar char="•"/>
                        <a:tabLst/>
                        <a:defRPr/>
                      </a:pPr>
                      <a:r>
                        <a:rPr kumimoji="0" lang="en-US" sz="750" b="0" i="0" u="none" strike="noStrike" kern="1200" cap="none" spc="0" normalizeH="0" baseline="0" noProof="0" dirty="0">
                          <a:ln>
                            <a:noFill/>
                          </a:ln>
                          <a:solidFill>
                            <a:srgbClr val="000000"/>
                          </a:solidFill>
                          <a:effectLst/>
                          <a:uLnTx/>
                          <a:uFillTx/>
                          <a:latin typeface="Calibri "/>
                          <a:ea typeface="Open Sans Light"/>
                          <a:cs typeface="Calibri"/>
                          <a:sym typeface="Calibri"/>
                        </a:rPr>
                        <a:t>Networking + Networking Lab</a:t>
                      </a:r>
                    </a:p>
                    <a:p>
                      <a:pPr marL="171450" marR="0" lvl="0" indent="-171450" algn="l" defTabSz="914400" rtl="0" eaLnBrk="1" fontAlgn="auto" latinLnBrk="0" hangingPunct="1">
                        <a:lnSpc>
                          <a:spcPts val="1050"/>
                        </a:lnSpc>
                        <a:spcBef>
                          <a:spcPts val="0"/>
                        </a:spcBef>
                        <a:spcAft>
                          <a:spcPts val="0"/>
                        </a:spcAft>
                        <a:buClrTx/>
                        <a:buSzPts val="900"/>
                        <a:buFont typeface="Arial" panose="020B0604020202020204" pitchFamily="34" charset="0"/>
                        <a:buChar char="•"/>
                        <a:tabLst/>
                        <a:defRPr/>
                      </a:pPr>
                      <a:endParaRPr kumimoji="0" lang="en-US" sz="750" b="0" i="0" u="none" strike="noStrike" kern="1200" cap="none" spc="0" normalizeH="0" baseline="0" noProof="0" dirty="0">
                        <a:ln>
                          <a:noFill/>
                        </a:ln>
                        <a:solidFill>
                          <a:schemeClr val="tx1"/>
                        </a:solidFill>
                        <a:effectLst/>
                        <a:uLnTx/>
                        <a:uFillTx/>
                        <a:latin typeface="Calibri "/>
                        <a:ea typeface="Open Sans Light"/>
                        <a:cs typeface="Calibri"/>
                        <a:sym typeface="Calibri"/>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8229" y="5818829"/>
            <a:ext cx="4210735"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2325451757"/>
              </p:ext>
            </p:extLst>
          </p:nvPr>
        </p:nvGraphicFramePr>
        <p:xfrm>
          <a:off x="249086" y="6039125"/>
          <a:ext cx="4223434" cy="237744"/>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2377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303931" y="6230603"/>
            <a:ext cx="4898557"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1808" y="6656106"/>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4081361442"/>
              </p:ext>
            </p:extLst>
          </p:nvPr>
        </p:nvGraphicFramePr>
        <p:xfrm>
          <a:off x="228832" y="6876871"/>
          <a:ext cx="4210736" cy="1393049"/>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4786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local education, public service, or technology organization to develop skills in installing hardware and software</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Interview a network administrator to learn about their career path and what credentials they earned to be successful in their role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4786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Hackathon</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199219" y="8292588"/>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49086" y="8502358"/>
            <a:ext cx="4344482" cy="909841"/>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Clr>
                <a:schemeClr val="tx1"/>
              </a:buClr>
              <a:buSzPct val="120000"/>
              <a:buFont typeface="Arial" panose="020B0604020202020204" pitchFamily="34" charset="0"/>
              <a:buChar char="•"/>
              <a:tabLst/>
              <a:defRPr/>
            </a:pPr>
            <a:r>
              <a:rPr kumimoji="0" lang="en-US" sz="75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Cisco 100-490 RSTECH Supporting Cisco Routing and Switching Network Devices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Cisco CCNA (200-301) Implementing and Administering Cisco Solutions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CompTIA A+ Certification</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CompTIA IT Fundamentals+</a:t>
            </a: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rPr>
              <a:t>CompTIA Network+</a:t>
            </a: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CompTIA Server+</a:t>
            </a: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Computer Networking Fundamentals - Job Ready</a:t>
            </a:r>
          </a:p>
          <a:p>
            <a:pPr marL="127000" lvl="0" indent="-127000">
              <a:buClr>
                <a:schemeClr val="tx1"/>
              </a:buClr>
              <a:buSzPct val="120000"/>
              <a:buFont typeface="Arial" panose="020B0604020202020204" pitchFamily="34" charset="0"/>
              <a:buChar char="•"/>
              <a:defRPr/>
            </a:pPr>
            <a:endParaRPr lang="en-US" sz="750" dirty="0">
              <a:latin typeface="Calibri" panose="020F0502020204030204" pitchFamily="34" charset="0"/>
              <a:ea typeface="Open Sans Light" panose="020B0606030504020204" pitchFamily="34" charset="0"/>
              <a:cs typeface="Calibri" panose="020F0502020204030204" pitchFamily="34" charset="0"/>
              <a:sym typeface="Calibri"/>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rPr>
              <a:t>Google Cloud Certified Professional - Cloud Architect</a:t>
            </a:r>
          </a:p>
          <a:p>
            <a:pPr marL="12700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Information Technology Specialist:  Networking</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Microsoft 365 Fundamentals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Microsoft Azure Data Fundamentals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Microsoft Security, Compliance, and Identity Fundamentals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lvl="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Cloud Essentials+</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indent="-127000">
              <a:buClr>
                <a:schemeClr val="tx1"/>
              </a:buClr>
              <a:buSzPct val="120000"/>
              <a:buFont typeface="Arial" panose="020B0604020202020204" pitchFamily="34" charset="0"/>
              <a:buChar char="•"/>
              <a:defRPr/>
            </a:pPr>
            <a:r>
              <a:rPr lang="en-US" sz="750" dirty="0">
                <a:latin typeface="Calibri" panose="020F0502020204030204" pitchFamily="34" charset="0"/>
                <a:ea typeface="Open Sans Light" panose="020B0606030504020204" pitchFamily="34" charset="0"/>
                <a:cs typeface="Calibri" panose="020F0502020204030204" pitchFamily="34" charset="0"/>
                <a:sym typeface="Calibri"/>
              </a:rPr>
              <a:t>CompTIA Linux+</a:t>
            </a:r>
            <a:endParaRPr lang="en-US" sz="750" dirty="0">
              <a:latin typeface="Calibri" panose="020F0502020204030204" pitchFamily="34" charset="0"/>
              <a:ea typeface="Open Sans Light" panose="020B0606030504020204" pitchFamily="34" charset="0"/>
              <a:cs typeface="Calibri" panose="020F0502020204030204" pitchFamily="34" charset="0"/>
            </a:endParaRPr>
          </a:p>
          <a:p>
            <a:pPr marL="127000" marR="0" lvl="0" indent="-127000" algn="l" defTabSz="914400" rtl="0" eaLnBrk="1" fontAlgn="auto" latinLnBrk="0" hangingPunct="1">
              <a:spcBef>
                <a:spcPts val="0"/>
              </a:spcBef>
              <a:spcAft>
                <a:spcPts val="0"/>
              </a:spcAft>
              <a:buClr>
                <a:schemeClr val="tx1"/>
              </a:buClr>
              <a:buSzPct val="120000"/>
              <a:buFont typeface="Arial" panose="020B0604020202020204" pitchFamily="34" charset="0"/>
              <a:buChar char="•"/>
              <a:tabLst/>
              <a:defRPr/>
            </a:pPr>
            <a:r>
              <a:rPr kumimoji="0" lang="en-US" sz="75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Cybersecurity Fundamentals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2968064"/>
            <a:ext cx="3116932" cy="7090338"/>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600" b="0" i="0" u="none" strike="noStrike" baseline="0" dirty="0">
              <a:solidFill>
                <a:srgbClr val="000000"/>
              </a:solidFill>
              <a:latin typeface="Calibri" panose="020F0502020204030204" pitchFamily="34" charset="0"/>
            </a:endParaRPr>
          </a:p>
          <a:p>
            <a:endParaRPr lang="en-US" sz="3600" b="0" i="0" u="none" strike="noStrike" baseline="0" dirty="0">
              <a:latin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62570" y="3302304"/>
            <a:ext cx="610356" cy="589548"/>
          </a:xfrm>
          <a:prstGeom prst="rect">
            <a:avLst/>
          </a:prstGeom>
        </p:spPr>
      </p:pic>
      <p:sp>
        <p:nvSpPr>
          <p:cNvPr id="47" name="Rectangle 46">
            <a:extLst>
              <a:ext uri="{FF2B5EF4-FFF2-40B4-BE49-F238E27FC236}">
                <a16:creationId xmlns:a16="http://schemas.microsoft.com/office/drawing/2014/main" id="{1769ED0C-06E7-7F46-B005-75B0FEB7C386}"/>
              </a:ext>
            </a:extLst>
          </p:cNvPr>
          <p:cNvSpPr/>
          <p:nvPr/>
        </p:nvSpPr>
        <p:spPr>
          <a:xfrm>
            <a:off x="4784515" y="3034494"/>
            <a:ext cx="280470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6843" y="3284443"/>
            <a:ext cx="2882825" cy="2664980"/>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250"/>
              </a:lnSpc>
              <a:spcBef>
                <a:spcPts val="0"/>
              </a:spcBef>
              <a:spcAft>
                <a:spcPts val="0"/>
              </a:spcAft>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Network Engineer Apprenticeship</a:t>
            </a:r>
          </a:p>
          <a:p>
            <a:pPr marR="0" lvl="0" algn="l" defTabSz="914400" rtl="0" eaLnBrk="1" fontAlgn="auto" latinLnBrk="0" hangingPunct="1">
              <a:lnSpc>
                <a:spcPts val="700"/>
              </a:lnSpc>
              <a:spcBef>
                <a:spcPts val="0"/>
              </a:spcBef>
              <a:spcAft>
                <a:spcPts val="0"/>
              </a:spcAft>
              <a:buClr>
                <a:srgbClr val="363534"/>
              </a:buClr>
              <a:buSzTx/>
              <a:tabLst/>
              <a:defRPr/>
            </a:pPr>
            <a:endPar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25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Systems Networking and Telecommunications</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Network and System Administration</a:t>
            </a:r>
          </a:p>
          <a:p>
            <a:pPr lvl="0">
              <a:lnSpc>
                <a:spcPts val="700"/>
              </a:lnSpc>
              <a:buClr>
                <a:srgbClr val="363534"/>
              </a:buClr>
              <a:buSzPts val="800"/>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and Information Sciences</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Information Technology</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25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Computer Science</a:t>
            </a:r>
          </a:p>
          <a:p>
            <a:pPr marL="171450" lvl="0" indent="-171450">
              <a:lnSpc>
                <a:spcPts val="1000"/>
              </a:lnSpc>
              <a:buClr>
                <a:srgbClr val="363534"/>
              </a:buClr>
              <a:buSzPts val="8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Information Technology</a:t>
            </a:r>
          </a:p>
          <a:p>
            <a:pPr marL="0" marR="0" lvl="0" indent="0" algn="l" defTabSz="914400" rtl="0" eaLnBrk="1" fontAlgn="auto" latinLnBrk="0" hangingPunct="1">
              <a:lnSpc>
                <a:spcPts val="700"/>
              </a:lnSpc>
              <a:spcBef>
                <a:spcPts val="0"/>
              </a:spcBef>
              <a:spcAft>
                <a:spcPts val="0"/>
              </a:spcAft>
              <a:buClr>
                <a:srgbClr val="363534"/>
              </a:buClr>
              <a:buSzTx/>
              <a:buFont typeface="Arial"/>
              <a:buNone/>
              <a:tabLst/>
              <a:defRPr/>
            </a:pP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363534"/>
              </a:buClr>
              <a:buSzTx/>
              <a:buFont typeface="Arial"/>
              <a:buNone/>
              <a:tabLst/>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rPr>
              <a:t>Additional Stackable IBCs/License</a:t>
            </a:r>
          </a:p>
          <a:p>
            <a:pPr marL="171450" marR="0" lvl="0" indent="-171450" algn="l" defTabSz="914400" rtl="0" eaLnBrk="1" fontAlgn="auto" latinLnBrk="0" hangingPunct="1">
              <a:lnSpc>
                <a:spcPct val="100000"/>
              </a:lnSpc>
              <a:spcBef>
                <a:spcPts val="0"/>
              </a:spcBef>
              <a:spcAft>
                <a:spcPts val="0"/>
              </a:spcAft>
              <a:buClr>
                <a:srgbClr val="363534"/>
              </a:buClr>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Aruba Certified Mobility Associate (ACMA)</a:t>
            </a:r>
            <a:endParaRPr kumimoji="0"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11325" y="5970626"/>
            <a:ext cx="227530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2247" y="6369727"/>
            <a:ext cx="1899685" cy="98758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11325" y="6394748"/>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Network Support Specialists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11325" y="6749131"/>
            <a:ext cx="1939172" cy="752688"/>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5,646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1,634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19</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1324" y="7449081"/>
            <a:ext cx="1901952" cy="8229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11324" y="7479484"/>
            <a:ext cx="1942641" cy="25970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Systems Analysts</a:t>
            </a:r>
            <a:b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11324" y="7665736"/>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101,716</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4</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,985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10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1559" y="8365347"/>
            <a:ext cx="1901952" cy="99069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19614" y="8393317"/>
            <a:ext cx="1934240"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Network and Computer Systems Administrators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19614" y="8745367"/>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85</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,375</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,900</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5369" y="2245053"/>
            <a:ext cx="610355" cy="589547"/>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54741" y="5866102"/>
            <a:ext cx="605475" cy="591715"/>
          </a:xfrm>
          <a:prstGeom prst="rect">
            <a:avLst/>
          </a:prstGeom>
        </p:spPr>
      </p:pic>
      <p:pic>
        <p:nvPicPr>
          <p:cNvPr id="21" name="Google Shape;171;p1" descr="TEA Logo">
            <a:extLst>
              <a:ext uri="{FF2B5EF4-FFF2-40B4-BE49-F238E27FC236}">
                <a16:creationId xmlns:a16="http://schemas.microsoft.com/office/drawing/2014/main" id="{4A5D9544-3C72-1BBE-7FED-59F28E3F52DF}"/>
              </a:ext>
            </a:extLst>
          </p:cNvPr>
          <p:cNvPicPr preferRelativeResize="0"/>
          <p:nvPr/>
        </p:nvPicPr>
        <p:blipFill rotWithShape="1">
          <a:blip r:embed="rId7">
            <a:alphaModFix/>
          </a:blip>
          <a:srcRect/>
          <a:stretch/>
        </p:blipFill>
        <p:spPr>
          <a:xfrm>
            <a:off x="146880" y="9603031"/>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608089"/>
            <a:ext cx="3754879" cy="338554"/>
          </a:xfrm>
          <a:prstGeom prst="rect">
            <a:avLst/>
          </a:prstGeom>
          <a:noFill/>
        </p:spPr>
        <p:txBody>
          <a:bodyPr wrap="square" rtlCol="0">
            <a:spAutoFit/>
          </a:bodyPr>
          <a:lstStyle/>
          <a:p>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Networking Systems program of study will fulfill requirements of the Business and Industry endorsement.</a:t>
            </a:r>
          </a:p>
        </p:txBody>
      </p:sp>
      <p:sp>
        <p:nvSpPr>
          <p:cNvPr id="8" name="TextBox 7">
            <a:extLst>
              <a:ext uri="{FF2B5EF4-FFF2-40B4-BE49-F238E27FC236}">
                <a16:creationId xmlns:a16="http://schemas.microsoft.com/office/drawing/2014/main" id="{46DC96AB-131D-EF50-9939-C03BA18A1A30}"/>
              </a:ext>
            </a:extLst>
          </p:cNvPr>
          <p:cNvSpPr txBox="1"/>
          <p:nvPr/>
        </p:nvSpPr>
        <p:spPr>
          <a:xfrm>
            <a:off x="4692737" y="9381067"/>
            <a:ext cx="3754879" cy="184666"/>
          </a:xfrm>
          <a:prstGeom prst="rect">
            <a:avLst/>
          </a:prstGeom>
          <a:noFill/>
        </p:spPr>
        <p:txBody>
          <a:bodyPr wrap="square" rtlCol="0">
            <a:spAutoFit/>
          </a:bodyPr>
          <a:lstStyle/>
          <a:p>
            <a:r>
              <a:rPr lang="en-US" sz="600" b="0" i="0" u="none" strike="noStrike" dirty="0">
                <a:solidFill>
                  <a:srgbClr val="000000"/>
                </a:solidFill>
                <a:effectLst/>
                <a:latin typeface="Calibri" panose="020F0502020204030204" pitchFamily="34" charset="0"/>
                <a:cs typeface="Calibri" panose="020F0502020204030204" pitchFamily="34" charset="0"/>
              </a:rPr>
              <a:t>Data Source: </a:t>
            </a:r>
            <a:r>
              <a:rPr lang="en-US" sz="600" b="0" i="0" u="none" strike="noStrike" dirty="0" err="1">
                <a:solidFill>
                  <a:srgbClr val="000000"/>
                </a:solidFill>
                <a:effectLst/>
                <a:latin typeface="Calibri" panose="020F0502020204030204" pitchFamily="34" charset="0"/>
                <a:cs typeface="Calibri" panose="020F0502020204030204" pitchFamily="34" charset="0"/>
              </a:rPr>
              <a:t>TexasWages</a:t>
            </a:r>
            <a:r>
              <a:rPr lang="en-US" sz="600" b="0" i="0" u="none" strike="noStrike" dirty="0">
                <a:solidFill>
                  <a:srgbClr val="000000"/>
                </a:solidFill>
                <a:effectLst/>
                <a:latin typeface="Calibri" panose="020F0502020204030204" pitchFamily="34" charset="0"/>
                <a:cs typeface="Calibri" panose="020F0502020204030204" pitchFamily="34" charset="0"/>
              </a:rPr>
              <a:t>, Texas Workforce Commission. Retrieved 3/8/2024.</a:t>
            </a:r>
            <a:endPar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C7B195E4-3A37-FF43-81E4-CA576F9787C1}"/>
              </a:ext>
              <a:ext uri="{C183D7F6-B498-43B3-948B-1728B52AA6E4}">
                <adec:decorative xmlns:adec="http://schemas.microsoft.com/office/drawing/2017/decorative" val="0"/>
              </a:ext>
            </a:extLst>
          </p:cNvPr>
          <p:cNvPicPr>
            <a:picLocks noChangeAspect="1"/>
          </p:cNvPicPr>
          <p:nvPr/>
        </p:nvPicPr>
        <p:blipFill rotWithShape="1">
          <a:blip r:embed="rId8"/>
          <a:srcRect l="18895" t="13348" r="19492" b="23747"/>
          <a:stretch/>
        </p:blipFill>
        <p:spPr>
          <a:xfrm>
            <a:off x="4752210" y="9503839"/>
            <a:ext cx="493776" cy="5041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86754"/>
            <a:ext cx="2205504" cy="519438"/>
          </a:xfrm>
          <a:prstGeom prst="rect">
            <a:avLst/>
          </a:prstGeom>
          <a:noFill/>
        </p:spPr>
        <p:txBody>
          <a:bodyPr wrap="square" rtlCol="0">
            <a:spAutoFit/>
          </a:bodyPr>
          <a:lstStyle/>
          <a:p>
            <a:pPr>
              <a:lnSpc>
                <a:spcPct val="108000"/>
              </a:lnSpc>
            </a:pPr>
            <a:r>
              <a:rPr lang="en-US" sz="800" i="1">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956B34C8-D796-914A-85BD-B1175E6ABEEF}"/>
              </a:ext>
              <a:ext uri="{C183D7F6-B498-43B3-948B-1728B52AA6E4}">
                <adec:decorative xmlns:adec="http://schemas.microsoft.com/office/drawing/2017/decorative" val="1"/>
              </a:ext>
            </a:extLst>
          </p:cNvPr>
          <p:cNvGrpSpPr/>
          <p:nvPr/>
        </p:nvGrpSpPr>
        <p:grpSpPr>
          <a:xfrm>
            <a:off x="4676591" y="2212534"/>
            <a:ext cx="3103328" cy="761983"/>
            <a:chOff x="269651" y="2577003"/>
            <a:chExt cx="3103328" cy="761983"/>
          </a:xfrm>
        </p:grpSpPr>
        <p:pic>
          <p:nvPicPr>
            <p:cNvPr id="51" name="Picture 11">
              <a:extLst>
                <a:ext uri="{FF2B5EF4-FFF2-40B4-BE49-F238E27FC236}">
                  <a16:creationId xmlns:a16="http://schemas.microsoft.com/office/drawing/2014/main" id="{3FFC27A8-192A-4744-9C30-7966DF19A8DD}"/>
                </a:ext>
                <a:ext uri="{C183D7F6-B498-43B3-948B-1728B52AA6E4}">
                  <adec:decorative xmlns:adec="http://schemas.microsoft.com/office/drawing/2017/decorative" val="1"/>
                </a:ext>
              </a:extLst>
            </p:cNvPr>
            <p:cNvPicPr>
              <a:picLocks noChangeAspect="1"/>
            </p:cNvPicPr>
            <p:nvPr/>
          </p:nvPicPr>
          <p:blipFill rotWithShape="1">
            <a:blip r:embed="rId10"/>
            <a:srcRect l="51679" t="1765" r="933" b="53506"/>
            <a:stretch/>
          </p:blipFill>
          <p:spPr>
            <a:xfrm>
              <a:off x="1415023" y="2579705"/>
              <a:ext cx="1556778" cy="753908"/>
            </a:xfrm>
            <a:prstGeom prst="rect">
              <a:avLst/>
            </a:prstGeom>
            <a:ln>
              <a:noFill/>
            </a:ln>
            <a:effectLst/>
          </p:spPr>
        </p:pic>
        <p:pic>
          <p:nvPicPr>
            <p:cNvPr id="52" name="Picture 11">
              <a:extLst>
                <a:ext uri="{FF2B5EF4-FFF2-40B4-BE49-F238E27FC236}">
                  <a16:creationId xmlns:a16="http://schemas.microsoft.com/office/drawing/2014/main" id="{E5F6CA4E-4244-284C-9544-16061F38E12A}"/>
                </a:ext>
                <a:ext uri="{C183D7F6-B498-43B3-948B-1728B52AA6E4}">
                  <adec:decorative xmlns:adec="http://schemas.microsoft.com/office/drawing/2017/decorative" val="1"/>
                </a:ext>
              </a:extLst>
            </p:cNvPr>
            <p:cNvPicPr>
              <a:picLocks noChangeAspect="1"/>
            </p:cNvPicPr>
            <p:nvPr/>
          </p:nvPicPr>
          <p:blipFill rotWithShape="1">
            <a:blip r:embed="rId10"/>
            <a:srcRect l="52002" t="56843"/>
            <a:stretch/>
          </p:blipFill>
          <p:spPr>
            <a:xfrm>
              <a:off x="269651" y="2577003"/>
              <a:ext cx="1651775" cy="761983"/>
            </a:xfrm>
            <a:prstGeom prst="rect">
              <a:avLst/>
            </a:prstGeom>
            <a:ln>
              <a:noFill/>
            </a:ln>
            <a:effectLst/>
          </p:spPr>
        </p:pic>
        <p:pic>
          <p:nvPicPr>
            <p:cNvPr id="53" name="Picture 11">
              <a:extLst>
                <a:ext uri="{FF2B5EF4-FFF2-40B4-BE49-F238E27FC236}">
                  <a16:creationId xmlns:a16="http://schemas.microsoft.com/office/drawing/2014/main" id="{100143DF-5731-0641-AFF9-00CBD633F066}"/>
                </a:ext>
                <a:ext uri="{C183D7F6-B498-43B3-948B-1728B52AA6E4}">
                  <adec:decorative xmlns:adec="http://schemas.microsoft.com/office/drawing/2017/decorative" val="1"/>
                </a:ext>
              </a:extLst>
            </p:cNvPr>
            <p:cNvPicPr>
              <a:picLocks noChangeAspect="1"/>
            </p:cNvPicPr>
            <p:nvPr/>
          </p:nvPicPr>
          <p:blipFill rotWithShape="1">
            <a:blip r:embed="rId10"/>
            <a:srcRect l="11848" t="10338" r="51427" b="19561"/>
            <a:stretch/>
          </p:blipFill>
          <p:spPr>
            <a:xfrm>
              <a:off x="2601569" y="2578136"/>
              <a:ext cx="771410" cy="755477"/>
            </a:xfrm>
            <a:prstGeom prst="rect">
              <a:avLst/>
            </a:prstGeom>
            <a:ln>
              <a:noFill/>
            </a:ln>
            <a:effectLst/>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Networking Systems</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baseline="0">
                <a:solidFill>
                  <a:schemeClr val="bg1"/>
                </a:solidFill>
                <a:effectLst/>
                <a:latin typeface="+mj-lt"/>
                <a:ea typeface="+mj-ea"/>
                <a:cs typeface="+mj-cs"/>
              </a:rPr>
              <a:t>Networking Systems</a:t>
            </a:r>
            <a:r>
              <a:rPr lang="en-US" sz="700">
                <a:solidFill>
                  <a:schemeClr val="bg1"/>
                </a:solidFill>
              </a:rPr>
              <a:t> </a:t>
            </a:r>
            <a:r>
              <a:rPr lang="en-US" sz="700" b="1" i="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a:solidFill>
                <a:schemeClr val="bg1"/>
              </a:solidFill>
            </a:endParaRPr>
          </a:p>
        </p:txBody>
      </p:sp>
      <p:sp>
        <p:nvSpPr>
          <p:cNvPr id="5" name="TextBox 4">
            <a:extLst>
              <a:ext uri="{FF2B5EF4-FFF2-40B4-BE49-F238E27FC236}">
                <a16:creationId xmlns:a16="http://schemas.microsoft.com/office/drawing/2014/main" id="{8C78BE85-B2BF-5EB3-764C-91AA1D32A3FF}"/>
              </a:ext>
            </a:extLst>
          </p:cNvPr>
          <p:cNvSpPr txBox="1"/>
          <p:nvPr/>
        </p:nvSpPr>
        <p:spPr>
          <a:xfrm>
            <a:off x="1364160" y="155720"/>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itchFamily="2" charset="0"/>
                <a:cs typeface="Calibri" panose="020F0502020204030204" pitchFamily="34" charset="0"/>
              </a:rPr>
              <a:t>Information Technology Career Cluster</a:t>
            </a:r>
            <a:endPar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6" name="TextBox 5">
            <a:extLst>
              <a:ext uri="{FF2B5EF4-FFF2-40B4-BE49-F238E27FC236}">
                <a16:creationId xmlns:a16="http://schemas.microsoft.com/office/drawing/2014/main" id="{EC0304FC-4E85-BD6F-BD69-B5C4AA8D2C32}"/>
              </a:ext>
            </a:extLst>
          </p:cNvPr>
          <p:cNvSpPr txBox="1"/>
          <p:nvPr/>
        </p:nvSpPr>
        <p:spPr>
          <a:xfrm>
            <a:off x="1378449" y="544046"/>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tx2"/>
                </a:solidFill>
                <a:latin typeface="Calibri" panose="020F0502020204030204" pitchFamily="34" charset="0"/>
                <a:ea typeface="Open Sans Semibold" panose="020B0606030504020204" pitchFamily="34" charset="0"/>
                <a:cs typeface="Calibri" panose="020F0502020204030204" pitchFamily="34" charset="0"/>
              </a:rPr>
              <a:t>Networking Systems</a:t>
            </a:r>
          </a:p>
        </p:txBody>
      </p:sp>
      <p:sp>
        <p:nvSpPr>
          <p:cNvPr id="3" name="TextBox 2">
            <a:extLst>
              <a:ext uri="{FF2B5EF4-FFF2-40B4-BE49-F238E27FC236}">
                <a16:creationId xmlns:a16="http://schemas.microsoft.com/office/drawing/2014/main" id="{18F51D49-15D4-F41E-AFC5-2FEEF3EF0285}"/>
              </a:ext>
            </a:extLst>
          </p:cNvPr>
          <p:cNvSpPr txBox="1"/>
          <p:nvPr/>
        </p:nvSpPr>
        <p:spPr>
          <a:xfrm>
            <a:off x="-1700" y="1105107"/>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88828" y="2090111"/>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42542" y="2165511"/>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9077111"/>
              </p:ext>
            </p:extLst>
          </p:nvPr>
        </p:nvGraphicFramePr>
        <p:xfrm>
          <a:off x="860725" y="1576512"/>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a:ea typeface="Open Sans ExtraBold"/>
                          <a:cs typeface="Calibri"/>
                        </a:rPr>
                        <a:t>Course</a:t>
                      </a:r>
                      <a:endParaRPr sz="1200" b="1" i="0" dirty="0">
                        <a:solidFill>
                          <a:schemeClr val="bg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a:ea typeface="Open Sans ExtraBold"/>
                          <a:cs typeface="Calibri"/>
                          <a:sym typeface="Calibri"/>
                        </a:rPr>
                        <a:t>Prerequisites | </a:t>
                      </a:r>
                      <a:r>
                        <a:rPr lang="en-US" sz="1200" b="1" i="0" u="none" strike="noStrike" cap="none" dirty="0">
                          <a:solidFill>
                            <a:schemeClr val="bg1"/>
                          </a:solidFill>
                          <a:latin typeface="Calibri"/>
                          <a:ea typeface="Open Sans ExtraBold"/>
                          <a:cs typeface="Calibri"/>
                        </a:rPr>
                        <a:t>Corequisites </a:t>
                      </a:r>
                      <a:r>
                        <a:rPr lang="en-US" sz="1200" b="1" i="0" u="none" strike="noStrike" cap="none" dirty="0">
                          <a:solidFill>
                            <a:schemeClr val="bg1"/>
                          </a:solidFill>
                          <a:latin typeface="Calibri"/>
                          <a:ea typeface="Open Sans ExtraBold"/>
                          <a:cs typeface="Calibri"/>
                          <a:sym typeface="Calibri"/>
                        </a:rPr>
                        <a:t>  </a:t>
                      </a:r>
                      <a:endParaRPr sz="1200" b="1" i="0" u="none" strike="noStrike" cap="none" dirty="0">
                        <a:solidFill>
                          <a:schemeClr val="bg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a:ea typeface="Open Sans ExtraBold"/>
                          <a:cs typeface="Calibri"/>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a:ea typeface="Open Sans Semibold"/>
                          <a:cs typeface="Calibri"/>
                          <a:sym typeface="Calibri"/>
                        </a:rPr>
                        <a:t>Principles of Information Technology*</a:t>
                      </a:r>
                      <a:endParaRPr lang="en-US" sz="1100" b="1" i="0" u="none" strike="noStrike" cap="none" baseline="30000" dirty="0">
                        <a:solidFill>
                          <a:srgbClr val="012169"/>
                        </a:solidFill>
                        <a:latin typeface="Calibri"/>
                        <a:ea typeface="Open Sans Semibold"/>
                        <a:cs typeface="Calibri"/>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a:ea typeface="Open Sans Light"/>
                          <a:cs typeface="Calibri"/>
                          <a:sym typeface="Calibri"/>
                        </a:rPr>
                        <a:t>13027200 (1 credit)</a:t>
                      </a:r>
                      <a:endParaRPr lang="en-US" sz="1000" u="none" strike="noStrike" cap="none" dirty="0">
                        <a:solidFill>
                          <a:srgbClr val="232C65"/>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a:ea typeface="Open Sans ExtraBold"/>
                          <a:cs typeface="Calibri"/>
                          <a:sym typeface="Calibri"/>
                        </a:rPr>
                        <a:t>Prerequisites: </a:t>
                      </a:r>
                      <a:r>
                        <a:rPr lang="en-US" sz="900" b="0" i="0" u="none" strike="noStrike" cap="none" dirty="0">
                          <a:latin typeface="Calibri"/>
                          <a:ea typeface="Open Sans Light"/>
                          <a:cs typeface="Calibri"/>
                          <a:sym typeface="Calibri"/>
                        </a:rPr>
                        <a:t>None</a:t>
                      </a:r>
                      <a:br>
                        <a:rPr lang="en-US" sz="900" b="0" i="0" u="none" strike="noStrike" cap="none" dirty="0">
                          <a:latin typeface="Calibri"/>
                          <a:ea typeface="Open Sans Light"/>
                          <a:cs typeface="Calibri"/>
                          <a:sym typeface="Calibri"/>
                        </a:rPr>
                      </a:br>
                      <a:r>
                        <a:rPr lang="en-US" sz="900" b="1" i="0" u="none" strike="noStrike" cap="none" dirty="0">
                          <a:solidFill>
                            <a:srgbClr val="232C65"/>
                          </a:solidFill>
                          <a:latin typeface="Calibri"/>
                          <a:ea typeface="Open Sans ExtraBold"/>
                          <a:cs typeface="Calibri"/>
                          <a:sym typeface="Calibri"/>
                        </a:rPr>
                        <a:t>Corequisites: </a:t>
                      </a:r>
                      <a:r>
                        <a:rPr lang="en-US" sz="900" b="0" i="0" u="none" strike="noStrike" cap="none" dirty="0">
                          <a:solidFill>
                            <a:srgbClr val="232C65"/>
                          </a:solidFill>
                          <a:latin typeface="Calibri"/>
                          <a:ea typeface="Open Sans Light"/>
                          <a:cs typeface="Calibri"/>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mn-lt"/>
                          <a:ea typeface="Open Sans ExtraBold"/>
                          <a:cs typeface="Calibri"/>
                          <a:sym typeface="Calibri"/>
                        </a:rPr>
                        <a:t>Recommended Prerequisites: </a:t>
                      </a:r>
                      <a:r>
                        <a:rPr lang="en-US" sz="900" b="0" i="0" u="none" strike="noStrike" cap="none" dirty="0">
                          <a:latin typeface="+mn-lt"/>
                          <a:ea typeface="Open Sans Light"/>
                          <a:cs typeface="Calibri"/>
                          <a:sym typeface="Calibri"/>
                        </a:rPr>
                        <a:t>None</a:t>
                      </a:r>
                      <a:br>
                        <a:rPr lang="en-US" sz="900" b="0" i="0" u="none" strike="noStrike" cap="none" dirty="0">
                          <a:latin typeface="+mn-lt"/>
                          <a:ea typeface="Open Sans Light"/>
                          <a:cs typeface="Calibri"/>
                          <a:sym typeface="Calibri"/>
                        </a:rPr>
                      </a:br>
                      <a:r>
                        <a:rPr lang="en-US" sz="900" b="1" i="0" u="none" strike="noStrike" cap="none" dirty="0">
                          <a:solidFill>
                            <a:srgbClr val="232C65"/>
                          </a:solidFill>
                          <a:latin typeface="+mn-lt"/>
                          <a:ea typeface="Open Sans ExtraBold"/>
                          <a:cs typeface="Calibri"/>
                          <a:sym typeface="Calibri"/>
                        </a:rPr>
                        <a:t>Recommended Corequisites: </a:t>
                      </a:r>
                      <a:r>
                        <a:rPr lang="en-US" sz="900" b="0" i="0" u="none" strike="noStrike" cap="none" dirty="0">
                          <a:solidFill>
                            <a:srgbClr val="232C65"/>
                          </a:solidFill>
                          <a:latin typeface="+mn-lt"/>
                          <a:ea typeface="Open Sans Light"/>
                          <a:cs typeface="Calibri"/>
                          <a:sym typeface="Calibri"/>
                        </a:rPr>
                        <a:t>None</a:t>
                      </a:r>
                      <a:endParaRPr lang="en-US" sz="900" u="none" strike="noStrike" cap="none" dirty="0">
                        <a:solidFill>
                          <a:srgbClr val="232C65"/>
                        </a:solidFill>
                        <a:latin typeface="+mn-lt"/>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425655"/>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85767" y="3950798"/>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28823" y="3986613"/>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5912499"/>
              </p:ext>
            </p:extLst>
          </p:nvPr>
        </p:nvGraphicFramePr>
        <p:xfrm>
          <a:off x="812968" y="3401188"/>
          <a:ext cx="6437376" cy="16093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a:ea typeface="Open Sans ExtraBold"/>
                          <a:cs typeface="Calibri"/>
                        </a:rPr>
                        <a:t>Course</a:t>
                      </a:r>
                      <a:endParaRPr sz="1200" b="1" i="0" dirty="0">
                        <a:solidFill>
                          <a:schemeClr val="tx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a:ea typeface="Open Sans ExtraBold"/>
                          <a:cs typeface="Calibri"/>
                          <a:sym typeface="Calibri"/>
                        </a:rPr>
                        <a:t>Prerequisites | </a:t>
                      </a:r>
                      <a:r>
                        <a:rPr lang="en-US" sz="1200" b="1" i="0" u="none" strike="noStrike" cap="none" dirty="0">
                          <a:solidFill>
                            <a:schemeClr val="tx1"/>
                          </a:solidFill>
                          <a:latin typeface="Calibri"/>
                          <a:ea typeface="Open Sans ExtraBold"/>
                          <a:cs typeface="Calibri"/>
                        </a:rPr>
                        <a:t>Corequisites </a:t>
                      </a:r>
                      <a:r>
                        <a:rPr lang="en-US" sz="1200" b="1" i="0" u="none" strike="noStrike" cap="none" dirty="0">
                          <a:solidFill>
                            <a:schemeClr val="tx1"/>
                          </a:solidFill>
                          <a:latin typeface="Calibri"/>
                          <a:ea typeface="Open Sans ExtraBold"/>
                          <a:cs typeface="Calibri"/>
                          <a:sym typeface="Calibri"/>
                        </a:rPr>
                        <a:t> </a:t>
                      </a:r>
                      <a:endParaRPr sz="1200" b="1" i="0" u="none" strike="noStrike" cap="none" dirty="0">
                        <a:solidFill>
                          <a:schemeClr val="tx1"/>
                        </a:solidFill>
                        <a:latin typeface="Calibri"/>
                        <a:ea typeface="Open Sans ExtraBold"/>
                        <a:cs typeface="Calibri"/>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a:ea typeface="Open Sans ExtraBold"/>
                          <a:cs typeface="Calibri"/>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09600">
                <a:tc>
                  <a:txBody>
                    <a:bodyPr/>
                    <a:lstStyle/>
                    <a:p>
                      <a:pPr marL="0" marR="0" lvl="0" indent="0" algn="l" rtl="0">
                        <a:spcBef>
                          <a:spcPts val="0"/>
                        </a:spcBef>
                        <a:spcAft>
                          <a:spcPts val="0"/>
                        </a:spcAft>
                        <a:buSzPts val="1000"/>
                        <a:buFont typeface="Calibri"/>
                        <a:buNone/>
                      </a:pPr>
                      <a:r>
                        <a:rPr lang="en-US" sz="1100" b="1" i="0" u="none" strike="noStrike" cap="none" dirty="0">
                          <a:solidFill>
                            <a:srgbClr val="012169"/>
                          </a:solidFill>
                          <a:latin typeface="Calibri"/>
                          <a:ea typeface="Open Sans Semibold"/>
                          <a:cs typeface="Calibri"/>
                        </a:rPr>
                        <a:t>Computer Science I*</a:t>
                      </a:r>
                      <a:endParaRPr lang="en-US" sz="1100" b="1" i="0" u="none" strike="noStrike" cap="none" baseline="30000" dirty="0">
                        <a:solidFill>
                          <a:srgbClr val="012169"/>
                        </a:solidFill>
                        <a:latin typeface="Calibri"/>
                        <a:ea typeface="Open Sans Extrabold"/>
                        <a:cs typeface="Calibri"/>
                      </a:endParaRPr>
                    </a:p>
                    <a:p>
                      <a:pPr marL="9525" marR="0" lvl="0" indent="0" algn="l" rtl="0">
                        <a:lnSpc>
                          <a:spcPct val="100000"/>
                        </a:lnSpc>
                        <a:spcBef>
                          <a:spcPts val="0"/>
                        </a:spcBef>
                        <a:spcAft>
                          <a:spcPts val="0"/>
                        </a:spcAft>
                        <a:buSzPts val="1000"/>
                        <a:buFont typeface="Calibri"/>
                        <a:buNone/>
                      </a:pPr>
                      <a:r>
                        <a:rPr lang="en-US" sz="1000" b="0" i="0" u="none" strike="noStrike" cap="none" dirty="0">
                          <a:solidFill>
                            <a:srgbClr val="232C65"/>
                          </a:solidFill>
                          <a:latin typeface="Calibri"/>
                          <a:ea typeface="Open Sans Light"/>
                          <a:cs typeface="Calibri"/>
                        </a:rPr>
                        <a:t>03580200 (1 credit)</a:t>
                      </a:r>
                      <a:endParaRPr lang="en-US" sz="1000" u="none" strike="noStrike" cap="none" dirty="0">
                        <a:solidFill>
                          <a:srgbClr val="232C65"/>
                        </a:solidFill>
                        <a:latin typeface="Calibri"/>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SzPts val="1000"/>
                        <a:buFont typeface="Calibri"/>
                        <a:buNone/>
                      </a:pPr>
                      <a:endParaRPr lang="en-US" sz="900" u="none" strike="noStrike" cap="none" dirty="0">
                        <a:solidFill>
                          <a:srgbClr val="3863AF"/>
                        </a:solidFill>
                        <a:latin typeface="Calibri"/>
                        <a:ea typeface="Open Sans Light"/>
                        <a:cs typeface="Calibri"/>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SzPts val="1000"/>
                        <a:buFont typeface="Calibri"/>
                        <a:buNone/>
                      </a:pPr>
                      <a:r>
                        <a:rPr lang="en-US" sz="900" b="1" i="0" u="none" strike="noStrike" cap="none" dirty="0">
                          <a:latin typeface="Calibri"/>
                          <a:ea typeface="Open Sans ExtraBold"/>
                          <a:cs typeface="Calibri"/>
                        </a:rPr>
                        <a:t>Prerequisites: </a:t>
                      </a:r>
                      <a:r>
                        <a:rPr lang="en-US" sz="900" b="0" i="0" u="none" strike="noStrike" cap="none" dirty="0">
                          <a:latin typeface="Calibri"/>
                          <a:ea typeface="Open Sans Light"/>
                          <a:cs typeface="Calibri"/>
                        </a:rPr>
                        <a:t>Algebra I</a:t>
                      </a:r>
                      <a:br>
                        <a:rPr lang="en-US" sz="900" b="0" i="0" u="none" strike="noStrike" cap="none" dirty="0">
                          <a:latin typeface="Calibri"/>
                          <a:ea typeface="Open Sans Light"/>
                          <a:cs typeface="Calibri"/>
                        </a:rPr>
                      </a:br>
                      <a:r>
                        <a:rPr lang="en-US" sz="900" b="1" i="0" u="none" strike="noStrike" cap="none" dirty="0">
                          <a:solidFill>
                            <a:srgbClr val="232C65"/>
                          </a:solidFill>
                          <a:latin typeface="Calibri"/>
                          <a:ea typeface="Open Sans ExtraBold"/>
                          <a:cs typeface="Calibri"/>
                        </a:rPr>
                        <a:t>Corequisites: </a:t>
                      </a:r>
                      <a:r>
                        <a:rPr lang="en-US" sz="900" b="0" i="0" u="none" strike="noStrike" cap="none" dirty="0">
                          <a:solidFill>
                            <a:srgbClr val="232C65"/>
                          </a:solidFill>
                          <a:latin typeface="Calibri"/>
                          <a:ea typeface="Open Sans Light"/>
                          <a:cs typeface="Calibri"/>
                        </a:rPr>
                        <a:t>None</a:t>
                      </a:r>
                    </a:p>
                    <a:p>
                      <a:pPr marL="0" marR="0" lvl="0" indent="0" algn="l" defTabSz="777240" rtl="0" eaLnBrk="1" fontAlgn="auto" latinLnBrk="0" hangingPunct="1">
                        <a:lnSpc>
                          <a:spcPct val="100000"/>
                        </a:lnSpc>
                        <a:spcBef>
                          <a:spcPts val="0"/>
                        </a:spcBef>
                        <a:spcAft>
                          <a:spcPts val="0"/>
                        </a:spcAft>
                        <a:buClrTx/>
                        <a:buSzPts val="1000"/>
                        <a:buFont typeface="Calibri"/>
                        <a:buNone/>
                        <a:tabLst/>
                        <a:defRPr/>
                      </a:pPr>
                      <a:r>
                        <a:rPr lang="en-US" sz="900" b="1" i="0" u="none" strike="noStrike" cap="none" dirty="0">
                          <a:latin typeface="+mn-lt"/>
                          <a:ea typeface="Open Sans ExtraBold"/>
                          <a:cs typeface="Calibri"/>
                          <a:sym typeface="Calibri"/>
                        </a:rPr>
                        <a:t>Recommended Prerequisites: </a:t>
                      </a:r>
                      <a:r>
                        <a:rPr lang="en-US" sz="900" b="0" i="0" u="none" strike="noStrike" cap="none" dirty="0">
                          <a:latin typeface="+mn-lt"/>
                          <a:ea typeface="Open Sans Light"/>
                          <a:cs typeface="Calibri"/>
                          <a:sym typeface="Calibri"/>
                        </a:rPr>
                        <a:t>None</a:t>
                      </a:r>
                      <a:br>
                        <a:rPr lang="en-US" sz="900" b="0" i="0" u="none" strike="noStrike" cap="none" dirty="0">
                          <a:latin typeface="+mn-lt"/>
                          <a:ea typeface="Open Sans Light"/>
                          <a:cs typeface="Calibri"/>
                          <a:sym typeface="Calibri"/>
                        </a:rPr>
                      </a:br>
                      <a:r>
                        <a:rPr lang="en-US" sz="900" b="1" i="0" u="none" strike="noStrike" cap="none" dirty="0">
                          <a:solidFill>
                            <a:srgbClr val="232C65"/>
                          </a:solidFill>
                          <a:latin typeface="+mn-lt"/>
                          <a:ea typeface="Open Sans ExtraBold"/>
                          <a:cs typeface="Calibri"/>
                          <a:sym typeface="Calibri"/>
                        </a:rPr>
                        <a:t>Recommended Corequisites: </a:t>
                      </a:r>
                      <a:r>
                        <a:rPr lang="en-US" sz="900" b="0" i="0" u="none" strike="noStrike" cap="none" dirty="0">
                          <a:solidFill>
                            <a:srgbClr val="232C65"/>
                          </a:solidFill>
                          <a:latin typeface="+mn-lt"/>
                          <a:ea typeface="Open Sans Light"/>
                          <a:cs typeface="Calibri"/>
                          <a:sym typeface="Calibri"/>
                        </a:rPr>
                        <a:t>None</a:t>
                      </a:r>
                      <a:endParaRPr lang="en-US" sz="900" u="none" strike="noStrike" cap="none" dirty="0">
                        <a:solidFill>
                          <a:srgbClr val="232C65"/>
                        </a:solidFill>
                        <a:latin typeface="+mn-lt"/>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defTabSz="777240">
                        <a:lnSpc>
                          <a:spcPct val="100000"/>
                        </a:lnSpc>
                        <a:spcBef>
                          <a:spcPts val="0"/>
                        </a:spcBef>
                        <a:spcAft>
                          <a:spcPts val="0"/>
                        </a:spcAft>
                        <a:buNone/>
                        <a:tabLst/>
                        <a:defRPr/>
                      </a:pPr>
                      <a:endParaRPr lang="en-US" sz="900" b="0" i="0" u="none" strike="noStrike" cap="none" dirty="0">
                        <a:solidFill>
                          <a:schemeClr val="bg1"/>
                        </a:solidFill>
                        <a:latin typeface="Calibri"/>
                        <a:ea typeface="Open Sans Light"/>
                        <a:cs typeface="Calibri"/>
                      </a:endParaRPr>
                    </a:p>
                  </a:txBody>
                  <a:tcPr marL="91450" marR="91450" marT="45724" marB="45724" anchor="ctr">
                    <a:lnL w="0">
                      <a:noFill/>
                    </a:lnL>
                    <a:lnR w="0">
                      <a:noFill/>
                    </a:lnR>
                    <a:lnT w="12700" cap="flat" cmpd="sng" algn="ctr">
                      <a:solidFill>
                        <a:srgbClr val="E7E3DB"/>
                      </a:solidFill>
                      <a:prstDash val="solid"/>
                      <a:round/>
                      <a:headEnd type="none" w="med" len="med"/>
                      <a:tailEnd type="none" w="med" len="med"/>
                    </a:lnT>
                    <a:lnB w="12700">
                      <a:solidFill>
                        <a:srgbClr val="E7E3DB"/>
                      </a:solidFill>
                    </a:lnB>
                    <a:lnTlToBr w="0">
                      <a:noFill/>
                    </a:lnTlToBr>
                    <a:lnBlToTr w="0">
                      <a:noFill/>
                    </a:lnBlToTr>
                    <a:noFill/>
                  </a:tcPr>
                </a:tc>
                <a:extLst>
                  <a:ext uri="{0D108BD9-81ED-4DB2-BD59-A6C34878D82A}">
                    <a16:rowId xmlns:a16="http://schemas.microsoft.com/office/drawing/2014/main" val="3310738617"/>
                  </a:ext>
                </a:extLst>
              </a:tr>
              <a:tr h="60960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a:ea typeface="Open Sans Semibold"/>
                          <a:cs typeface="Calibri"/>
                          <a:sym typeface="Calibri"/>
                        </a:rPr>
                        <a:t>Internetworking Technologies I (Cisco)*</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rgbClr val="232C65"/>
                          </a:solidFill>
                          <a:effectLst/>
                          <a:uLnTx/>
                          <a:uFillTx/>
                          <a:latin typeface="Calibri"/>
                          <a:ea typeface="Open Sans Light"/>
                          <a:cs typeface="Calibri"/>
                          <a:sym typeface="Calibri"/>
                        </a:rPr>
                        <a:t>N1302803 (1 credit)</a:t>
                      </a:r>
                      <a:endParaRPr kumimoji="0" lang="en-US" sz="1000" b="0" i="0" u="none" strike="noStrike" kern="1200" cap="none" spc="0" normalizeH="0" baseline="0" noProof="0" dirty="0">
                        <a:ln>
                          <a:noFill/>
                        </a:ln>
                        <a:solidFill>
                          <a:srgbClr val="232C65"/>
                        </a:solidFill>
                        <a:effectLst/>
                        <a:uLnTx/>
                        <a:uFillTx/>
                        <a:latin typeface="Calibri"/>
                        <a:ea typeface="Open Sans Light"/>
                        <a:cs typeface="Calibri"/>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a:ea typeface="Open Sans ExtraBold"/>
                          <a:cs typeface="Calibri"/>
                          <a:sym typeface="Calibri"/>
                        </a:rPr>
                        <a:t>Prerequisites: </a:t>
                      </a:r>
                      <a:r>
                        <a:rPr lang="en-US" sz="900" b="0" i="0" u="none" strike="noStrike" cap="none" dirty="0">
                          <a:latin typeface="Calibri"/>
                          <a:ea typeface="Open Sans Light"/>
                          <a:cs typeface="Calibri"/>
                          <a:sym typeface="Calibri"/>
                        </a:rPr>
                        <a:t>None</a:t>
                      </a:r>
                      <a:br>
                        <a:rPr lang="en-US" sz="900" b="0" i="0" u="none" strike="noStrike" cap="none" dirty="0">
                          <a:latin typeface="Calibri"/>
                          <a:ea typeface="Open Sans Light"/>
                          <a:cs typeface="Calibri"/>
                          <a:sym typeface="Calibri"/>
                        </a:rPr>
                      </a:br>
                      <a:r>
                        <a:rPr lang="en-US" sz="900" b="1" i="0" u="none" strike="noStrike" cap="none" dirty="0">
                          <a:solidFill>
                            <a:srgbClr val="232C65"/>
                          </a:solidFill>
                          <a:latin typeface="Calibri"/>
                          <a:ea typeface="Open Sans ExtraBold"/>
                          <a:cs typeface="Calibri"/>
                          <a:sym typeface="Calibri"/>
                        </a:rPr>
                        <a:t>Corequisites: </a:t>
                      </a:r>
                      <a:r>
                        <a:rPr lang="en-US" sz="900" b="0" i="0" u="none" strike="noStrike" cap="none" dirty="0">
                          <a:solidFill>
                            <a:srgbClr val="232C65"/>
                          </a:solidFill>
                          <a:latin typeface="Calibri"/>
                          <a:ea typeface="Open Sans Light"/>
                          <a:cs typeface="Calibri"/>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mn-lt"/>
                          <a:ea typeface="Open Sans ExtraBold"/>
                          <a:cs typeface="Calibri"/>
                          <a:sym typeface="Calibri"/>
                        </a:rPr>
                        <a:t>Recommended Prerequisites: </a:t>
                      </a:r>
                      <a:r>
                        <a:rPr lang="en-US" sz="900" b="0" i="0" u="none" strike="noStrike" cap="none" dirty="0">
                          <a:latin typeface="+mn-lt"/>
                          <a:ea typeface="Open Sans Light"/>
                          <a:cs typeface="Calibri"/>
                          <a:sym typeface="Calibri"/>
                        </a:rPr>
                        <a:t>None</a:t>
                      </a:r>
                      <a:br>
                        <a:rPr lang="en-US" sz="900" b="0" i="0" u="none" strike="noStrike" cap="none" dirty="0">
                          <a:latin typeface="+mn-lt"/>
                          <a:ea typeface="Open Sans Light"/>
                          <a:cs typeface="Calibri"/>
                          <a:sym typeface="Calibri"/>
                        </a:rPr>
                      </a:br>
                      <a:r>
                        <a:rPr lang="en-US" sz="900" b="1" i="0" u="none" strike="noStrike" cap="none" dirty="0">
                          <a:solidFill>
                            <a:srgbClr val="232C65"/>
                          </a:solidFill>
                          <a:latin typeface="+mn-lt"/>
                          <a:ea typeface="Open Sans ExtraBold"/>
                          <a:cs typeface="Calibri"/>
                          <a:sym typeface="Calibri"/>
                        </a:rPr>
                        <a:t>Recommended Corequisites: </a:t>
                      </a:r>
                      <a:r>
                        <a:rPr lang="en-US" sz="900" b="0" i="0" u="none" strike="noStrike" cap="none" dirty="0">
                          <a:solidFill>
                            <a:srgbClr val="232C65"/>
                          </a:solidFill>
                          <a:latin typeface="+mn-lt"/>
                          <a:ea typeface="Open Sans Light"/>
                          <a:cs typeface="Calibri"/>
                          <a:sym typeface="Calibri"/>
                        </a:rPr>
                        <a:t>None</a:t>
                      </a:r>
                      <a:endParaRPr lang="en-US" sz="900" u="none" strike="noStrike" cap="none" dirty="0">
                        <a:solidFill>
                          <a:srgbClr val="232C65"/>
                        </a:solidFill>
                        <a:latin typeface="+mn-lt"/>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defTabSz="777240">
                        <a:lnSpc>
                          <a:spcPct val="100000"/>
                        </a:lnSpc>
                        <a:spcBef>
                          <a:spcPts val="0"/>
                        </a:spcBef>
                        <a:spcAft>
                          <a:spcPts val="0"/>
                        </a:spcAft>
                        <a:buNone/>
                        <a:tabLst/>
                        <a:defRPr/>
                      </a:pPr>
                      <a:endParaRPr lang="en-US" sz="900" b="0" i="0" u="none" strike="noStrike" cap="none" dirty="0">
                        <a:solidFill>
                          <a:schemeClr val="bg1"/>
                        </a:solidFill>
                        <a:latin typeface="Calibri"/>
                        <a:ea typeface="Open Sans Light"/>
                        <a:cs typeface="Calibri"/>
                      </a:endParaRPr>
                    </a:p>
                  </a:txBody>
                  <a:tcPr marL="91450" marR="91450" marT="45724" marB="45724" anchor="ctr">
                    <a:lnL w="0">
                      <a:noFill/>
                    </a:lnL>
                    <a:lnR w="0">
                      <a:noFill/>
                    </a:lnR>
                    <a:lnT w="12700" cap="flat" cmpd="sng" algn="ctr">
                      <a:solidFill>
                        <a:srgbClr val="E7E3DB"/>
                      </a:solidFill>
                      <a:prstDash val="solid"/>
                      <a:round/>
                      <a:headEnd type="none" w="med" len="med"/>
                      <a:tailEnd type="none" w="med" len="med"/>
                    </a:lnT>
                    <a:lnB w="12700">
                      <a:solidFill>
                        <a:srgbClr val="E7E3DB"/>
                      </a:solidFill>
                    </a:lnB>
                    <a:lnTlToBr w="0">
                      <a:noFill/>
                    </a:lnTlToBr>
                    <a:lnBlToTr w="0">
                      <a:noFill/>
                    </a:lnBlToTr>
                    <a:noFill/>
                  </a:tcPr>
                </a:tc>
                <a:extLst>
                  <a:ext uri="{0D108BD9-81ED-4DB2-BD59-A6C34878D82A}">
                    <a16:rowId xmlns:a16="http://schemas.microsoft.com/office/drawing/2014/main" val="2339809270"/>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29760" y="8206846"/>
            <a:ext cx="6699305" cy="220573"/>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7" name="Google Shape;195;p2">
            <a:extLst>
              <a:ext uri="{FF2B5EF4-FFF2-40B4-BE49-F238E27FC236}">
                <a16:creationId xmlns:a16="http://schemas.microsoft.com/office/drawing/2014/main" id="{A75CD4C3-B466-C85D-EDBE-90BA4568983E}"/>
              </a:ext>
            </a:extLst>
          </p:cNvPr>
          <p:cNvSpPr txBox="1"/>
          <p:nvPr/>
        </p:nvSpPr>
        <p:spPr>
          <a:xfrm>
            <a:off x="0" y="9298668"/>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Information Technology </a:t>
            </a:r>
            <a:r>
              <a:rPr lang="en-US" sz="9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2" name="Google Shape;171;p1" descr="TEA Logo">
            <a:extLst>
              <a:ext uri="{FF2B5EF4-FFF2-40B4-BE49-F238E27FC236}">
                <a16:creationId xmlns:a16="http://schemas.microsoft.com/office/drawing/2014/main" id="{F3E48F7C-F76D-B96C-D800-431629ADE3F2}"/>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8" name="TextBox 7">
            <a:extLst>
              <a:ext uri="{FF2B5EF4-FFF2-40B4-BE49-F238E27FC236}">
                <a16:creationId xmlns:a16="http://schemas.microsoft.com/office/drawing/2014/main" id="{C2B5BB3B-AABA-0C44-F963-4E864FA688EC}"/>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81FEA6D5-0578-E143-9A34-6AC0B8AE92F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27885" y="1997698"/>
            <a:ext cx="438912" cy="438912"/>
          </a:xfrm>
          <a:prstGeom prst="rect">
            <a:avLst/>
          </a:prstGeom>
        </p:spPr>
      </p:pic>
      <p:pic>
        <p:nvPicPr>
          <p:cNvPr id="29" name="Picture 28">
            <a:extLst>
              <a:ext uri="{FF2B5EF4-FFF2-40B4-BE49-F238E27FC236}">
                <a16:creationId xmlns:a16="http://schemas.microsoft.com/office/drawing/2014/main" id="{00C9D3DC-77EF-1145-B3EE-99F0C894F60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09731" y="3837260"/>
            <a:ext cx="438912" cy="438912"/>
          </a:xfrm>
          <a:prstGeom prst="rect">
            <a:avLst/>
          </a:prstGeom>
        </p:spPr>
      </p:pic>
      <p:pic>
        <p:nvPicPr>
          <p:cNvPr id="30" name="Picture 29">
            <a:extLst>
              <a:ext uri="{FF2B5EF4-FFF2-40B4-BE49-F238E27FC236}">
                <a16:creationId xmlns:a16="http://schemas.microsoft.com/office/drawing/2014/main" id="{3EEC5EAE-8E68-7A46-89F3-5A0641E854F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09731" y="4468703"/>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latin typeface="Calibri" panose="020F0502020204030204" pitchFamily="34" charset="0"/>
                <a:ea typeface="Open Sans Semibold" panose="020B0606030504020204" pitchFamily="34" charset="0"/>
                <a:cs typeface="Calibri" panose="020F0502020204030204" pitchFamily="34" charset="0"/>
              </a:rPr>
              <a:t>Networking Systems</a:t>
            </a:r>
          </a:p>
        </p:txBody>
      </p:sp>
      <p:graphicFrame>
        <p:nvGraphicFramePr>
          <p:cNvPr id="22" name="Google Shape;188;p2">
            <a:extLst>
              <a:ext uri="{FF2B5EF4-FFF2-40B4-BE49-F238E27FC236}">
                <a16:creationId xmlns:a16="http://schemas.microsoft.com/office/drawing/2014/main" id="{C9927AC8-1E44-8AEF-F2CA-CBA5ED223D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4023720"/>
              </p:ext>
            </p:extLst>
          </p:nvPr>
        </p:nvGraphicFramePr>
        <p:xfrm>
          <a:off x="803824" y="5373528"/>
          <a:ext cx="6446520" cy="25823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606040">
                  <a:extLst>
                    <a:ext uri="{9D8B030D-6E8A-4147-A177-3AD203B41FA5}">
                      <a16:colId xmlns:a16="http://schemas.microsoft.com/office/drawing/2014/main" val="20003"/>
                    </a:ext>
                  </a:extLst>
                </a:gridCol>
              </a:tblGrid>
              <a:tr h="0">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568604">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Internetworking Technologies II (Cisco)*</a:t>
                      </a:r>
                    </a:p>
                    <a:p>
                      <a:pPr marL="0" marR="0" lvl="0" indent="0" algn="l" rtl="0">
                        <a:spcBef>
                          <a:spcPts val="0"/>
                        </a:spcBef>
                        <a:spcAft>
                          <a:spcPts val="0"/>
                        </a:spcAft>
                        <a:buClr>
                          <a:schemeClr val="dk1"/>
                        </a:buClr>
                        <a:buSzPts val="1000"/>
                        <a:buFont typeface="Calibri"/>
                        <a:buNone/>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N1302804 (1 credit)</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mn-lt"/>
                          <a:ea typeface="Open Sans ExtraBold"/>
                          <a:cs typeface="Calibri"/>
                          <a:sym typeface="Calibri"/>
                        </a:rPr>
                        <a:t>Recommended Prerequisites: </a:t>
                      </a:r>
                      <a:r>
                        <a:rPr lang="en-US" sz="900" b="0" i="0" u="none" strike="noStrike" cap="none" dirty="0">
                          <a:latin typeface="+mn-lt"/>
                          <a:ea typeface="Open Sans Light"/>
                          <a:cs typeface="Calibri"/>
                          <a:sym typeface="Calibri"/>
                        </a:rPr>
                        <a:t>None</a:t>
                      </a:r>
                      <a:br>
                        <a:rPr lang="en-US" sz="900" b="0" i="0" u="none" strike="noStrike" cap="none" dirty="0">
                          <a:latin typeface="+mn-lt"/>
                          <a:ea typeface="Open Sans Light"/>
                          <a:cs typeface="Calibri"/>
                          <a:sym typeface="Calibri"/>
                        </a:rPr>
                      </a:br>
                      <a:r>
                        <a:rPr lang="en-US" sz="900" b="1" i="0" u="none" strike="noStrike" cap="none" dirty="0">
                          <a:solidFill>
                            <a:srgbClr val="232C65"/>
                          </a:solidFill>
                          <a:latin typeface="+mn-lt"/>
                          <a:ea typeface="Open Sans ExtraBold"/>
                          <a:cs typeface="Calibri"/>
                          <a:sym typeface="Calibri"/>
                        </a:rPr>
                        <a:t>Recommended Corequisites: </a:t>
                      </a:r>
                      <a:r>
                        <a:rPr lang="en-US" sz="900" b="0" i="0" u="none" strike="noStrike" cap="none" dirty="0">
                          <a:solidFill>
                            <a:srgbClr val="232C65"/>
                          </a:solidFill>
                          <a:latin typeface="+mn-lt"/>
                          <a:ea typeface="Open Sans Light"/>
                          <a:cs typeface="Calibri"/>
                          <a:sym typeface="Calibri"/>
                        </a:rPr>
                        <a:t>None</a:t>
                      </a:r>
                      <a:endParaRPr lang="en-US" sz="900" u="none" strike="noStrike" cap="none" dirty="0">
                        <a:solidFill>
                          <a:srgbClr val="232C65"/>
                        </a:solidFill>
                        <a:latin typeface="+mn-lt"/>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Information Technology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112649"/>
                  </a:ext>
                </a:extLst>
              </a:tr>
              <a:tr h="1667944">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Networking + Networking Lab*</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13027410 (2 credits)</a:t>
                      </a:r>
                      <a:endParaRPr lang="en-US" sz="100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mn-lt"/>
                          <a:ea typeface="Open Sans ExtraBold"/>
                          <a:cs typeface="Calibri"/>
                          <a:sym typeface="Calibri"/>
                        </a:rPr>
                        <a:t>Recommended Prerequisites: </a:t>
                      </a:r>
                      <a:r>
                        <a:rPr lang="en-US" sz="900" b="0" i="0" u="none" strike="noStrike" cap="none" dirty="0">
                          <a:latin typeface="+mn-lt"/>
                          <a:ea typeface="Open Sans Light"/>
                          <a:cs typeface="Calibri"/>
                          <a:sym typeface="Calibri"/>
                        </a:rPr>
                        <a:t>Principles of Information Technology, Computer Maintenance, and Computer Maintenance Lab</a:t>
                      </a:r>
                      <a:br>
                        <a:rPr lang="en-US" sz="900" b="0" i="0" u="none" strike="noStrike" cap="none" dirty="0">
                          <a:latin typeface="+mn-lt"/>
                          <a:ea typeface="Open Sans Light"/>
                          <a:cs typeface="Calibri"/>
                          <a:sym typeface="Calibri"/>
                        </a:rPr>
                      </a:br>
                      <a:r>
                        <a:rPr lang="en-US" sz="900" b="1" i="0" u="none" strike="noStrike" cap="none" dirty="0">
                          <a:solidFill>
                            <a:srgbClr val="232C65"/>
                          </a:solidFill>
                          <a:latin typeface="+mn-lt"/>
                          <a:ea typeface="Open Sans ExtraBold"/>
                          <a:cs typeface="Calibri"/>
                          <a:sym typeface="Calibri"/>
                        </a:rPr>
                        <a:t>Recommended Corequisites: </a:t>
                      </a:r>
                      <a:r>
                        <a:rPr lang="en-US" sz="900" b="0" i="0" u="none" strike="noStrike" cap="none" dirty="0">
                          <a:solidFill>
                            <a:srgbClr val="232C65"/>
                          </a:solidFill>
                          <a:latin typeface="+mn-lt"/>
                          <a:ea typeface="Open Sans Light"/>
                          <a:cs typeface="Calibri"/>
                          <a:sym typeface="Calibri"/>
                        </a:rPr>
                        <a:t>None</a:t>
                      </a:r>
                      <a:endParaRPr lang="en-US" sz="900" u="none" strike="noStrike" cap="none" dirty="0">
                        <a:solidFill>
                          <a:srgbClr val="232C65"/>
                        </a:solidFill>
                        <a:latin typeface="+mn-lt"/>
                        <a:ea typeface="Open Sans Light"/>
                        <a:cs typeface="Calibri"/>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Information Technology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202453"/>
                  </a:ext>
                </a:extLst>
              </a:tr>
            </a:tbl>
          </a:graphicData>
        </a:graphic>
      </p:graphicFrame>
      <p:pic>
        <p:nvPicPr>
          <p:cNvPr id="25" name="Picture 24">
            <a:extLst>
              <a:ext uri="{FF2B5EF4-FFF2-40B4-BE49-F238E27FC236}">
                <a16:creationId xmlns:a16="http://schemas.microsoft.com/office/drawing/2014/main" id="{33DA7A3C-2639-C30A-48EC-4B4CFE6D7C07}"/>
              </a:ext>
            </a:extLst>
          </p:cNvPr>
          <p:cNvPicPr>
            <a:picLocks noChangeAspect="1"/>
          </p:cNvPicPr>
          <p:nvPr/>
        </p:nvPicPr>
        <p:blipFill>
          <a:blip r:embed="rId9"/>
          <a:stretch>
            <a:fillRect/>
          </a:stretch>
        </p:blipFill>
        <p:spPr>
          <a:xfrm>
            <a:off x="268677" y="5373528"/>
            <a:ext cx="414564" cy="1121761"/>
          </a:xfrm>
          <a:prstGeom prst="rect">
            <a:avLst/>
          </a:prstGeom>
        </p:spPr>
      </p:pic>
      <p:pic>
        <p:nvPicPr>
          <p:cNvPr id="27" name="Picture 26">
            <a:extLst>
              <a:ext uri="{FF2B5EF4-FFF2-40B4-BE49-F238E27FC236}">
                <a16:creationId xmlns:a16="http://schemas.microsoft.com/office/drawing/2014/main" id="{61EE01A1-871C-4F36-5291-9221AA096B9B}"/>
              </a:ext>
            </a:extLst>
          </p:cNvPr>
          <p:cNvPicPr>
            <a:picLocks noChangeAspect="1"/>
          </p:cNvPicPr>
          <p:nvPr/>
        </p:nvPicPr>
        <p:blipFill>
          <a:blip r:embed="rId10"/>
          <a:stretch>
            <a:fillRect/>
          </a:stretch>
        </p:blipFill>
        <p:spPr>
          <a:xfrm>
            <a:off x="308285" y="5423725"/>
            <a:ext cx="377985" cy="1012024"/>
          </a:xfrm>
          <a:prstGeom prst="rect">
            <a:avLst/>
          </a:prstGeom>
        </p:spPr>
      </p:pic>
      <p:pic>
        <p:nvPicPr>
          <p:cNvPr id="28" name="Picture 27">
            <a:extLst>
              <a:ext uri="{FF2B5EF4-FFF2-40B4-BE49-F238E27FC236}">
                <a16:creationId xmlns:a16="http://schemas.microsoft.com/office/drawing/2014/main" id="{B93DC400-0205-6194-3C65-D5473A539600}"/>
              </a:ext>
            </a:extLst>
          </p:cNvPr>
          <p:cNvPicPr>
            <a:picLocks noChangeAspect="1"/>
          </p:cNvPicPr>
          <p:nvPr/>
        </p:nvPicPr>
        <p:blipFill>
          <a:blip r:embed="rId11"/>
          <a:stretch>
            <a:fillRect/>
          </a:stretch>
        </p:blipFill>
        <p:spPr>
          <a:xfrm>
            <a:off x="5709693" y="5777940"/>
            <a:ext cx="438950" cy="438950"/>
          </a:xfrm>
          <a:prstGeom prst="rect">
            <a:avLst/>
          </a:prstGeom>
        </p:spPr>
      </p:pic>
      <p:pic>
        <p:nvPicPr>
          <p:cNvPr id="33" name="Picture 32">
            <a:extLst>
              <a:ext uri="{FF2B5EF4-FFF2-40B4-BE49-F238E27FC236}">
                <a16:creationId xmlns:a16="http://schemas.microsoft.com/office/drawing/2014/main" id="{74D0DA39-0BFA-F497-BC36-BF895EFF5E4B}"/>
              </a:ext>
            </a:extLst>
          </p:cNvPr>
          <p:cNvPicPr>
            <a:picLocks noChangeAspect="1"/>
          </p:cNvPicPr>
          <p:nvPr/>
        </p:nvPicPr>
        <p:blipFill>
          <a:blip r:embed="rId11"/>
          <a:stretch>
            <a:fillRect/>
          </a:stretch>
        </p:blipFill>
        <p:spPr>
          <a:xfrm>
            <a:off x="5727885" y="6937301"/>
            <a:ext cx="438950" cy="438950"/>
          </a:xfrm>
          <a:prstGeom prst="rect">
            <a:avLst/>
          </a:prstGeom>
        </p:spPr>
      </p:pic>
      <p:pic>
        <p:nvPicPr>
          <p:cNvPr id="36" name="Picture 35">
            <a:extLst>
              <a:ext uri="{FF2B5EF4-FFF2-40B4-BE49-F238E27FC236}">
                <a16:creationId xmlns:a16="http://schemas.microsoft.com/office/drawing/2014/main" id="{F5232E27-7AB3-F95F-CAEF-09AFFFE5B66B}"/>
              </a:ext>
            </a:extLst>
          </p:cNvPr>
          <p:cNvPicPr>
            <a:picLocks noChangeAspect="1"/>
          </p:cNvPicPr>
          <p:nvPr/>
        </p:nvPicPr>
        <p:blipFill>
          <a:blip r:embed="rId12"/>
          <a:stretch>
            <a:fillRect/>
          </a:stretch>
        </p:blipFill>
        <p:spPr>
          <a:xfrm>
            <a:off x="291415" y="6664710"/>
            <a:ext cx="408467" cy="1121761"/>
          </a:xfrm>
          <a:prstGeom prst="rect">
            <a:avLst/>
          </a:prstGeom>
        </p:spPr>
      </p:pic>
      <p:pic>
        <p:nvPicPr>
          <p:cNvPr id="37" name="Picture 36">
            <a:extLst>
              <a:ext uri="{FF2B5EF4-FFF2-40B4-BE49-F238E27FC236}">
                <a16:creationId xmlns:a16="http://schemas.microsoft.com/office/drawing/2014/main" id="{7E55D0F9-A696-93E8-14E3-C43B41EA0964}"/>
              </a:ext>
            </a:extLst>
          </p:cNvPr>
          <p:cNvPicPr>
            <a:picLocks noChangeAspect="1"/>
          </p:cNvPicPr>
          <p:nvPr/>
        </p:nvPicPr>
        <p:blipFill>
          <a:blip r:embed="rId13"/>
          <a:stretch>
            <a:fillRect/>
          </a:stretch>
        </p:blipFill>
        <p:spPr>
          <a:xfrm>
            <a:off x="333063" y="6757948"/>
            <a:ext cx="377985" cy="1012024"/>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Information Tech">
      <a:dk1>
        <a:srgbClr val="000000"/>
      </a:dk1>
      <a:lt1>
        <a:srgbClr val="FFFFFF"/>
      </a:lt1>
      <a:dk2>
        <a:srgbClr val="232C65"/>
      </a:dk2>
      <a:lt2>
        <a:srgbClr val="E7E6E6"/>
      </a:lt2>
      <a:accent1>
        <a:srgbClr val="00ABBA"/>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Information Technology" id="{384381AF-310F-444C-91BC-81406374646E}" vid="{2549021C-5E61-DC4C-96B6-2E16DC8ACD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433f0c-8bb8-4876-a8a6-687bcb1e8026">
      <Terms xmlns="http://schemas.microsoft.com/office/infopath/2007/PartnerControls"/>
    </lcf76f155ced4ddcb4097134ff3c332f>
    <TaxCatchAll xmlns="b41f19c4-7134-41b0-b126-9546d08a0b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E40DE4C131194D90C1BBD99615CC99" ma:contentTypeVersion="13" ma:contentTypeDescription="Create a new document." ma:contentTypeScope="" ma:versionID="ff6f71d0c6d469cd838c22a9ce31fc72">
  <xsd:schema xmlns:xsd="http://www.w3.org/2001/XMLSchema" xmlns:xs="http://www.w3.org/2001/XMLSchema" xmlns:p="http://schemas.microsoft.com/office/2006/metadata/properties" xmlns:ns2="22433f0c-8bb8-4876-a8a6-687bcb1e8026" xmlns:ns3="b41f19c4-7134-41b0-b126-9546d08a0bf5" targetNamespace="http://schemas.microsoft.com/office/2006/metadata/properties" ma:root="true" ma:fieldsID="a1ae1cf07686b912b4267ab8deb121f1" ns2:_="" ns3:_="">
    <xsd:import namespace="22433f0c-8bb8-4876-a8a6-687bcb1e8026"/>
    <xsd:import namespace="b41f19c4-7134-41b0-b126-9546d08a0b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33f0c-8bb8-4876-a8a6-687bcb1e8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f5fc104-11d1-4a5d-8a55-368e6ec571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f19c4-7134-41b0-b126-9546d08a0b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e765aea-f227-4768-af7f-feeaeadeaa48}" ma:internalName="TaxCatchAll" ma:showField="CatchAllData" ma:web="b41f19c4-7134-41b0-b126-9546d08a0b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A4EEB-A670-42E0-8E0D-7EDFB710841D}">
  <ds:schemaRefs>
    <ds:schemaRef ds:uri="http://purl.org/dc/terms/"/>
    <ds:schemaRef ds:uri="http://purl.org/dc/elements/1.1/"/>
    <ds:schemaRef ds:uri="b41f19c4-7134-41b0-b126-9546d08a0bf5"/>
    <ds:schemaRef ds:uri="http://schemas.microsoft.com/office/2006/metadata/properties"/>
    <ds:schemaRef ds:uri="http://schemas.microsoft.com/office/2006/documentManagement/types"/>
    <ds:schemaRef ds:uri="http://purl.org/dc/dcmitype/"/>
    <ds:schemaRef ds:uri="22433f0c-8bb8-4876-a8a6-687bcb1e8026"/>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43E35A-5FA2-448D-9E4D-8268591F0B81}">
  <ds:schemaRefs>
    <ds:schemaRef ds:uri="http://schemas.microsoft.com/sharepoint/v3/contenttype/forms"/>
  </ds:schemaRefs>
</ds:datastoreItem>
</file>

<file path=customXml/itemProps3.xml><?xml version="1.0" encoding="utf-8"?>
<ds:datastoreItem xmlns:ds="http://schemas.openxmlformats.org/officeDocument/2006/customXml" ds:itemID="{B678DE69-C94B-46D6-8139-63873BCA5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33f0c-8bb8-4876-a8a6-687bcb1e8026"/>
    <ds:schemaRef ds:uri="b41f19c4-7134-41b0-b126-9546d08a0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Template-Information Technology</Template>
  <TotalTime>281</TotalTime>
  <Words>870</Words>
  <Application>Microsoft Office PowerPoint</Application>
  <PresentationFormat>Custom</PresentationFormat>
  <Paragraphs>127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Arial</vt:lpstr>
      <vt:lpstr>Calibri </vt:lpstr>
      <vt:lpstr>Open Sans Semibold</vt:lpstr>
      <vt:lpstr>Calibri Light</vt:lpstr>
      <vt:lpstr>Office Theme</vt:lpstr>
      <vt:lpstr>Statewide Program of Study: Networking Systems — Page 1 </vt:lpstr>
      <vt:lpstr>Statewide Program of Study: Networking Systems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Networking Systems</dc:title>
  <dc:subject/>
  <dc:creator>Texas Education Agency</dc:creator>
  <cp:keywords/>
  <dc:description/>
  <cp:lastModifiedBy>Jeter, Jennifer</cp:lastModifiedBy>
  <cp:revision>48</cp:revision>
  <cp:lastPrinted>2023-10-03T21:31:19Z</cp:lastPrinted>
  <dcterms:created xsi:type="dcterms:W3CDTF">2023-10-25T17:17:31Z</dcterms:created>
  <dcterms:modified xsi:type="dcterms:W3CDTF">2025-01-07T17:04:37Z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