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Light" panose="020B0306030504020204" pitchFamily="34" charset="0"/>
      <p:regular r:id="rId8"/>
      <p:italic r:id="rId9"/>
    </p:embeddedFont>
    <p:embeddedFont>
      <p:font typeface="Open Sans Semibold" panose="020B0706030804020204" pitchFamily="34" charset="0"/>
      <p:bold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132A6-BDAB-7D9A-FDAF-1B5C47512B95}" name="Hudson, Les" initials="HL" userId="S::Les.Hudson@tea.texas.gov::1b51e3df-f37c-4646-8151-9652bb88c0d0" providerId="AD"/>
  <p188:author id="{590916B0-3819-A511-CE5E-595F00316EC7}" name="Kilgore, Marcette" initials="KM" userId="S::Marcette.Kilgore@tea.texas.gov::7b51becb-2360-4dcd-97d4-91c5dc466b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3864AF"/>
    <a:srgbClr val="3863AF"/>
    <a:srgbClr val="5A6267"/>
    <a:srgbClr val="363534"/>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A36099-8CEB-4747-AB67-AC681960A8DD}" v="1" dt="2024-07-11T16:23:46.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79" autoAdjust="0"/>
    <p:restoredTop sz="92254"/>
  </p:normalViewPr>
  <p:slideViewPr>
    <p:cSldViewPr snapToGrid="0" snapToObjects="1">
      <p:cViewPr>
        <p:scale>
          <a:sx n="120" d="100"/>
          <a:sy n="120" d="100"/>
        </p:scale>
        <p:origin x="2136" y="-2580"/>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12/11/2024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269206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12/11/2024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tea.texas.gov/academics/college-career-and-military-prep/career-and-technical-education/programs-of-study-additional-resourc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tea.texas.gov/cte" TargetMode="External"/><Relationship Id="rId4" Type="http://schemas.openxmlformats.org/officeDocument/2006/relationships/hyperlink" Target="mailto:CTE@tea.texa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Carpentry — Page 1</a:t>
            </a:r>
            <a:b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800" dirty="0">
              <a:solidFill>
                <a:schemeClr val="bg1"/>
              </a:solidFill>
            </a:endParaRPr>
          </a:p>
        </p:txBody>
      </p:sp>
      <p:sp>
        <p:nvSpPr>
          <p:cNvPr id="21" name="TextBox 20">
            <a:extLst>
              <a:ext uri="{FF2B5EF4-FFF2-40B4-BE49-F238E27FC236}">
                <a16:creationId xmlns:a16="http://schemas.microsoft.com/office/drawing/2014/main" id="{9BFD03F5-8A8A-F438-C479-BC988E6EBE64}"/>
              </a:ext>
              <a:ext uri="{C183D7F6-B498-43B3-948B-1728B52AA6E4}">
                <adec:decorative xmlns:adec="http://schemas.microsoft.com/office/drawing/2017/decorative" val="0"/>
              </a:ext>
            </a:extLst>
          </p:cNvPr>
          <p:cNvSpPr txBox="1"/>
          <p:nvPr/>
        </p:nvSpPr>
        <p:spPr>
          <a:xfrm>
            <a:off x="6270093" y="49322"/>
            <a:ext cx="1379519" cy="200055"/>
          </a:xfrm>
          <a:prstGeom prst="rect">
            <a:avLst/>
          </a:prstGeom>
          <a:noFill/>
        </p:spPr>
        <p:txBody>
          <a:bodyPr wrap="square">
            <a:spAutoFit/>
          </a:bodyPr>
          <a:lstStyle/>
          <a:p>
            <a:pPr algn="r"/>
            <a:r>
              <a:rPr lang="en-US" sz="700" b="0" i="1" u="none" strike="noStrike" baseline="0" dirty="0">
                <a:solidFill>
                  <a:srgbClr val="212C63"/>
                </a:solidFill>
                <a:latin typeface="Calibri" panose="020F0502020204030204" pitchFamily="34" charset="0"/>
              </a:rPr>
              <a:t>Revised–May 2024</a:t>
            </a:r>
            <a:endParaRPr lang="en-US" sz="1600" dirty="0"/>
          </a:p>
        </p:txBody>
      </p:sp>
      <p:sp>
        <p:nvSpPr>
          <p:cNvPr id="5" name="TextBox 4">
            <a:extLst>
              <a:ext uri="{FF2B5EF4-FFF2-40B4-BE49-F238E27FC236}">
                <a16:creationId xmlns:a16="http://schemas.microsoft.com/office/drawing/2014/main" id="{090C96C9-7626-E84E-94AF-1A4A71B39E9B}"/>
              </a:ext>
            </a:extLst>
          </p:cNvPr>
          <p:cNvSpPr txBox="1"/>
          <p:nvPr/>
        </p:nvSpPr>
        <p:spPr>
          <a:xfrm>
            <a:off x="1392665" y="150698"/>
            <a:ext cx="6325898" cy="9002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a:p>
            <a:pPr>
              <a:lnSpc>
                <a:spcPts val="1200"/>
              </a:lnSpc>
              <a:spcAft>
                <a:spcPts val="300"/>
              </a:spcAft>
              <a:defRPr/>
            </a:pPr>
            <a:r>
              <a:rPr lang="en-US" sz="1000" b="0" i="0" u="none" strike="noStrike" dirty="0">
                <a:solidFill>
                  <a:srgbClr val="3863AF"/>
                </a:solidFill>
                <a:effectLst/>
                <a:latin typeface="+mn-lt"/>
              </a:rPr>
              <a:t>The Architecture and Construction career cluster focuses on designing, planning, managing, building, and maintaining the built environment. This career cluster includes occupations ranging from architect, carpenter, and construction manager to electrician, plumber, and heating, air conditioning, and refrigeration technician.</a:t>
            </a:r>
            <a:endParaRPr kumimoji="0" lang="en-US" sz="1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6" name="TextBox 5">
            <a:extLst>
              <a:ext uri="{FF2B5EF4-FFF2-40B4-BE49-F238E27FC236}">
                <a16:creationId xmlns:a16="http://schemas.microsoft.com/office/drawing/2014/main" id="{F67423BB-E84B-A848-912D-92B720E05DCA}"/>
              </a:ext>
            </a:extLst>
          </p:cNvPr>
          <p:cNvSpPr txBox="1"/>
          <p:nvPr/>
        </p:nvSpPr>
        <p:spPr>
          <a:xfrm>
            <a:off x="147062" y="1158524"/>
            <a:ext cx="7295880" cy="810478"/>
          </a:xfrm>
          <a:prstGeom prst="rect">
            <a:avLst/>
          </a:prstGeom>
          <a:noFill/>
        </p:spPr>
        <p:txBody>
          <a:bodyPr wrap="square" rtlCol="0">
            <a:spAutoFit/>
          </a:bodyPr>
          <a:lstStyle/>
          <a:p>
            <a:pPr marL="0" marR="0" lvl="0" indent="0" algn="l" defTabSz="914400" rtl="0" eaLnBrk="1" fontAlgn="auto" latinLnBrk="0" hangingPunct="1">
              <a:lnSpc>
                <a:spcPts val="1950"/>
              </a:lnSpc>
              <a:spcBef>
                <a:spcPts val="0"/>
              </a:spcBef>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Carpentry</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Carpentry program of study focuses on occupational and educational opportunities related to constructing, installing, and repairing structures and fixtures made of wood (including frameworks, partitions, joists, studding, rafters, and stairways). The program of study includes installing, dismantling, or moving machinery and heavy equipment according to layout plans, blueprints, or other drawings.</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478085" y="1989826"/>
            <a:ext cx="3955295"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3864AF"/>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rgbClr val="3864AF"/>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a:extLst>
              <a:ext uri="{FF2B5EF4-FFF2-40B4-BE49-F238E27FC236}">
                <a16:creationId xmlns:a16="http://schemas.microsoft.com/office/drawing/2014/main" id="{BC670147-9ED5-F2C0-256F-C19FC1AF659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64376620"/>
              </p:ext>
            </p:extLst>
          </p:nvPr>
        </p:nvGraphicFramePr>
        <p:xfrm>
          <a:off x="680079" y="2285756"/>
          <a:ext cx="3831336" cy="1188253"/>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30015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Construction</a:t>
                      </a:r>
                    </a:p>
                  </a:txBody>
                  <a:tcPr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18324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Construction Technology I</a:t>
                      </a:r>
                    </a:p>
                  </a:txBody>
                  <a:tcPr marR="45720"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30015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Construction Technology II</a:t>
                      </a:r>
                    </a:p>
                  </a:txBody>
                  <a:tcPr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2808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Construction Technology</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Construction Technology DC</a:t>
                      </a:r>
                      <a:endParaRPr kumimoji="0" lang="en-US" sz="900" b="0" i="1"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txBody>
                  <a:tcPr marR="45720"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36866" y="5107227"/>
            <a:ext cx="4210735" cy="276999"/>
          </a:xfrm>
          <a:prstGeom prst="rect">
            <a:avLst/>
          </a:prstGeom>
        </p:spPr>
        <p:txBody>
          <a:bodyPr wrap="square">
            <a:spAutoFit/>
          </a:bodyPr>
          <a:lstStyle/>
          <a:p>
            <a:pPr lvl="0" algn="ctr">
              <a:buClr>
                <a:prstClr val="black"/>
              </a:buClr>
              <a:defRPr/>
            </a:pPr>
            <a:r>
              <a:rPr lang="en-US" sz="1200" b="1" dirty="0">
                <a:solidFill>
                  <a:schemeClr val="accent1"/>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143468461"/>
              </p:ext>
            </p:extLst>
          </p:nvPr>
        </p:nvGraphicFramePr>
        <p:xfrm>
          <a:off x="227376" y="5360731"/>
          <a:ext cx="4230896" cy="314995"/>
        </p:xfrm>
        <a:graphic>
          <a:graphicData uri="http://schemas.openxmlformats.org/drawingml/2006/table">
            <a:tbl>
              <a:tblPr firstRow="1" bandRow="1">
                <a:effectLst/>
                <a:tableStyleId>{5C22544A-7EE6-4342-B048-85BDC9FD1C3A}</a:tableStyleId>
              </a:tblPr>
              <a:tblGrid>
                <a:gridCol w="1126155">
                  <a:extLst>
                    <a:ext uri="{9D8B030D-6E8A-4147-A177-3AD203B41FA5}">
                      <a16:colId xmlns:a16="http://schemas.microsoft.com/office/drawing/2014/main" val="3900548994"/>
                    </a:ext>
                  </a:extLst>
                </a:gridCol>
                <a:gridCol w="3104741">
                  <a:extLst>
                    <a:ext uri="{9D8B030D-6E8A-4147-A177-3AD203B41FA5}">
                      <a16:colId xmlns:a16="http://schemas.microsoft.com/office/drawing/2014/main" val="1881397732"/>
                    </a:ext>
                  </a:extLst>
                </a:gridCol>
              </a:tblGrid>
              <a:tr h="3149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Dual credit offerings will vary by local education agency.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10000"/>
                      </a:srgb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296344" y="5602188"/>
            <a:ext cx="4874378" cy="461665"/>
          </a:xfrm>
          <a:prstGeom prst="rect">
            <a:avLst/>
          </a:prstGeom>
          <a:noFill/>
        </p:spPr>
        <p:txBody>
          <a:bodyPr wrap="square" rtlCol="0">
            <a:spAutoFit/>
          </a:bodyPr>
          <a:lstStyle/>
          <a:p>
            <a:pPr marL="457200" marR="0">
              <a:spcBef>
                <a:spcPts val="0"/>
              </a:spcBef>
              <a:spcAft>
                <a:spcPts val="800"/>
              </a:spcAft>
            </a:pPr>
            <a:r>
              <a:rPr lang="en-US" sz="800" i="1" kern="100" dirty="0">
                <a:effectLst/>
                <a:latin typeface="Calibri" panose="020F0502020204030204" pitchFamily="34" charset="0"/>
                <a:ea typeface="Calibri" panose="020F0502020204030204" pitchFamily="34" charset="0"/>
                <a:cs typeface="Times New Roman" panose="02020603050405020304" pitchFamily="18"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34076" y="6328813"/>
            <a:ext cx="42107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688423739"/>
              </p:ext>
            </p:extLst>
          </p:nvPr>
        </p:nvGraphicFramePr>
        <p:xfrm>
          <a:off x="225040" y="6583902"/>
          <a:ext cx="4234388" cy="1143000"/>
        </p:xfrm>
        <a:graphic>
          <a:graphicData uri="http://schemas.openxmlformats.org/drawingml/2006/table">
            <a:tbl>
              <a:tblPr firstRow="1" bandRow="1">
                <a:effectLst/>
                <a:tableStyleId>{5C22544A-7EE6-4342-B048-85BDC9FD1C3A}</a:tableStyleId>
              </a:tblPr>
              <a:tblGrid>
                <a:gridCol w="1146452">
                  <a:extLst>
                    <a:ext uri="{9D8B030D-6E8A-4147-A177-3AD203B41FA5}">
                      <a16:colId xmlns:a16="http://schemas.microsoft.com/office/drawing/2014/main" val="3900548994"/>
                    </a:ext>
                  </a:extLst>
                </a:gridCol>
                <a:gridCol w="3087936">
                  <a:extLst>
                    <a:ext uri="{9D8B030D-6E8A-4147-A177-3AD203B41FA5}">
                      <a16:colId xmlns:a16="http://schemas.microsoft.com/office/drawing/2014/main" val="1881397732"/>
                    </a:ext>
                  </a:extLst>
                </a:gridCol>
              </a:tblGrid>
              <a:tr h="37379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5098"/>
                      </a:srgb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with a carpenter to practice skills such as measuring materials and assembling structures</a:t>
                      </a:r>
                    </a:p>
                    <a:p>
                      <a:pPr marL="171450" marR="0" lvl="0" indent="-171450" algn="l" defTabSz="914400" rtl="0" eaLnBrk="1" fontAlgn="auto" latinLnBrk="0" hangingPunct="1">
                        <a:lnSpc>
                          <a:spcPct val="100000"/>
                        </a:lnSpc>
                        <a:spcBef>
                          <a:spcPts val="0"/>
                        </a:spcBef>
                        <a:spcAft>
                          <a:spcPts val="0"/>
                        </a:spcAft>
                        <a:buClr>
                          <a:srgbClr val="363534"/>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a pre-apprenticeship that includes activities like installing cabinets, drywall, and siding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5098"/>
                      </a:srgbClr>
                    </a:solidFill>
                  </a:tcPr>
                </a:tc>
                <a:extLst>
                  <a:ext uri="{0D108BD9-81ED-4DB2-BD59-A6C34878D82A}">
                    <a16:rowId xmlns:a16="http://schemas.microsoft.com/office/drawing/2014/main" val="2479243592"/>
                  </a:ext>
                </a:extLst>
              </a:tr>
              <a:tr h="37379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20000"/>
                      </a:srgbClr>
                    </a:solidFill>
                  </a:tcPr>
                </a:tc>
                <a:tc>
                  <a:txBody>
                    <a:bodyPr/>
                    <a:lstStyle/>
                    <a:p>
                      <a:pPr marL="171450" marR="0" lvl="0" indent="-171450" algn="l" defTabSz="914400" rtl="0" eaLnBrk="1" fontAlgn="auto" latinLnBrk="0" hangingPunct="1">
                        <a:lnSpc>
                          <a:spcPct val="100000"/>
                        </a:lnSpc>
                        <a:spcBef>
                          <a:spcPts val="0"/>
                        </a:spcBef>
                        <a:spcAft>
                          <a:spcPts val="0"/>
                        </a:spcAft>
                        <a:buClr>
                          <a:srgbClr val="363534"/>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 construction manager to learn more about how construction teams work together to complete projects</a:t>
                      </a:r>
                    </a:p>
                    <a:p>
                      <a:pPr marL="171450" marR="0" lvl="0" indent="-171450" algn="l" defTabSz="914400" rtl="0" eaLnBrk="1" fontAlgn="auto" latinLnBrk="0" hangingPunct="1">
                        <a:lnSpc>
                          <a:spcPct val="100000"/>
                        </a:lnSpc>
                        <a:spcBef>
                          <a:spcPts val="0"/>
                        </a:spcBef>
                        <a:spcAft>
                          <a:spcPts val="0"/>
                        </a:spcAft>
                        <a:buClr>
                          <a:srgbClr val="363534"/>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20000"/>
                      </a:srgb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36866" y="8041445"/>
            <a:ext cx="4221406"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8" name="Google Shape;166;p1">
            <a:extLst>
              <a:ext uri="{FF2B5EF4-FFF2-40B4-BE49-F238E27FC236}">
                <a16:creationId xmlns:a16="http://schemas.microsoft.com/office/drawing/2014/main" id="{B55BAC84-6574-B17B-E07A-22D21CEF95E7}"/>
              </a:ext>
            </a:extLst>
          </p:cNvPr>
          <p:cNvSpPr txBox="1"/>
          <p:nvPr/>
        </p:nvSpPr>
        <p:spPr>
          <a:xfrm>
            <a:off x="229742" y="8284458"/>
            <a:ext cx="4217859" cy="1129140"/>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HBI Pre-Apprenticeship Certificate Training (PACT), Basic Carpentry</a:t>
            </a:r>
          </a:p>
          <a:p>
            <a:pPr marL="127000" marR="0" lvl="0" indent="-127000" algn="l" defTabSz="914400" rtl="0" eaLnBrk="1" fontAlgn="auto" latinLnBrk="0" hangingPunct="1">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HBI Pre-Apprenticeship Certificate Training (PACT), Core</a:t>
            </a:r>
          </a:p>
          <a:p>
            <a:pPr marL="127000" marR="0" lvl="0" indent="-127000" algn="l" defTabSz="914400" rtl="0" eaLnBrk="1" fontAlgn="auto" latinLnBrk="0" hangingPunct="1">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HBI Pre-Apprenticeship Certificate Training (PACT), Green Core</a:t>
            </a:r>
          </a:p>
          <a:p>
            <a:pPr marL="127000" marR="0" lvl="0" indent="-127000" algn="l" defTabSz="914400" rtl="0" eaLnBrk="1" fontAlgn="auto" latinLnBrk="0" hangingPunct="1">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NCCER Carpentry Level I</a:t>
            </a:r>
          </a:p>
          <a:p>
            <a:pPr marL="127000" marR="0" lvl="0" indent="-127000" algn="l" defTabSz="914400" rtl="0" eaLnBrk="1" fontAlgn="auto" latinLnBrk="0" hangingPunct="1">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NCCER Carpentry Level II</a:t>
            </a:r>
          </a:p>
          <a:p>
            <a:pPr marL="127000" marR="0" lvl="0" indent="-127000" algn="l" defTabSz="914400" rtl="0" eaLnBrk="1" fontAlgn="auto" latinLnBrk="0" hangingPunct="1">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NCCER Commercial Carpenter</a:t>
            </a:r>
          </a:p>
          <a:p>
            <a:pPr marL="127000" marR="0" lvl="0" indent="-127000" algn="l" defTabSz="914400" rtl="0" eaLnBrk="1" fontAlgn="auto" latinLnBrk="0" hangingPunct="1">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NCCER Construction Technology Certification Level I</a:t>
            </a:r>
          </a:p>
          <a:p>
            <a:pPr marL="127000" marR="0" lvl="0" indent="-127000" algn="l" defTabSz="914400" rtl="0" eaLnBrk="1" fontAlgn="auto" latinLnBrk="0" hangingPunct="1">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NCCER Core</a:t>
            </a:r>
          </a:p>
          <a:p>
            <a:pPr marL="127000" marR="0" lvl="0" indent="-127000" algn="l" defTabSz="914400" rtl="0" eaLnBrk="1" fontAlgn="auto" latinLnBrk="0" hangingPunct="1">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NCCER Painting: Commercial and Residential Level I</a:t>
            </a:r>
          </a:p>
          <a:p>
            <a:pPr marL="127000" marR="0" lvl="0" indent="-127000" algn="l" defTabSz="914400" rtl="0" eaLnBrk="1" fontAlgn="auto" latinLnBrk="0" hangingPunct="1">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LEED Green Associate</a:t>
            </a:r>
          </a:p>
        </p:txBody>
      </p:sp>
      <p:grpSp>
        <p:nvGrpSpPr>
          <p:cNvPr id="9" name="Group 8">
            <a:extLst>
              <a:ext uri="{FF2B5EF4-FFF2-40B4-BE49-F238E27FC236}">
                <a16:creationId xmlns:a16="http://schemas.microsoft.com/office/drawing/2014/main" id="{1D77772E-C9CA-3540-8B2C-6EC20D4D1177}"/>
              </a:ext>
              <a:ext uri="{C183D7F6-B498-43B3-948B-1728B52AA6E4}">
                <adec:decorative xmlns:adec="http://schemas.microsoft.com/office/drawing/2017/decorative" val="1"/>
              </a:ext>
            </a:extLst>
          </p:cNvPr>
          <p:cNvGrpSpPr>
            <a:grpSpLocks noGrp="1" noUngrp="1" noRot="1" noMove="1" noResize="1"/>
          </p:cNvGrpSpPr>
          <p:nvPr/>
        </p:nvGrpSpPr>
        <p:grpSpPr>
          <a:xfrm>
            <a:off x="4675133" y="3154680"/>
            <a:ext cx="3116932" cy="6903722"/>
            <a:chOff x="4675133" y="3154680"/>
            <a:chExt cx="3116932" cy="6903722"/>
          </a:xfrm>
        </p:grpSpPr>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675133" y="3154680"/>
              <a:ext cx="3116932" cy="6903722"/>
            </a:xfrm>
            <a:prstGeom prst="rect">
              <a:avLst/>
            </a:prstGeom>
            <a:solidFill>
              <a:srgbClr val="3863A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a:spLocks/>
            </p:cNvSpPr>
            <p:nvPr/>
          </p:nvSpPr>
          <p:spPr>
            <a:xfrm>
              <a:off x="5310584" y="6425149"/>
              <a:ext cx="1899685" cy="966545"/>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a:spLocks/>
            </p:cNvSpPr>
            <p:nvPr/>
          </p:nvSpPr>
          <p:spPr>
            <a:xfrm>
              <a:off x="5309403" y="7480529"/>
              <a:ext cx="1899686" cy="780782"/>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a:spLocks/>
            </p:cNvSpPr>
            <p:nvPr/>
          </p:nvSpPr>
          <p:spPr>
            <a:xfrm>
              <a:off x="5307510" y="8350004"/>
              <a:ext cx="1901952" cy="783797"/>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Carpentry</a:t>
            </a:r>
          </a:p>
        </p:txBody>
      </p:sp>
      <p:sp>
        <p:nvSpPr>
          <p:cNvPr id="47" name="Rectangle 46">
            <a:extLst>
              <a:ext uri="{FF2B5EF4-FFF2-40B4-BE49-F238E27FC236}">
                <a16:creationId xmlns:a16="http://schemas.microsoft.com/office/drawing/2014/main" id="{1769ED0C-06E7-7F46-B005-75B0FEB7C386}"/>
              </a:ext>
            </a:extLst>
          </p:cNvPr>
          <p:cNvSpPr/>
          <p:nvPr/>
        </p:nvSpPr>
        <p:spPr>
          <a:xfrm>
            <a:off x="4764241" y="3221931"/>
            <a:ext cx="2948363"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75330" y="3506731"/>
            <a:ext cx="2882825" cy="2500591"/>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Apprenticeships</a:t>
            </a:r>
          </a:p>
          <a:p>
            <a:pPr marL="171450" marR="0" lvl="0" indent="-171450" algn="l" defTabSz="914400" rtl="0" eaLnBrk="1" fontAlgn="auto" latinLnBrk="0" hangingPunct="1">
              <a:lnSpc>
                <a:spcPts val="1000"/>
              </a:lnSpc>
              <a:spcBef>
                <a:spcPts val="0"/>
              </a:spcBef>
              <a:spcAft>
                <a:spcPts val="0"/>
              </a:spcAft>
              <a:buClr>
                <a:srgbClr val="363534"/>
              </a:buClr>
              <a:buSzTx/>
              <a:buFont typeface="Arial" panose="020B0604020202020204" pitchFamily="34" charset="0"/>
              <a:buChar char="•"/>
              <a:tabLst/>
              <a:defRPr/>
            </a:pPr>
            <a:r>
              <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Carpenter</a:t>
            </a:r>
          </a:p>
          <a:p>
            <a:pPr marL="171450" marR="0" lvl="0" indent="-171450" algn="l" defTabSz="914400" rtl="0" eaLnBrk="1" fontAlgn="auto" latinLnBrk="0" hangingPunct="1">
              <a:lnSpc>
                <a:spcPts val="1000"/>
              </a:lnSpc>
              <a:spcBef>
                <a:spcPts val="0"/>
              </a:spcBef>
              <a:spcAft>
                <a:spcPts val="0"/>
              </a:spcAft>
              <a:buClr>
                <a:srgbClr val="363534"/>
              </a:buClr>
              <a:buSzTx/>
              <a:buFont typeface="Arial" panose="020B0604020202020204" pitchFamily="34" charset="0"/>
              <a:buChar char="•"/>
              <a:tabLst/>
              <a:defRPr/>
            </a:pPr>
            <a:endParaRPr kumimoji="0" lang="en-US" sz="700"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a:t>
            </a: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Degrees</a:t>
            </a:r>
            <a:endParaRPr kumimoji="0"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Construction Management</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Construction Engineering Technology</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Building Construction Technology</a:t>
            </a:r>
          </a:p>
          <a:p>
            <a:pPr lvl="0">
              <a:lnSpc>
                <a:spcPts val="1000"/>
              </a:lnSpc>
              <a:buClr>
                <a:srgbClr val="363534"/>
              </a:buClr>
              <a:buSzPts val="800"/>
              <a:defRPr/>
            </a:pPr>
            <a:endParaRPr lang="en-US" sz="7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lnSpc>
                <a:spcPts val="100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Construction Engineering</a:t>
            </a:r>
          </a:p>
          <a:p>
            <a:pPr marL="171450" lvl="0" indent="-171450">
              <a:lnSpc>
                <a:spcPts val="1000"/>
              </a:lnSpc>
              <a:buClr>
                <a:srgbClr val="363534"/>
              </a:buClr>
              <a:buSzPct val="100000"/>
              <a:buFont typeface="Arial" panose="020B0604020202020204" pitchFamily="34" charset="0"/>
              <a:buChar char="•"/>
              <a:defRPr/>
            </a:pPr>
            <a:r>
              <a:rPr lang="fr-FR"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Construction Science</a:t>
            </a:r>
          </a:p>
          <a:p>
            <a:pPr marL="171450" lvl="0" indent="-171450">
              <a:lnSpc>
                <a:spcPts val="1000"/>
              </a:lnSpc>
              <a:buClr>
                <a:srgbClr val="363534"/>
              </a:buClr>
              <a:buSzPct val="100000"/>
              <a:buFont typeface="Arial" panose="020B0604020202020204" pitchFamily="34" charset="0"/>
              <a:buChar char="•"/>
              <a:defRPr/>
            </a:pPr>
            <a:r>
              <a:rPr lang="fr-FR"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Construction Site Management</a:t>
            </a:r>
          </a:p>
          <a:p>
            <a:pPr marL="171450" lvl="0" indent="-171450">
              <a:lnSpc>
                <a:spcPts val="1000"/>
              </a:lnSpc>
              <a:buClr>
                <a:srgbClr val="363534"/>
              </a:buClr>
              <a:buSzPts val="800"/>
              <a:buFont typeface="Arial" panose="020B0604020202020204" pitchFamily="34" charset="0"/>
              <a:buChar char="•"/>
              <a:defRPr/>
            </a:pPr>
            <a:endParaRPr lang="en-US" sz="7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a:p>
            <a:pPr lvl="0">
              <a:lnSpc>
                <a:spcPts val="100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Construction Engineering Technology</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Construction Engineering</a:t>
            </a: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Construction Management</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Project Management</a:t>
            </a:r>
          </a:p>
          <a:p>
            <a:pPr marL="171450" lvl="0" indent="-171450">
              <a:lnSpc>
                <a:spcPts val="1000"/>
              </a:lnSpc>
              <a:buClr>
                <a:srgbClr val="363534"/>
              </a:buClr>
              <a:buSzPts val="800"/>
              <a:buFont typeface="Arial" panose="020B0604020202020204" pitchFamily="34" charset="0"/>
              <a:buChar char="•"/>
              <a:defRPr/>
            </a:pPr>
            <a:endParaRPr lang="en-US" sz="7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endParaRPr>
          </a:p>
        </p:txBody>
      </p:sp>
      <p:sp>
        <p:nvSpPr>
          <p:cNvPr id="15" name="Rectangle 14">
            <a:extLst>
              <a:ext uri="{FF2B5EF4-FFF2-40B4-BE49-F238E27FC236}">
                <a16:creationId xmlns:a16="http://schemas.microsoft.com/office/drawing/2014/main" id="{015EAF6B-99CE-4B46-8970-C84F35537098}"/>
              </a:ext>
            </a:extLst>
          </p:cNvPr>
          <p:cNvSpPr/>
          <p:nvPr/>
        </p:nvSpPr>
        <p:spPr>
          <a:xfrm>
            <a:off x="5373214" y="6018500"/>
            <a:ext cx="2460540"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7" name="TextBox 6">
            <a:extLst>
              <a:ext uri="{FF2B5EF4-FFF2-40B4-BE49-F238E27FC236}">
                <a16:creationId xmlns:a16="http://schemas.microsoft.com/office/drawing/2014/main" id="{5ECE42AF-E901-D54D-9617-6AE15DB37D6C}"/>
              </a:ext>
            </a:extLst>
          </p:cNvPr>
          <p:cNvSpPr txBox="1"/>
          <p:nvPr/>
        </p:nvSpPr>
        <p:spPr>
          <a:xfrm>
            <a:off x="5379045" y="6456071"/>
            <a:ext cx="1637195" cy="435823"/>
          </a:xfrm>
          <a:prstGeom prst="rect">
            <a:avLst/>
          </a:prstGeom>
          <a:noFill/>
        </p:spPr>
        <p:txBody>
          <a:bodyPr wrap="square" rtlCol="0">
            <a:noAutofit/>
          </a:bodyPr>
          <a:lstStyle/>
          <a:p>
            <a:pPr lvl="0" defTabSz="1341150">
              <a:lnSpc>
                <a:spcPts val="1250"/>
              </a:lnSpc>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Drywall and Ceiling Tile Installers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81962" y="6779471"/>
            <a:ext cx="1458614" cy="578742"/>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a:t>
            </a: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44,699</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758</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14%</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33" name="TextBox 32">
            <a:extLst>
              <a:ext uri="{FF2B5EF4-FFF2-40B4-BE49-F238E27FC236}">
                <a16:creationId xmlns:a16="http://schemas.microsoft.com/office/drawing/2014/main" id="{322A8830-FB08-DD4C-9E74-0415193C983F}"/>
              </a:ext>
            </a:extLst>
          </p:cNvPr>
          <p:cNvSpPr txBox="1"/>
          <p:nvPr/>
        </p:nvSpPr>
        <p:spPr>
          <a:xfrm>
            <a:off x="5382704" y="7493086"/>
            <a:ext cx="1536527" cy="234426"/>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Carpenters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80591" y="7650141"/>
            <a:ext cx="1654064" cy="601240"/>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itchFamily="2" charset="0"/>
                <a:cs typeface="Calibri" panose="020F0502020204030204" pitchFamily="34" charset="0"/>
              </a:rPr>
              <a:t>46,272</a:t>
            </a: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itchFamily="2" charset="0"/>
                <a:cs typeface="Calibri" panose="020F0502020204030204" pitchFamily="34" charset="0"/>
              </a:rPr>
              <a:t>5,623 </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Growth: 15%</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83322" y="3530555"/>
            <a:ext cx="597317" cy="583742"/>
          </a:xfrm>
          <a:prstGeom prst="rect">
            <a:avLst/>
          </a:prstGeom>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37651" y="2197307"/>
            <a:ext cx="594360" cy="580853"/>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79453" y="5918276"/>
            <a:ext cx="599169" cy="578742"/>
          </a:xfrm>
          <a:prstGeom prst="rect">
            <a:avLst/>
          </a:prstGeom>
        </p:spPr>
      </p:pic>
      <p:sp>
        <p:nvSpPr>
          <p:cNvPr id="35" name="TextBox 34">
            <a:extLst>
              <a:ext uri="{FF2B5EF4-FFF2-40B4-BE49-F238E27FC236}">
                <a16:creationId xmlns:a16="http://schemas.microsoft.com/office/drawing/2014/main" id="{86836B01-57B0-8443-920B-F0A28CAAA2E7}"/>
              </a:ext>
            </a:extLst>
          </p:cNvPr>
          <p:cNvSpPr txBox="1"/>
          <p:nvPr/>
        </p:nvSpPr>
        <p:spPr>
          <a:xfrm>
            <a:off x="5382381" y="8364426"/>
            <a:ext cx="1687372" cy="212022"/>
          </a:xfrm>
          <a:prstGeom prst="rect">
            <a:avLst/>
          </a:prstGeom>
          <a:noFill/>
        </p:spPr>
        <p:txBody>
          <a:bodyPr wrap="square" rtlCol="0">
            <a:noAutofit/>
          </a:bodyPr>
          <a:lstStyle/>
          <a:p>
            <a:pPr lvl="0" defTabSz="1341150">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Construction Managers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380799" y="8522933"/>
            <a:ext cx="1640924" cy="57432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95,072</a:t>
            </a: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6,325 </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24%</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7">
            <a:alphaModFix/>
          </a:blip>
          <a:srcRect/>
          <a:stretch/>
        </p:blipFill>
        <p:spPr>
          <a:xfrm>
            <a:off x="150690" y="957064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42515" y="9579979"/>
            <a:ext cx="3754879" cy="338554"/>
          </a:xfrm>
          <a:prstGeom prst="rect">
            <a:avLst/>
          </a:prstGeom>
          <a:noFill/>
        </p:spPr>
        <p:txBody>
          <a:bodyPr wrap="square" rtlCol="0">
            <a:spAutoFit/>
          </a:bodyPr>
          <a:lstStyle/>
          <a:p>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Carpentry program of study will fulfill requirements of the Business and Industry endorsement.</a:t>
            </a:r>
          </a:p>
        </p:txBody>
      </p:sp>
      <p:sp>
        <p:nvSpPr>
          <p:cNvPr id="13" name="TextBox 12">
            <a:extLst>
              <a:ext uri="{FF2B5EF4-FFF2-40B4-BE49-F238E27FC236}">
                <a16:creationId xmlns:a16="http://schemas.microsoft.com/office/drawing/2014/main" id="{64FC92F2-B59A-C39A-4F38-5C7D4D284AAD}"/>
              </a:ext>
            </a:extLst>
          </p:cNvPr>
          <p:cNvSpPr txBox="1"/>
          <p:nvPr/>
        </p:nvSpPr>
        <p:spPr>
          <a:xfrm>
            <a:off x="4680213" y="9352826"/>
            <a:ext cx="3754879"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18" name="Picture 17" descr="QR Code">
            <a:extLst>
              <a:ext uri="{FF2B5EF4-FFF2-40B4-BE49-F238E27FC236}">
                <a16:creationId xmlns:a16="http://schemas.microsoft.com/office/drawing/2014/main" id="{C851C065-71E1-7B42-99B6-11983C796FB2}"/>
              </a:ext>
              <a:ext uri="{C183D7F6-B498-43B3-948B-1728B52AA6E4}">
                <adec:decorative xmlns:adec="http://schemas.microsoft.com/office/drawing/2017/decorative" val="0"/>
              </a:ext>
            </a:extLst>
          </p:cNvPr>
          <p:cNvPicPr>
            <a:picLocks noChangeAspect="1"/>
          </p:cNvPicPr>
          <p:nvPr/>
        </p:nvPicPr>
        <p:blipFill rotWithShape="1">
          <a:blip r:embed="rId8"/>
          <a:srcRect l="19196" t="15498" r="19618" b="23648"/>
          <a:stretch/>
        </p:blipFill>
        <p:spPr>
          <a:xfrm>
            <a:off x="4743726" y="9514180"/>
            <a:ext cx="484632" cy="481991"/>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84754" y="9507012"/>
            <a:ext cx="2278872" cy="519886"/>
          </a:xfrm>
          <a:prstGeom prst="rect">
            <a:avLst/>
          </a:prstGeom>
          <a:noFill/>
        </p:spPr>
        <p:txBody>
          <a:bodyPr wrap="square" rtlCol="0">
            <a:spAutoFit/>
          </a:bodyPr>
          <a:lstStyle/>
          <a:p>
            <a:pPr>
              <a:lnSpc>
                <a:spcPct val="108000"/>
              </a:lnSpc>
            </a:pPr>
            <a:r>
              <a:rPr lang="en-US" sz="800" i="1" dirty="0">
                <a:solidFill>
                  <a:srgbClr val="012169"/>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600" dirty="0">
                <a:latin typeface="Calibri" panose="020F0502020204030204" pitchFamily="34" charset="0"/>
                <a:cs typeface="Calibri" panose="020F0502020204030204" pitchFamily="34" charset="0"/>
                <a:hlinkClick r:id="rId9"/>
              </a:rPr>
              <a:t>https://tea.texas.gov/academics/college-career-and-military-prep/career-and-technical-education/programs-of-study-additional-resources</a:t>
            </a:r>
            <a:endParaRPr lang="en-US" sz="800" i="1" dirty="0">
              <a:solidFill>
                <a:srgbClr val="012169"/>
              </a:solidFill>
              <a:latin typeface="Calibri" panose="020F0502020204030204" pitchFamily="34" charset="0"/>
              <a:ea typeface="Open Sans ExtraBold" panose="020B0606030504020204" pitchFamily="34" charset="0"/>
              <a:cs typeface="Calibri" panose="020F0502020204030204" pitchFamily="34" charset="0"/>
            </a:endParaRPr>
          </a:p>
        </p:txBody>
      </p:sp>
      <p:pic>
        <p:nvPicPr>
          <p:cNvPr id="16" name="Picture 16">
            <a:extLst>
              <a:ext uri="{FF2B5EF4-FFF2-40B4-BE49-F238E27FC236}">
                <a16:creationId xmlns:a16="http://schemas.microsoft.com/office/drawing/2014/main" id="{0A5DEB23-7E63-B16A-E2BF-6121D104C2E3}"/>
              </a:ext>
              <a:ext uri="{C183D7F6-B498-43B3-948B-1728B52AA6E4}">
                <adec:decorative xmlns:adec="http://schemas.microsoft.com/office/drawing/2017/decorative" val="1"/>
              </a:ext>
            </a:extLst>
          </p:cNvPr>
          <p:cNvPicPr>
            <a:picLocks noChangeAspect="1"/>
          </p:cNvPicPr>
          <p:nvPr/>
        </p:nvPicPr>
        <p:blipFill rotWithShape="1">
          <a:blip r:embed="rId10"/>
          <a:srcRect l="61880" t="10606" r="4958" b="56232"/>
          <a:stretch/>
        </p:blipFill>
        <p:spPr>
          <a:xfrm>
            <a:off x="6552605" y="2384130"/>
            <a:ext cx="1218800" cy="779547"/>
          </a:xfrm>
          <a:prstGeom prst="rect">
            <a:avLst/>
          </a:prstGeom>
          <a:ln>
            <a:noFill/>
          </a:ln>
          <a:effectLst/>
        </p:spPr>
      </p:pic>
      <p:pic>
        <p:nvPicPr>
          <p:cNvPr id="19" name="Picture 14">
            <a:extLst>
              <a:ext uri="{FF2B5EF4-FFF2-40B4-BE49-F238E27FC236}">
                <a16:creationId xmlns:a16="http://schemas.microsoft.com/office/drawing/2014/main" id="{A98437D1-CE86-1361-D785-A9B0DB274802}"/>
              </a:ext>
              <a:ext uri="{C183D7F6-B498-43B3-948B-1728B52AA6E4}">
                <adec:decorative xmlns:adec="http://schemas.microsoft.com/office/drawing/2017/decorative" val="1"/>
              </a:ext>
            </a:extLst>
          </p:cNvPr>
          <p:cNvPicPr>
            <a:picLocks noChangeAspect="1"/>
          </p:cNvPicPr>
          <p:nvPr/>
        </p:nvPicPr>
        <p:blipFill rotWithShape="1">
          <a:blip r:embed="rId11"/>
          <a:srcRect l="33551" t="15640" r="1401" b="20251"/>
          <a:stretch/>
        </p:blipFill>
        <p:spPr>
          <a:xfrm>
            <a:off x="4674971" y="2382860"/>
            <a:ext cx="1996339" cy="781959"/>
          </a:xfrm>
          <a:prstGeom prst="rect">
            <a:avLst/>
          </a:prstGeom>
          <a:effectLst/>
        </p:spPr>
      </p:pic>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 Diagonal Corner Rectangle 30">
            <a:extLst>
              <a:ext uri="{FF2B5EF4-FFF2-40B4-BE49-F238E27FC236}">
                <a16:creationId xmlns:a16="http://schemas.microsoft.com/office/drawing/2014/main" id="{6F3D3810-8B43-4850-F87A-D4EAD0E385C2}"/>
              </a:ext>
              <a:ext uri="{C183D7F6-B498-43B3-948B-1728B52AA6E4}">
                <adec:decorative xmlns:adec="http://schemas.microsoft.com/office/drawing/2017/decorative" val="1"/>
              </a:ext>
            </a:extLst>
          </p:cNvPr>
          <p:cNvSpPr/>
          <p:nvPr/>
        </p:nvSpPr>
        <p:spPr>
          <a:xfrm rot="16200000">
            <a:off x="-117844" y="6979692"/>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Carpentry</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76352" y="113452"/>
            <a:ext cx="61675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p:txBody>
      </p:sp>
      <p:sp>
        <p:nvSpPr>
          <p:cNvPr id="41" name="TextBox 40">
            <a:extLst>
              <a:ext uri="{FF2B5EF4-FFF2-40B4-BE49-F238E27FC236}">
                <a16:creationId xmlns:a16="http://schemas.microsoft.com/office/drawing/2014/main" id="{016FFF59-FA5E-994D-8DE3-7298E5ADA69E}"/>
              </a:ext>
            </a:extLst>
          </p:cNvPr>
          <p:cNvSpPr txBox="1"/>
          <p:nvPr/>
        </p:nvSpPr>
        <p:spPr>
          <a:xfrm>
            <a:off x="1382448" y="473816"/>
            <a:ext cx="6392254" cy="353943"/>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Carpentry</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0" y="1114348"/>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21989" y="2087552"/>
            <a:ext cx="1126254" cy="411242"/>
          </a:xfrm>
          <a:prstGeom prst="round2DiagRect">
            <a:avLst/>
          </a:prstGeom>
          <a:solidFill>
            <a:srgbClr val="01216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65711" y="2139305"/>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5849100"/>
              </p:ext>
            </p:extLst>
          </p:nvPr>
        </p:nvGraphicFramePr>
        <p:xfrm>
          <a:off x="805567" y="1730046"/>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54864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Construction*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13004220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chemeClr val="bg1"/>
                        </a:solidFill>
                        <a:effectLst/>
                        <a:latin typeface="Calibri" panose="020F0502020204030204" pitchFamily="34" charset="0"/>
                        <a:cs typeface="Calibri" panose="020F0502020204030204" pitchFamily="34" charset="0"/>
                      </a:endParaRPr>
                    </a:p>
                  </a:txBody>
                  <a:tcPr marL="6350" marR="6350" marT="6350" marB="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8440758"/>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26583" y="3759895"/>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78246" y="3818868"/>
            <a:ext cx="1013698" cy="307736"/>
          </a:xfrm>
          <a:prstGeom prst="rect">
            <a:avLst/>
          </a:prstGeom>
          <a:solidFill>
            <a:srgbClr val="3863A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4597769"/>
              </p:ext>
            </p:extLst>
          </p:nvPr>
        </p:nvGraphicFramePr>
        <p:xfrm>
          <a:off x="805567" y="3379769"/>
          <a:ext cx="6437376" cy="124358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822960">
                <a:tc>
                  <a:txBody>
                    <a:bodyPr/>
                    <a:lstStyle/>
                    <a:p>
                      <a:pPr marL="0" marR="0" indent="0" algn="l" rtl="0" eaLnBrk="1" fontAlgn="ctr" latinLnBrk="0" hangingPunct="1">
                        <a:spcBef>
                          <a:spcPts val="0"/>
                        </a:spcBef>
                        <a:spcAft>
                          <a:spcPts val="0"/>
                        </a:spcAft>
                      </a:pPr>
                      <a:r>
                        <a:rPr lang="en-US" sz="1100" b="1" i="0" u="none" strike="noStrike" kern="1200" dirty="0">
                          <a:solidFill>
                            <a:srgbClr val="012169"/>
                          </a:solidFill>
                          <a:effectLst/>
                          <a:latin typeface="Calibri" panose="020F0502020204030204" pitchFamily="34" charset="0"/>
                          <a:ea typeface="Open Sans Semibold" pitchFamily="2" charset="0"/>
                          <a:cs typeface="Calibri" panose="020F0502020204030204" pitchFamily="34" charset="0"/>
                        </a:rPr>
                        <a:t>Construction Technology I</a:t>
                      </a:r>
                    </a:p>
                    <a:p>
                      <a:pPr marL="0" marR="0" indent="0" algn="l" rtl="0" eaLnBrk="1" fontAlgn="ctr" latinLnBrk="0" hangingPunct="1">
                        <a:spcBef>
                          <a:spcPts val="0"/>
                        </a:spcBef>
                        <a:spcAft>
                          <a:spcPts val="0"/>
                        </a:spcAft>
                      </a:pPr>
                      <a:r>
                        <a:rPr lang="en-US" sz="1000" b="0" i="0" u="none" strike="noStrike" kern="1200" spc="0" baseline="0" dirty="0">
                          <a:ln>
                            <a:noFill/>
                          </a:ln>
                          <a:solidFill>
                            <a:srgbClr val="3864AF"/>
                          </a:solidFill>
                          <a:effectLst/>
                          <a:latin typeface="Calibri" panose="020F0502020204030204" pitchFamily="34" charset="0"/>
                          <a:ea typeface="Open Sans Light" pitchFamily="2" charset="0"/>
                          <a:cs typeface="Calibri" panose="020F0502020204030204" pitchFamily="34" charset="0"/>
                        </a:rPr>
                        <a:t>13005100  (2 credits)</a:t>
                      </a:r>
                      <a:endParaRPr lang="en-US" sz="1800" b="0" i="0" u="none" strike="noStrike" dirty="0">
                        <a:effectLst/>
                        <a:latin typeface="Calibri" panose="020F0502020204030204" pitchFamily="34" charset="0"/>
                        <a:cs typeface="Calibri" panose="020F0502020204030204" pitchFamily="34" charset="0"/>
                      </a:endParaRPr>
                    </a:p>
                  </a:txBody>
                  <a:tcPr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endParaRPr lang="en-US" sz="1800" b="0" i="0" u="none" strike="noStrike">
                        <a:effectLst/>
                        <a:latin typeface="Calibri" panose="020F0502020204030204" pitchFamily="34" charset="0"/>
                        <a:cs typeface="Calibri" panose="020F0502020204030204" pitchFamily="34" charset="0"/>
                      </a:endParaRPr>
                    </a:p>
                  </a:txBody>
                  <a:tcPr marL="6350"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Construction or Principles of Architecture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Architecture and Construction</a:t>
                      </a:r>
                    </a:p>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2. Manufacturing</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4644743"/>
                  </a:ext>
                </a:extLst>
              </a:tr>
            </a:tbl>
          </a:graphicData>
        </a:graphic>
      </p:graphicFrame>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121989" y="5356755"/>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61566" y="5363027"/>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1670293"/>
              </p:ext>
            </p:extLst>
          </p:nvPr>
        </p:nvGraphicFramePr>
        <p:xfrm>
          <a:off x="796423" y="5008218"/>
          <a:ext cx="6446520" cy="124359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84832">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822960">
                <a:tc>
                  <a:txBody>
                    <a:bodyPr/>
                    <a:lstStyle/>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Construction Technology II</a:t>
                      </a: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13005200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Construction Technology l</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Construction or Principles of Architecture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b="0" i="0" kern="1200" dirty="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30888"/>
                  </a:ext>
                </a:extLst>
              </a:tr>
            </a:tbl>
          </a:graphicData>
        </a:graphic>
      </p:graphicFrame>
      <p:sp>
        <p:nvSpPr>
          <p:cNvPr id="72" name="TextBox 71">
            <a:extLst>
              <a:ext uri="{FF2B5EF4-FFF2-40B4-BE49-F238E27FC236}">
                <a16:creationId xmlns:a16="http://schemas.microsoft.com/office/drawing/2014/main" id="{71D09B68-BDB8-5C46-B0D4-323B0D03553B}"/>
              </a:ext>
              <a:ext uri="{C183D7F6-B498-43B3-948B-1728B52AA6E4}">
                <adec:decorative xmlns:adec="http://schemas.microsoft.com/office/drawing/2017/decorative" val="0"/>
              </a:ext>
            </a:extLst>
          </p:cNvPr>
          <p:cNvSpPr txBox="1"/>
          <p:nvPr/>
        </p:nvSpPr>
        <p:spPr>
          <a:xfrm>
            <a:off x="300514" y="9060685"/>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33" name="Google Shape;195;p2">
            <a:extLst>
              <a:ext uri="{FF2B5EF4-FFF2-40B4-BE49-F238E27FC236}">
                <a16:creationId xmlns:a16="http://schemas.microsoft.com/office/drawing/2014/main" id="{1FBD83F2-1A7F-CF40-A200-125D2971FFB6}"/>
              </a:ext>
              <a:ext uri="{C183D7F6-B498-43B3-948B-1728B52AA6E4}">
                <adec:decorative xmlns:adec="http://schemas.microsoft.com/office/drawing/2017/decorative" val="0"/>
              </a:ext>
            </a:extLst>
          </p:cNvPr>
          <p:cNvSpPr txBox="1"/>
          <p:nvPr/>
        </p:nvSpPr>
        <p:spPr>
          <a:xfrm>
            <a:off x="0" y="9237887"/>
            <a:ext cx="7772400"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kumimoji="0" lang="en-US" sz="900" b="1"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Architecture and Construction </a:t>
            </a:r>
            <a:r>
              <a:rPr lang="en-US" sz="900" b="0" i="0" u="none" strike="noStrike" dirty="0">
                <a:solidFill>
                  <a:srgbClr val="3863AF"/>
                </a:solidFill>
                <a:effectLst/>
                <a:latin typeface="Calibri"/>
              </a:rPr>
              <a:t>career cluster,</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5"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Carpentry</a:t>
            </a:r>
          </a:p>
        </p:txBody>
      </p:sp>
      <p:pic>
        <p:nvPicPr>
          <p:cNvPr id="29" name="Google Shape;182;p3">
            <a:extLst>
              <a:ext uri="{FF2B5EF4-FFF2-40B4-BE49-F238E27FC236}">
                <a16:creationId xmlns:a16="http://schemas.microsoft.com/office/drawing/2014/main" id="{B1AAD83A-80C5-E6BB-5AAE-56AB6B12C167}"/>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6024242" y="3956376"/>
            <a:ext cx="438912" cy="402336"/>
          </a:xfrm>
          <a:prstGeom prst="rect">
            <a:avLst/>
          </a:prstGeom>
          <a:noFill/>
          <a:ln>
            <a:noFill/>
          </a:ln>
        </p:spPr>
      </p:pic>
      <p:pic>
        <p:nvPicPr>
          <p:cNvPr id="34" name="Google Shape;182;p3">
            <a:extLst>
              <a:ext uri="{FF2B5EF4-FFF2-40B4-BE49-F238E27FC236}">
                <a16:creationId xmlns:a16="http://schemas.microsoft.com/office/drawing/2014/main" id="{7AD1B874-C00E-39A3-ACAF-678921454199}"/>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6019434" y="2129388"/>
            <a:ext cx="438912" cy="402336"/>
          </a:xfrm>
          <a:prstGeom prst="rect">
            <a:avLst/>
          </a:prstGeom>
          <a:noFill/>
          <a:ln>
            <a:noFill/>
          </a:ln>
        </p:spPr>
      </p:pic>
      <p:pic>
        <p:nvPicPr>
          <p:cNvPr id="11" name="Google Shape;91;p1">
            <a:extLst>
              <a:ext uri="{FF2B5EF4-FFF2-40B4-BE49-F238E27FC236}">
                <a16:creationId xmlns:a16="http://schemas.microsoft.com/office/drawing/2014/main" id="{75FF4F1F-9A48-A77E-DC2C-CCD6BBAFAACD}"/>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6024242" y="5589571"/>
            <a:ext cx="438912" cy="402336"/>
          </a:xfrm>
          <a:prstGeom prst="rect">
            <a:avLst/>
          </a:prstGeom>
          <a:noFill/>
          <a:ln>
            <a:noFill/>
          </a:ln>
        </p:spPr>
      </p:pic>
      <p:graphicFrame>
        <p:nvGraphicFramePr>
          <p:cNvPr id="5" name="Google Shape;188;p2">
            <a:extLst>
              <a:ext uri="{FF2B5EF4-FFF2-40B4-BE49-F238E27FC236}">
                <a16:creationId xmlns:a16="http://schemas.microsoft.com/office/drawing/2014/main" id="{5B38F382-3539-9B05-F3E8-E7EDB69143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9756413"/>
              </p:ext>
            </p:extLst>
          </p:nvPr>
        </p:nvGraphicFramePr>
        <p:xfrm>
          <a:off x="794347" y="6665979"/>
          <a:ext cx="6437376" cy="179626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3321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1280160">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Construction Technology*</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13005250 (2 credits)</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Second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13005260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Construction Technology </a:t>
                      </a:r>
                      <a:r>
                        <a:rPr lang="en-US" sz="900" b="0" i="0" u="none" strike="noStrike" cap="none" dirty="0" err="1">
                          <a:latin typeface="Calibri" panose="020F0502020204030204" pitchFamily="34" charset="0"/>
                          <a:ea typeface="Open Sans Light" panose="020B0606030504020204" pitchFamily="34" charset="0"/>
                          <a:cs typeface="Calibri" panose="020F0502020204030204" pitchFamily="34" charset="0"/>
                          <a:sym typeface="Calibri"/>
                        </a:rPr>
                        <a:t>ll</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Building Maintenance Technology II; Electrical Technology II; Heating, Ventilation, and Air Conditioning (HVAC) and Refrigeration Technology II; Plumbing Technology I; or Mill and Cabinetmaking Technology</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Recommended Prerequisites: </a:t>
                      </a:r>
                      <a:r>
                        <a:rPr lang="en-US" sz="900" u="none" strike="noStrike"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None</a:t>
                      </a:r>
                    </a:p>
                    <a:p>
                      <a:pPr marL="0" marR="0" lvl="0" indent="0" algn="l" rtl="0">
                        <a:spcBef>
                          <a:spcPts val="0"/>
                        </a:spcBef>
                        <a:spcAft>
                          <a:spcPts val="0"/>
                        </a:spcAft>
                        <a:buClr>
                          <a:schemeClr val="dk1"/>
                        </a:buClr>
                        <a:buSzPts val="1000"/>
                        <a:buFont typeface="Calibri"/>
                        <a:buNone/>
                      </a:pPr>
                      <a:r>
                        <a:rPr lang="en-US" sz="900" b="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Recommended Corequisites: </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eaLnBrk="1" latinLnBrk="0" hangingPunct="1"/>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715240"/>
                  </a:ext>
                </a:extLst>
              </a:tr>
            </a:tbl>
          </a:graphicData>
        </a:graphic>
      </p:graphicFrame>
      <p:sp>
        <p:nvSpPr>
          <p:cNvPr id="6" name="Google Shape;187;p2">
            <a:extLst>
              <a:ext uri="{FF2B5EF4-FFF2-40B4-BE49-F238E27FC236}">
                <a16:creationId xmlns:a16="http://schemas.microsoft.com/office/drawing/2014/main" id="{31BE305E-57CD-9E2E-34AA-9DE984C056B5}"/>
              </a:ext>
            </a:extLst>
          </p:cNvPr>
          <p:cNvSpPr txBox="1"/>
          <p:nvPr/>
        </p:nvSpPr>
        <p:spPr>
          <a:xfrm rot="16200000">
            <a:off x="-61566" y="7026669"/>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8" name="Google Shape;91;p1">
            <a:extLst>
              <a:ext uri="{FF2B5EF4-FFF2-40B4-BE49-F238E27FC236}">
                <a16:creationId xmlns:a16="http://schemas.microsoft.com/office/drawing/2014/main" id="{60B8490F-94D1-6D3C-D169-01A62AF16C71}"/>
              </a:ex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6024242" y="7437158"/>
            <a:ext cx="438912" cy="402336"/>
          </a:xfrm>
          <a:prstGeom prst="rect">
            <a:avLst/>
          </a:prstGeom>
          <a:noFill/>
          <a:ln>
            <a:noFill/>
          </a:ln>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Architecture and Construction Template">
      <a:dk1>
        <a:srgbClr val="000000"/>
      </a:dk1>
      <a:lt1>
        <a:srgbClr val="FFFFFF"/>
      </a:lt1>
      <a:dk2>
        <a:srgbClr val="232C65"/>
      </a:dk2>
      <a:lt2>
        <a:srgbClr val="E7E6E6"/>
      </a:lt2>
      <a:accent1>
        <a:srgbClr val="3864AF"/>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B0B306B-C9CB-6A49-B7C5-2CFFAAD1B4FC}" vid="{BDD58366-2A7D-9948-B666-C8356C9982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be74c8-68b7-49d6-ab11-c29225af66cf">
      <Terms xmlns="http://schemas.microsoft.com/office/infopath/2007/PartnerControls"/>
    </lcf76f155ced4ddcb4097134ff3c332f>
    <TaxCatchAll xmlns="475af76f-eb63-4387-973b-0ca94df6e64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3" ma:contentTypeDescription="Create a new document." ma:contentTypeScope="" ma:versionID="14b7dfd4aa03315c47fdeadc09669efc">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a09f2fa1aebdd3a2198ad7377f6554d4"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9B8988-41C7-4F93-BE04-5899A7718FCB}">
  <ds:schemaRefs>
    <ds:schemaRef ds:uri="http://schemas.microsoft.com/office/infopath/2007/PartnerControls"/>
    <ds:schemaRef ds:uri="http://schemas.microsoft.com/office/2006/documentManagement/types"/>
    <ds:schemaRef ds:uri="475af76f-eb63-4387-973b-0ca94df6e649"/>
    <ds:schemaRef ds:uri="http://purl.org/dc/elements/1.1/"/>
    <ds:schemaRef ds:uri="http://www.w3.org/XML/1998/namespace"/>
    <ds:schemaRef ds:uri="http://schemas.microsoft.com/office/2006/metadata/properties"/>
    <ds:schemaRef ds:uri="d7be74c8-68b7-49d6-ab11-c29225af66cf"/>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3DEE1212-31C9-4071-B8DB-545B5CF5B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e74c8-68b7-49d6-ab11-c29225af66cf"/>
    <ds:schemaRef ds:uri="475af76f-eb63-4387-973b-0ca94df6e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1F6602-6E44-4A2F-8453-95935FA2DB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Template-Architecture and Construction</Template>
  <TotalTime>3375</TotalTime>
  <Words>856</Words>
  <Application>Microsoft Office PowerPoint</Application>
  <PresentationFormat>Custom</PresentationFormat>
  <Paragraphs>127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 Light</vt:lpstr>
      <vt:lpstr>Open Sans Semibold</vt:lpstr>
      <vt:lpstr>Calibri</vt:lpstr>
      <vt:lpstr>Arial</vt:lpstr>
      <vt:lpstr>Open Sans Light</vt:lpstr>
      <vt:lpstr>Office Theme</vt:lpstr>
      <vt:lpstr>Statewide Program of Study: Carpentry — Page 1 </vt:lpstr>
      <vt:lpstr>Statewide Program of Study: Carpentry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Carpentry</dc:title>
  <dc:subject/>
  <dc:creator>Texas Education Agency</dc:creator>
  <cp:keywords/>
  <dc:description/>
  <cp:lastModifiedBy>Jeter, Jennifer</cp:lastModifiedBy>
  <cp:revision>60</cp:revision>
  <cp:lastPrinted>2023-10-03T21:31:19Z</cp:lastPrinted>
  <dcterms:created xsi:type="dcterms:W3CDTF">2023-10-24T17:49:05Z</dcterms:created>
  <dcterms:modified xsi:type="dcterms:W3CDTF">2024-12-11T20:35:17Z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