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EE0B2D63-BAC2-44EB-82BE-5A377BF62216}" name="Stephanie Ferguson" initials="SF" userId="d475c8c1758ebeb8" providerId="Windows Live"/>
  <p188:author id="{2675F96A-0B5F-E3BC-B1D1-49E929284C55}" name="Soto, Juanita" initials="SJ" userId="S::juanita.soto@tea.texas.gov::0784359c-8183-4edf-af85-94c445c486f3" providerId="AD"/>
  <p188:author id="{6C65EFA7-839C-0F49-32CB-B76E87E00990}" name="Freeman, Lacy" initials="LF" userId="S::Lacy.Freeman@tea.texas.gov::0e717412-cb6e-4281-a467-b8bf05e4c13b" providerId="AD"/>
  <p188:author id="{846754FD-1C06-AF7A-D254-87DF2D5C51A3}" name="Jamie Molina" initials="JM" userId="52677dfea1be922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012169"/>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3" autoAdjust="0"/>
    <p:restoredTop sz="95097" autoAdjust="0"/>
  </p:normalViewPr>
  <p:slideViewPr>
    <p:cSldViewPr snapToGrid="0" snapToObjects="1">
      <p:cViewPr>
        <p:scale>
          <a:sx n="130" d="100"/>
          <a:sy n="130" d="100"/>
        </p:scale>
        <p:origin x="2070" y="-3042"/>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1/13/2025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53825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1/13/2025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ea.texas.gov/academics/college-career-and-military-prep/career-and-technical-education/programs-of-study-additional-resources"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hyperlink" Target="https://tea.texas.gov/cte" TargetMode="External"/><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Exercise Science, Wellness, and Restoration</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13" name="TextBox 12">
            <a:extLst>
              <a:ext uri="{FF2B5EF4-FFF2-40B4-BE49-F238E27FC236}">
                <a16:creationId xmlns:a16="http://schemas.microsoft.com/office/drawing/2014/main" id="{4AF85F6F-9FA7-013D-00B5-532EDF974293}"/>
              </a:ext>
            </a:extLst>
          </p:cNvPr>
          <p:cNvSpPr txBox="1"/>
          <p:nvPr/>
        </p:nvSpPr>
        <p:spPr>
          <a:xfrm>
            <a:off x="6760651" y="50463"/>
            <a:ext cx="1005997" cy="200055"/>
          </a:xfrm>
          <a:prstGeom prst="rect">
            <a:avLst/>
          </a:prstGeom>
          <a:noFill/>
        </p:spPr>
        <p:txBody>
          <a:bodyPr wrap="square">
            <a:spAutoFit/>
          </a:bodyPr>
          <a:lstStyle/>
          <a:p>
            <a:r>
              <a:rPr lang="en-US" sz="700" i="1" dirty="0"/>
              <a:t>Revised–Oct 2024</a:t>
            </a:r>
          </a:p>
        </p:txBody>
      </p:sp>
      <p:sp>
        <p:nvSpPr>
          <p:cNvPr id="58" name="TextBox 57">
            <a:extLst>
              <a:ext uri="{FF2B5EF4-FFF2-40B4-BE49-F238E27FC236}">
                <a16:creationId xmlns:a16="http://schemas.microsoft.com/office/drawing/2014/main" id="{740CDAE4-7EE9-5864-B5E5-229034D9823E}"/>
              </a:ext>
            </a:extLst>
          </p:cNvPr>
          <p:cNvSpPr txBox="1"/>
          <p:nvPr/>
        </p:nvSpPr>
        <p:spPr>
          <a:xfrm>
            <a:off x="1380744" y="118872"/>
            <a:ext cx="6369104"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anose="020B0806030504020204" pitchFamily="34" charset="0"/>
                <a:cs typeface="Calibri" panose="020F0502020204030204" pitchFamily="34" charset="0"/>
              </a:rPr>
              <a:t>Health Science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Health Science career cluster focuses on planning, managing, and providing therapeutic services, diagnostics services, health informatics, support services, and biotechnology research and development. This career cluster includes occupations ranging from medical assistant, registered nurse, and physical therapist to forensic science technician and athletic trainer.</a:t>
            </a:r>
          </a:p>
        </p:txBody>
      </p:sp>
      <p:sp>
        <p:nvSpPr>
          <p:cNvPr id="59" name="TextBox 58">
            <a:extLst>
              <a:ext uri="{FF2B5EF4-FFF2-40B4-BE49-F238E27FC236}">
                <a16:creationId xmlns:a16="http://schemas.microsoft.com/office/drawing/2014/main" id="{5F2438AE-1020-EEEB-06B6-B5D0A8F698DC}"/>
              </a:ext>
            </a:extLst>
          </p:cNvPr>
          <p:cNvSpPr txBox="1"/>
          <p:nvPr/>
        </p:nvSpPr>
        <p:spPr>
          <a:xfrm>
            <a:off x="182880" y="1161288"/>
            <a:ext cx="7357536" cy="810478"/>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buClrTx/>
              <a:buSzTx/>
              <a:buFontTx/>
              <a:buNone/>
              <a:tabLst/>
              <a:defRPr/>
            </a:pPr>
            <a:r>
              <a:rPr kumimoji="0" lang="en-US" sz="16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Nursing Science</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Nursing Science program of study focuses on occupational and educational opportunities associated with patient care. This program of study includes the practice of caring for patients, performing routine procedures such as monitoring vital signs, developing, and implementing care plans, maintaining medical records, and managing disease or pain.</a:t>
            </a:r>
          </a:p>
        </p:txBody>
      </p:sp>
      <p:sp>
        <p:nvSpPr>
          <p:cNvPr id="60" name="Rectangle 59">
            <a:extLst>
              <a:ext uri="{FF2B5EF4-FFF2-40B4-BE49-F238E27FC236}">
                <a16:creationId xmlns:a16="http://schemas.microsoft.com/office/drawing/2014/main" id="{DD8F0E0C-A730-56C5-C656-B71B1419F966}"/>
              </a:ext>
            </a:extLst>
          </p:cNvPr>
          <p:cNvSpPr/>
          <p:nvPr/>
        </p:nvSpPr>
        <p:spPr>
          <a:xfrm>
            <a:off x="365760" y="2066544"/>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19" name="Table 18" descr="Principles of Health Science* &#10;Principles of Biosciences&#10;Principles of Biomedical Science (PLTW)&#10;Medical Terminology* &#10;Biotechnology I&#10;Human Body Systems (PLTW)&#10;Anatomy and Physiology+&#10;Medical Microbiology* &#10;Biotechnology II&#10;Medical Interventions (PLTW)&#10;Clinical Ethics* &#10;Quality Assurance for Biosciences&#10;Pathophysiology* &#10;Scientific Research and Design+&#10;Biomedical Innovation (PLTW)&#10;Practicum in Health Science* &#10;Practicum in Science, Technology, Engineering, and Mathematics+&#10;Practicum in Health Science/Extended Practicum in Health Science* &#10;Practicum in Science, Technology, Engineering, and Mathematics/Extended Practicum in Science, Technology, Engineering, and Mathematics+&#10;">
            <a:extLst>
              <a:ext uri="{FF2B5EF4-FFF2-40B4-BE49-F238E27FC236}">
                <a16:creationId xmlns:a16="http://schemas.microsoft.com/office/drawing/2014/main" id="{8BDD1176-5581-79A7-D585-BF6750F02EBA}"/>
              </a:ext>
            </a:extLst>
          </p:cNvPr>
          <p:cNvGraphicFramePr>
            <a:graphicFrameLocks noGrp="1"/>
          </p:cNvGraphicFramePr>
          <p:nvPr>
            <p:extLst>
              <p:ext uri="{D42A27DB-BD31-4B8C-83A1-F6EECF244321}">
                <p14:modId xmlns:p14="http://schemas.microsoft.com/office/powerpoint/2010/main" val="3447776903"/>
              </p:ext>
            </p:extLst>
          </p:nvPr>
        </p:nvGraphicFramePr>
        <p:xfrm>
          <a:off x="694944" y="2331720"/>
          <a:ext cx="3831336" cy="1248412"/>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1121042528"/>
                    </a:ext>
                  </a:extLst>
                </a:gridCol>
                <a:gridCol w="3246120">
                  <a:extLst>
                    <a:ext uri="{9D8B030D-6E8A-4147-A177-3AD203B41FA5}">
                      <a16:colId xmlns:a16="http://schemas.microsoft.com/office/drawing/2014/main" val="3581201095"/>
                    </a:ext>
                  </a:extLst>
                </a:gridCol>
              </a:tblGrid>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Principles of Health Science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200656"/>
                  </a:ext>
                </a:extLst>
              </a:tr>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Medical Terminology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9105854"/>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a:cs typeface="Calibri"/>
                          <a:sym typeface="Calibri"/>
                        </a:rPr>
                        <a:t>Health Science Theory + Health Science Clinical</a:t>
                      </a:r>
                    </a:p>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a:cs typeface="Calibri"/>
                          <a:sym typeface="Calibri"/>
                        </a:rPr>
                        <a:t>Anatomy and Physiology</a:t>
                      </a:r>
                    </a:p>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a:cs typeface="Calibri"/>
                          <a:sym typeface="Calibri"/>
                        </a:rPr>
                        <a:t>Medical Microbiology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165707"/>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Practicum in Health Science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95286"/>
                  </a:ext>
                </a:extLst>
              </a:tr>
            </a:tbl>
          </a:graphicData>
        </a:graphic>
      </p:graphicFrame>
      <p:sp>
        <p:nvSpPr>
          <p:cNvPr id="36" name="Rectangle 35">
            <a:extLst>
              <a:ext uri="{FF2B5EF4-FFF2-40B4-BE49-F238E27FC236}">
                <a16:creationId xmlns:a16="http://schemas.microsoft.com/office/drawing/2014/main" id="{CE0025CF-5E25-5378-C622-D829AF13C0CF}"/>
              </a:ext>
            </a:extLst>
          </p:cNvPr>
          <p:cNvSpPr/>
          <p:nvPr/>
        </p:nvSpPr>
        <p:spPr>
          <a:xfrm>
            <a:off x="223741" y="5742432"/>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anose="020B0806030504020204" pitchFamily="34"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2" name="Table 21" descr="Aligned Advanced Academic Courses">
            <a:extLst>
              <a:ext uri="{FF2B5EF4-FFF2-40B4-BE49-F238E27FC236}">
                <a16:creationId xmlns:a16="http://schemas.microsoft.com/office/drawing/2014/main" id="{38B2FF0B-BA87-285F-9335-D1A9E26A0F25}"/>
              </a:ext>
            </a:extLst>
          </p:cNvPr>
          <p:cNvGraphicFramePr>
            <a:graphicFrameLocks noGrp="1"/>
          </p:cNvGraphicFramePr>
          <p:nvPr>
            <p:extLst>
              <p:ext uri="{D42A27DB-BD31-4B8C-83A1-F6EECF244321}">
                <p14:modId xmlns:p14="http://schemas.microsoft.com/office/powerpoint/2010/main" val="2346286076"/>
              </p:ext>
            </p:extLst>
          </p:nvPr>
        </p:nvGraphicFramePr>
        <p:xfrm>
          <a:off x="225988" y="5974252"/>
          <a:ext cx="4206240" cy="50292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1463040">
                  <a:extLst>
                    <a:ext uri="{9D8B030D-6E8A-4147-A177-3AD203B41FA5}">
                      <a16:colId xmlns:a16="http://schemas.microsoft.com/office/drawing/2014/main" val="1881397732"/>
                    </a:ext>
                  </a:extLst>
                </a:gridCol>
                <a:gridCol w="1463040">
                  <a:extLst>
                    <a:ext uri="{9D8B030D-6E8A-4147-A177-3AD203B41FA5}">
                      <a16:colId xmlns:a16="http://schemas.microsoft.com/office/drawing/2014/main" val="3355643579"/>
                    </a:ext>
                  </a:extLst>
                </a:gridCol>
              </a:tblGrid>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Biology</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Biology SL</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Biology HL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Chemistry</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Chemistry SL</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Chemistry HL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bl>
          </a:graphicData>
        </a:graphic>
      </p:graphicFrame>
      <p:graphicFrame>
        <p:nvGraphicFramePr>
          <p:cNvPr id="2" name="Table 1" descr="Aligned Advanced Academic Courses">
            <a:extLst>
              <a:ext uri="{FF2B5EF4-FFF2-40B4-BE49-F238E27FC236}">
                <a16:creationId xmlns:a16="http://schemas.microsoft.com/office/drawing/2014/main" id="{D553A578-0F8B-8EE7-A420-295C93C82DF4}"/>
              </a:ext>
            </a:extLst>
          </p:cNvPr>
          <p:cNvGraphicFramePr>
            <a:graphicFrameLocks noGrp="1"/>
          </p:cNvGraphicFramePr>
          <p:nvPr>
            <p:extLst>
              <p:ext uri="{D42A27DB-BD31-4B8C-83A1-F6EECF244321}">
                <p14:modId xmlns:p14="http://schemas.microsoft.com/office/powerpoint/2010/main" val="1678205229"/>
              </p:ext>
            </p:extLst>
          </p:nvPr>
        </p:nvGraphicFramePr>
        <p:xfrm>
          <a:off x="225988" y="6475902"/>
          <a:ext cx="4206240" cy="32004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40" name="TextBox 39">
            <a:extLst>
              <a:ext uri="{FF2B5EF4-FFF2-40B4-BE49-F238E27FC236}">
                <a16:creationId xmlns:a16="http://schemas.microsoft.com/office/drawing/2014/main" id="{7E3C784C-B62F-130F-B545-19BA9ED31B82}"/>
              </a:ext>
            </a:extLst>
          </p:cNvPr>
          <p:cNvSpPr txBox="1"/>
          <p:nvPr/>
        </p:nvSpPr>
        <p:spPr>
          <a:xfrm>
            <a:off x="185445" y="6737350"/>
            <a:ext cx="4287326" cy="461665"/>
          </a:xfrm>
          <a:prstGeom prst="rect">
            <a:avLst/>
          </a:prstGeom>
          <a:noFill/>
        </p:spPr>
        <p:txBody>
          <a:bodyPr wrap="square" rtlCol="0">
            <a:spAutoFit/>
          </a:bodyPr>
          <a:lstStyle/>
          <a:p>
            <a:pPr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CD849503-AC8F-CA60-0B35-D4F30CCC732E}"/>
              </a:ext>
            </a:extLst>
          </p:cNvPr>
          <p:cNvSpPr/>
          <p:nvPr/>
        </p:nvSpPr>
        <p:spPr>
          <a:xfrm>
            <a:off x="232551" y="7222845"/>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4" name="Table 23" descr="Work-Based Learning and Expanded Learning Opportunities">
            <a:extLst>
              <a:ext uri="{FF2B5EF4-FFF2-40B4-BE49-F238E27FC236}">
                <a16:creationId xmlns:a16="http://schemas.microsoft.com/office/drawing/2014/main" id="{CFAFB1BD-A9FF-42D4-37B1-BE08F6EA25DC}"/>
              </a:ext>
            </a:extLst>
          </p:cNvPr>
          <p:cNvGraphicFramePr>
            <a:graphicFrameLocks noGrp="1"/>
          </p:cNvGraphicFramePr>
          <p:nvPr>
            <p:extLst>
              <p:ext uri="{D42A27DB-BD31-4B8C-83A1-F6EECF244321}">
                <p14:modId xmlns:p14="http://schemas.microsoft.com/office/powerpoint/2010/main" val="3337873603"/>
              </p:ext>
            </p:extLst>
          </p:nvPr>
        </p:nvGraphicFramePr>
        <p:xfrm>
          <a:off x="225988" y="7451777"/>
          <a:ext cx="4206240" cy="114300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425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with a medical assistant at a community clinic, hospital, or assisted living facility</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Conduct informational interviews with nurses in different departments and healthcare settings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2086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Volunteer at community clinics, hospitals, assisted living and long-term care facilities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HOSA or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42" name="Rectangle 41">
            <a:extLst>
              <a:ext uri="{FF2B5EF4-FFF2-40B4-BE49-F238E27FC236}">
                <a16:creationId xmlns:a16="http://schemas.microsoft.com/office/drawing/2014/main" id="{A4D8C610-C172-37BB-8DD3-3C80201E2D80}"/>
              </a:ext>
            </a:extLst>
          </p:cNvPr>
          <p:cNvSpPr/>
          <p:nvPr/>
        </p:nvSpPr>
        <p:spPr>
          <a:xfrm>
            <a:off x="185001" y="8686373"/>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Aligned Industry-Based Certifications</a:t>
            </a:r>
          </a:p>
        </p:txBody>
      </p:sp>
      <p:sp>
        <p:nvSpPr>
          <p:cNvPr id="30" name="Google Shape;166;p1">
            <a:extLst>
              <a:ext uri="{FF2B5EF4-FFF2-40B4-BE49-F238E27FC236}">
                <a16:creationId xmlns:a16="http://schemas.microsoft.com/office/drawing/2014/main" id="{18020EE9-D883-DF15-CF21-010E6D197EE6}"/>
              </a:ext>
            </a:extLst>
          </p:cNvPr>
          <p:cNvSpPr txBox="1"/>
          <p:nvPr/>
        </p:nvSpPr>
        <p:spPr>
          <a:xfrm>
            <a:off x="278327" y="8937589"/>
            <a:ext cx="4160461" cy="644624"/>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fr-FR"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Patient Care Technician</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lang="fr-FR" sz="900" dirty="0" err="1">
                <a:latin typeface="Calibri" panose="020F0502020204030204" pitchFamily="34" charset="0"/>
                <a:ea typeface="Open Sans Light" panose="020B0606030504020204" pitchFamily="34" charset="0"/>
                <a:cs typeface="Calibri" panose="020F0502020204030204" pitchFamily="34" charset="0"/>
                <a:sym typeface="Calibri"/>
              </a:rPr>
              <a:t>Phlebotomy</a:t>
            </a:r>
            <a:r>
              <a:rPr lang="fr-FR" sz="900" dirty="0">
                <a:latin typeface="Calibri" panose="020F0502020204030204" pitchFamily="34" charset="0"/>
                <a:ea typeface="Open Sans Light" panose="020B0606030504020204" pitchFamily="34" charset="0"/>
                <a:cs typeface="Calibri" panose="020F0502020204030204" pitchFamily="34" charset="0"/>
                <a:sym typeface="Calibri"/>
              </a:rPr>
              <a:t> </a:t>
            </a:r>
            <a:r>
              <a:rPr lang="fr-FR" sz="900" dirty="0" err="1">
                <a:latin typeface="Calibri" panose="020F0502020204030204" pitchFamily="34" charset="0"/>
                <a:ea typeface="Open Sans Light" panose="020B0606030504020204" pitchFamily="34" charset="0"/>
                <a:cs typeface="Calibri" panose="020F0502020204030204" pitchFamily="34" charset="0"/>
                <a:sym typeface="Calibri"/>
              </a:rPr>
              <a:t>Technician</a:t>
            </a:r>
            <a:endParaRPr lang="fr-FR" sz="900" dirty="0">
              <a:latin typeface="Calibri" panose="020F0502020204030204" pitchFamily="34" charset="0"/>
              <a:ea typeface="Open Sans Light" panose="020B0606030504020204" pitchFamily="34" charset="0"/>
              <a:cs typeface="Calibri" panose="020F0502020204030204" pitchFamily="34" charset="0"/>
              <a:sym typeface="Calibri"/>
            </a:endParaRP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lang="fr-FR" sz="900" dirty="0">
                <a:latin typeface="Calibri" panose="020F0502020204030204" pitchFamily="34" charset="0"/>
                <a:ea typeface="Open Sans Light" panose="020B0606030504020204" pitchFamily="34" charset="0"/>
                <a:cs typeface="Calibri" panose="020F0502020204030204" pitchFamily="34" charset="0"/>
                <a:sym typeface="Calibri"/>
              </a:rPr>
              <a:t>EKG </a:t>
            </a:r>
            <a:r>
              <a:rPr lang="fr-FR" sz="900" dirty="0" err="1">
                <a:latin typeface="Calibri" panose="020F0502020204030204" pitchFamily="34" charset="0"/>
                <a:ea typeface="Open Sans Light" panose="020B0606030504020204" pitchFamily="34" charset="0"/>
                <a:cs typeface="Calibri" panose="020F0502020204030204" pitchFamily="34" charset="0"/>
                <a:sym typeface="Calibri"/>
              </a:rPr>
              <a:t>Technician</a:t>
            </a:r>
            <a:endParaRPr lang="fr-FR" sz="900" dirty="0">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62" name="Rectangle 61">
            <a:extLst>
              <a:ext uri="{FF2B5EF4-FFF2-40B4-BE49-F238E27FC236}">
                <a16:creationId xmlns:a16="http://schemas.microsoft.com/office/drawing/2014/main" id="{A938371C-8400-31B9-BCB2-046FA872DF67}"/>
              </a:ext>
              <a:ext uri="{C183D7F6-B498-43B3-948B-1728B52AA6E4}">
                <adec:decorative xmlns:adec="http://schemas.microsoft.com/office/drawing/2017/decorative" val="1"/>
              </a:ext>
            </a:extLst>
          </p:cNvPr>
          <p:cNvSpPr/>
          <p:nvPr/>
        </p:nvSpPr>
        <p:spPr>
          <a:xfrm>
            <a:off x="4672584" y="2744593"/>
            <a:ext cx="3100725" cy="7313807"/>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ABC92E90-98DD-BD36-CF5E-EA92CF2BAA61}"/>
              </a:ext>
            </a:extLst>
          </p:cNvPr>
          <p:cNvSpPr/>
          <p:nvPr/>
        </p:nvSpPr>
        <p:spPr>
          <a:xfrm>
            <a:off x="4745736" y="3218688"/>
            <a:ext cx="286646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Example Postsecondary Opportunities</a:t>
            </a:r>
          </a:p>
        </p:txBody>
      </p:sp>
      <p:sp>
        <p:nvSpPr>
          <p:cNvPr id="63" name="Google Shape;163;p1">
            <a:extLst>
              <a:ext uri="{FF2B5EF4-FFF2-40B4-BE49-F238E27FC236}">
                <a16:creationId xmlns:a16="http://schemas.microsoft.com/office/drawing/2014/main" id="{4E729F1A-41FC-D859-676E-A3EC5908DA54}"/>
              </a:ext>
            </a:extLst>
          </p:cNvPr>
          <p:cNvSpPr txBox="1"/>
          <p:nvPr/>
        </p:nvSpPr>
        <p:spPr>
          <a:xfrm>
            <a:off x="4773168" y="3474720"/>
            <a:ext cx="2882825" cy="2244889"/>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Registered Nurse Resident</a:t>
            </a:r>
          </a:p>
          <a:p>
            <a:pPr marR="0" lvl="0" algn="l" defTabSz="914400" rtl="0" eaLnBrk="1" fontAlgn="auto" latinLnBrk="0" hangingPunct="1">
              <a:lnSpc>
                <a:spcPts val="700"/>
              </a:lnSpc>
              <a:spcBef>
                <a:spcPts val="0"/>
              </a:spcBef>
              <a:spcAft>
                <a:spcPts val="0"/>
              </a:spcAft>
              <a:buSzTx/>
              <a:tabLst/>
              <a:defRPr/>
            </a:pPr>
            <a:endParaRPr kumimoji="0" lang="en-US" sz="7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Medical Assisting</a:t>
            </a: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Vocational Nursing</a:t>
            </a:r>
          </a:p>
          <a:p>
            <a:pPr>
              <a:lnSpc>
                <a:spcPts val="700"/>
              </a:lnSpc>
              <a:buSzPct val="1000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Registered Nursing</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Nursing Administration</a:t>
            </a:r>
          </a:p>
          <a:p>
            <a:pPr lvl="0">
              <a:lnSpc>
                <a:spcPts val="700"/>
              </a:lnSpc>
              <a:buSzPct val="100000"/>
              <a:defRPr/>
            </a:pPr>
            <a:endParaRPr kumimoji="0" lang="en-US" sz="7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Nursing Administration</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Nursing Science</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25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 </a:t>
            </a:r>
          </a:p>
          <a:p>
            <a:pPr marL="171450" lvl="0" indent="-171450">
              <a:lnSpc>
                <a:spcPts val="1000"/>
              </a:lnSpc>
              <a:buSzPct val="100000"/>
              <a:buFont typeface="Arial" panose="020B0604020202020204" pitchFamily="34" charset="0"/>
              <a:buChar char="•"/>
              <a:defRPr/>
            </a:pPr>
            <a:r>
              <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Certified </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Emergency Nurse</a:t>
            </a:r>
            <a:endPar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70" name="Rectangle 69">
            <a:extLst>
              <a:ext uri="{FF2B5EF4-FFF2-40B4-BE49-F238E27FC236}">
                <a16:creationId xmlns:a16="http://schemas.microsoft.com/office/drawing/2014/main" id="{638690BB-8C7E-0B84-9671-F3FB843F6B7A}"/>
              </a:ext>
            </a:extLst>
          </p:cNvPr>
          <p:cNvSpPr/>
          <p:nvPr/>
        </p:nvSpPr>
        <p:spPr>
          <a:xfrm>
            <a:off x="5376672" y="6016752"/>
            <a:ext cx="240107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Example Aligned Occupations   </a:t>
            </a:r>
          </a:p>
        </p:txBody>
      </p:sp>
      <p:sp>
        <p:nvSpPr>
          <p:cNvPr id="3" name="Double Bracket 2">
            <a:extLst>
              <a:ext uri="{FF2B5EF4-FFF2-40B4-BE49-F238E27FC236}">
                <a16:creationId xmlns:a16="http://schemas.microsoft.com/office/drawing/2014/main" id="{5CBCBC10-89E6-7369-D9FE-0FF4678136FF}"/>
              </a:ext>
              <a:ext uri="{C183D7F6-B498-43B3-948B-1728B52AA6E4}">
                <adec:decorative xmlns:adec="http://schemas.microsoft.com/office/drawing/2017/decorative" val="1"/>
              </a:ext>
            </a:extLst>
          </p:cNvPr>
          <p:cNvSpPr/>
          <p:nvPr/>
        </p:nvSpPr>
        <p:spPr>
          <a:xfrm>
            <a:off x="5312664" y="6420071"/>
            <a:ext cx="1901952" cy="85039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5223EB1-4C77-2929-996D-6BE5CEA9E87B}"/>
              </a:ext>
            </a:extLst>
          </p:cNvPr>
          <p:cNvSpPr txBox="1"/>
          <p:nvPr/>
        </p:nvSpPr>
        <p:spPr>
          <a:xfrm>
            <a:off x="5358385" y="6429215"/>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Nursing Assistants</a:t>
            </a:r>
          </a:p>
        </p:txBody>
      </p:sp>
      <p:sp>
        <p:nvSpPr>
          <p:cNvPr id="15" name="TextBox 14">
            <a:extLst>
              <a:ext uri="{FF2B5EF4-FFF2-40B4-BE49-F238E27FC236}">
                <a16:creationId xmlns:a16="http://schemas.microsoft.com/office/drawing/2014/main" id="{192D2121-6F11-2502-0E59-DE12F46E79C4}"/>
              </a:ext>
            </a:extLst>
          </p:cNvPr>
          <p:cNvSpPr txBox="1"/>
          <p:nvPr/>
        </p:nvSpPr>
        <p:spPr>
          <a:xfrm>
            <a:off x="5376672" y="6639527"/>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$30,856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10,936</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10-Year Growth: 15%</a:t>
            </a:r>
          </a:p>
        </p:txBody>
      </p:sp>
      <p:sp>
        <p:nvSpPr>
          <p:cNvPr id="17" name="Double Bracket 16">
            <a:extLst>
              <a:ext uri="{FF2B5EF4-FFF2-40B4-BE49-F238E27FC236}">
                <a16:creationId xmlns:a16="http://schemas.microsoft.com/office/drawing/2014/main" id="{23890600-CED5-C9FE-7DDD-C953C5571E1A}"/>
              </a:ext>
              <a:ext uri="{C183D7F6-B498-43B3-948B-1728B52AA6E4}">
                <adec:decorative xmlns:adec="http://schemas.microsoft.com/office/drawing/2017/decorative" val="1"/>
              </a:ext>
            </a:extLst>
          </p:cNvPr>
          <p:cNvSpPr/>
          <p:nvPr/>
        </p:nvSpPr>
        <p:spPr>
          <a:xfrm>
            <a:off x="5312664" y="7362941"/>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7F1F140-5CBE-5501-82C4-36D6065065F2}"/>
              </a:ext>
            </a:extLst>
          </p:cNvPr>
          <p:cNvSpPr txBox="1"/>
          <p:nvPr/>
        </p:nvSpPr>
        <p:spPr>
          <a:xfrm>
            <a:off x="5358385" y="7372085"/>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Licensed Practical and Licensed Vocational Nurses</a:t>
            </a:r>
          </a:p>
        </p:txBody>
      </p:sp>
      <p:sp>
        <p:nvSpPr>
          <p:cNvPr id="21" name="TextBox 20">
            <a:extLst>
              <a:ext uri="{FF2B5EF4-FFF2-40B4-BE49-F238E27FC236}">
                <a16:creationId xmlns:a16="http://schemas.microsoft.com/office/drawing/2014/main" id="{C6DB4A17-089D-1234-5CFC-F4551C01DD87}"/>
              </a:ext>
            </a:extLst>
          </p:cNvPr>
          <p:cNvSpPr txBox="1"/>
          <p:nvPr/>
        </p:nvSpPr>
        <p:spPr>
          <a:xfrm>
            <a:off x="5376672" y="7756891"/>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$50</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,913</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6,865</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17</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26" name="Double Bracket 25">
            <a:extLst>
              <a:ext uri="{FF2B5EF4-FFF2-40B4-BE49-F238E27FC236}">
                <a16:creationId xmlns:a16="http://schemas.microsoft.com/office/drawing/2014/main" id="{8039A2CF-F4C7-5686-C013-12201D8AA7DE}"/>
              </a:ext>
              <a:ext uri="{C183D7F6-B498-43B3-948B-1728B52AA6E4}">
                <adec:decorative xmlns:adec="http://schemas.microsoft.com/office/drawing/2017/decorative" val="1"/>
              </a:ext>
            </a:extLst>
          </p:cNvPr>
          <p:cNvSpPr/>
          <p:nvPr/>
        </p:nvSpPr>
        <p:spPr>
          <a:xfrm>
            <a:off x="5312664" y="8470080"/>
            <a:ext cx="1901952" cy="85039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770CB1F-3F8B-D340-892F-DD64882B5320}"/>
              </a:ext>
            </a:extLst>
          </p:cNvPr>
          <p:cNvSpPr txBox="1"/>
          <p:nvPr/>
        </p:nvSpPr>
        <p:spPr>
          <a:xfrm>
            <a:off x="5358385" y="8479224"/>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Registered Nurses</a:t>
            </a:r>
          </a:p>
        </p:txBody>
      </p:sp>
      <p:sp>
        <p:nvSpPr>
          <p:cNvPr id="28" name="TextBox 27">
            <a:extLst>
              <a:ext uri="{FF2B5EF4-FFF2-40B4-BE49-F238E27FC236}">
                <a16:creationId xmlns:a16="http://schemas.microsoft.com/office/drawing/2014/main" id="{6BDBC3CB-5DAB-A9DB-E275-9DC53F7C2C1D}"/>
              </a:ext>
            </a:extLst>
          </p:cNvPr>
          <p:cNvSpPr txBox="1"/>
          <p:nvPr/>
        </p:nvSpPr>
        <p:spPr>
          <a:xfrm>
            <a:off x="5376672" y="8689536"/>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79</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,831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16,207</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10-Year Growth: 1</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7</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p:txBody>
      </p:sp>
      <p:pic>
        <p:nvPicPr>
          <p:cNvPr id="48" name="Google Shape;171;p1" descr="TEA Logo">
            <a:extLst>
              <a:ext uri="{FF2B5EF4-FFF2-40B4-BE49-F238E27FC236}">
                <a16:creationId xmlns:a16="http://schemas.microsoft.com/office/drawing/2014/main" id="{31F804DF-315E-3F85-BB2D-3223867D7A18}"/>
              </a:ext>
            </a:extLst>
          </p:cNvPr>
          <p:cNvPicPr preferRelativeResize="0"/>
          <p:nvPr/>
        </p:nvPicPr>
        <p:blipFill rotWithShape="1">
          <a:blip r:embed="rId4">
            <a:alphaModFix/>
          </a:blip>
          <a:srcRect/>
          <a:stretch/>
        </p:blipFill>
        <p:spPr>
          <a:xfrm>
            <a:off x="146880" y="9573768"/>
            <a:ext cx="705086" cy="352543"/>
          </a:xfrm>
          <a:prstGeom prst="rect">
            <a:avLst/>
          </a:prstGeom>
          <a:noFill/>
          <a:ln>
            <a:noFill/>
          </a:ln>
        </p:spPr>
      </p:pic>
      <p:sp>
        <p:nvSpPr>
          <p:cNvPr id="54" name="TextBox 53">
            <a:extLst>
              <a:ext uri="{FF2B5EF4-FFF2-40B4-BE49-F238E27FC236}">
                <a16:creationId xmlns:a16="http://schemas.microsoft.com/office/drawing/2014/main" id="{997F3CB1-24AC-FA40-A142-CD431D31DB43}"/>
              </a:ext>
            </a:extLst>
          </p:cNvPr>
          <p:cNvSpPr txBox="1"/>
          <p:nvPr/>
        </p:nvSpPr>
        <p:spPr>
          <a:xfrm>
            <a:off x="851966" y="9582912"/>
            <a:ext cx="3754879" cy="461665"/>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Nursing Science program of study will fulfill requirements of STEM endorsement if the math and science requirements are met or the Public Services </a:t>
            </a:r>
            <a:r>
              <a:rPr lang="en-US" sz="800" i="1">
                <a:solidFill>
                  <a:schemeClr val="accent1"/>
                </a:solidFill>
                <a:latin typeface="Calibri" panose="020F0502020204030204" pitchFamily="34" charset="0"/>
                <a:ea typeface="Open Sans ExtraBold" panose="020B0606030504020204" pitchFamily="34" charset="0"/>
                <a:cs typeface="Calibri" panose="020F0502020204030204" pitchFamily="34" charset="0"/>
              </a:rPr>
              <a:t>endorsement.</a:t>
            </a:r>
            <a:endPar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AE524D18-3F30-9F03-63CB-9D6FE0450448}"/>
              </a:ext>
            </a:extLst>
          </p:cNvPr>
          <p:cNvSpPr txBox="1"/>
          <p:nvPr/>
        </p:nvSpPr>
        <p:spPr>
          <a:xfrm>
            <a:off x="4681729" y="9372600"/>
            <a:ext cx="2783630"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56" name="Picture 55" descr="QR Code">
            <a:extLst>
              <a:ext uri="{FF2B5EF4-FFF2-40B4-BE49-F238E27FC236}">
                <a16:creationId xmlns:a16="http://schemas.microsoft.com/office/drawing/2014/main" id="{02223F1D-89F3-15ED-9A22-29744C23030A}"/>
              </a:ext>
              <a:ext uri="{C183D7F6-B498-43B3-948B-1728B52AA6E4}">
                <adec:decorative xmlns:adec="http://schemas.microsoft.com/office/drawing/2017/decorative" val="0"/>
              </a:ext>
            </a:extLst>
          </p:cNvPr>
          <p:cNvPicPr>
            <a:picLocks noChangeAspect="1"/>
          </p:cNvPicPr>
          <p:nvPr/>
        </p:nvPicPr>
        <p:blipFill rotWithShape="1">
          <a:blip r:embed="rId5"/>
          <a:srcRect l="20833" t="15997" r="20066" b="23970"/>
          <a:stretch/>
        </p:blipFill>
        <p:spPr>
          <a:xfrm>
            <a:off x="4745736" y="9537192"/>
            <a:ext cx="486110" cy="493776"/>
          </a:xfrm>
          <a:prstGeom prst="rect">
            <a:avLst/>
          </a:prstGeom>
        </p:spPr>
      </p:pic>
      <p:sp>
        <p:nvSpPr>
          <p:cNvPr id="55" name="TextBox 54">
            <a:extLst>
              <a:ext uri="{FF2B5EF4-FFF2-40B4-BE49-F238E27FC236}">
                <a16:creationId xmlns:a16="http://schemas.microsoft.com/office/drawing/2014/main" id="{70D02AD4-B69F-65C3-A8AB-76D7894E92CC}"/>
              </a:ext>
            </a:extLst>
          </p:cNvPr>
          <p:cNvSpPr txBox="1"/>
          <p:nvPr/>
        </p:nvSpPr>
        <p:spPr>
          <a:xfrm>
            <a:off x="5166360" y="9518904"/>
            <a:ext cx="2191361"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764334" y="8049600"/>
            <a:ext cx="3709826"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Calibri" panose="020F0502020204030204" pitchFamily="34" charset="0"/>
                <a:ea typeface="Open Sans Semibold" panose="020B0606030504020204" pitchFamily="34" charset="0"/>
                <a:cs typeface="Calibri" panose="020F0502020204030204" pitchFamily="34" charset="0"/>
              </a:rPr>
              <a:t>Nursing Science</a:t>
            </a:r>
          </a:p>
        </p:txBody>
      </p:sp>
      <p:pic>
        <p:nvPicPr>
          <p:cNvPr id="20" name="Picture 19">
            <a:extLst>
              <a:ext uri="{FF2B5EF4-FFF2-40B4-BE49-F238E27FC236}">
                <a16:creationId xmlns:a16="http://schemas.microsoft.com/office/drawing/2014/main" id="{3291ED2C-2D38-8793-AE68-206DA19FC39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8872" y="2209800"/>
            <a:ext cx="594360" cy="580852"/>
          </a:xfrm>
          <a:prstGeom prst="rect">
            <a:avLst/>
          </a:prstGeom>
        </p:spPr>
      </p:pic>
      <p:pic>
        <p:nvPicPr>
          <p:cNvPr id="68" name="Picture 67">
            <a:extLst>
              <a:ext uri="{FF2B5EF4-FFF2-40B4-BE49-F238E27FC236}">
                <a16:creationId xmlns:a16="http://schemas.microsoft.com/office/drawing/2014/main" id="{DDD90233-BBDC-267D-D07D-0AC1CBF8CC7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958584" y="3483864"/>
            <a:ext cx="594360" cy="580852"/>
          </a:xfrm>
          <a:prstGeom prst="rect">
            <a:avLst/>
          </a:prstGeom>
        </p:spPr>
      </p:pic>
      <p:pic>
        <p:nvPicPr>
          <p:cNvPr id="71" name="Picture 70">
            <a:extLst>
              <a:ext uri="{FF2B5EF4-FFF2-40B4-BE49-F238E27FC236}">
                <a16:creationId xmlns:a16="http://schemas.microsoft.com/office/drawing/2014/main" id="{129B6746-A7A0-BBE2-4E9B-5C3597379E2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73168" y="5916168"/>
            <a:ext cx="598434" cy="584833"/>
          </a:xfrm>
          <a:prstGeom prst="rect">
            <a:avLst/>
          </a:prstGeom>
        </p:spPr>
      </p:pic>
      <p:grpSp>
        <p:nvGrpSpPr>
          <p:cNvPr id="34" name="Group 33">
            <a:extLst>
              <a:ext uri="{FF2B5EF4-FFF2-40B4-BE49-F238E27FC236}">
                <a16:creationId xmlns:a16="http://schemas.microsoft.com/office/drawing/2014/main" id="{E856C6D2-A229-2747-7849-2D665CED2A75}"/>
              </a:ext>
              <a:ext uri="{C183D7F6-B498-43B3-948B-1728B52AA6E4}">
                <adec:decorative xmlns:adec="http://schemas.microsoft.com/office/drawing/2017/decorative" val="1"/>
              </a:ext>
            </a:extLst>
          </p:cNvPr>
          <p:cNvGrpSpPr/>
          <p:nvPr/>
        </p:nvGrpSpPr>
        <p:grpSpPr>
          <a:xfrm>
            <a:off x="4672929" y="2386584"/>
            <a:ext cx="3099471" cy="768096"/>
            <a:chOff x="4632882" y="2592893"/>
            <a:chExt cx="3099471" cy="768096"/>
          </a:xfrm>
        </p:grpSpPr>
        <p:pic>
          <p:nvPicPr>
            <p:cNvPr id="35" name="Picture 11">
              <a:extLst>
                <a:ext uri="{FF2B5EF4-FFF2-40B4-BE49-F238E27FC236}">
                  <a16:creationId xmlns:a16="http://schemas.microsoft.com/office/drawing/2014/main" id="{A4CE569E-1285-A892-DB4F-E6474420F370}"/>
                </a:ext>
                <a:ext uri="{C183D7F6-B498-43B3-948B-1728B52AA6E4}">
                  <adec:decorative xmlns:adec="http://schemas.microsoft.com/office/drawing/2017/decorative" val="1"/>
                </a:ext>
              </a:extLst>
            </p:cNvPr>
            <p:cNvPicPr>
              <a:picLocks noChangeAspect="1"/>
            </p:cNvPicPr>
            <p:nvPr/>
          </p:nvPicPr>
          <p:blipFill rotWithShape="1">
            <a:blip r:embed="rId10"/>
            <a:srcRect l="67430" t="67937"/>
            <a:stretch/>
          </p:blipFill>
          <p:spPr>
            <a:xfrm>
              <a:off x="5436260" y="2592893"/>
              <a:ext cx="1376102" cy="768096"/>
            </a:xfrm>
            <a:prstGeom prst="rect">
              <a:avLst/>
            </a:prstGeom>
            <a:ln>
              <a:noFill/>
            </a:ln>
            <a:effectLst/>
          </p:spPr>
        </p:pic>
        <p:pic>
          <p:nvPicPr>
            <p:cNvPr id="37" name="Picture 11">
              <a:extLst>
                <a:ext uri="{FF2B5EF4-FFF2-40B4-BE49-F238E27FC236}">
                  <a16:creationId xmlns:a16="http://schemas.microsoft.com/office/drawing/2014/main" id="{74E040AB-3546-0B78-AF35-A7A260D2A37E}"/>
                </a:ext>
                <a:ext uri="{C183D7F6-B498-43B3-948B-1728B52AA6E4}">
                  <adec:decorative xmlns:adec="http://schemas.microsoft.com/office/drawing/2017/decorative" val="1"/>
                </a:ext>
              </a:extLst>
            </p:cNvPr>
            <p:cNvPicPr>
              <a:picLocks noChangeAspect="1"/>
            </p:cNvPicPr>
            <p:nvPr/>
          </p:nvPicPr>
          <p:blipFill rotWithShape="1">
            <a:blip r:embed="rId10"/>
            <a:srcRect l="67167" r="7465" b="68743"/>
            <a:stretch/>
          </p:blipFill>
          <p:spPr>
            <a:xfrm>
              <a:off x="4632882" y="2592893"/>
              <a:ext cx="1099354" cy="768096"/>
            </a:xfrm>
            <a:prstGeom prst="rect">
              <a:avLst/>
            </a:prstGeom>
            <a:ln>
              <a:noFill/>
            </a:ln>
            <a:effectLst/>
          </p:spPr>
        </p:pic>
        <p:pic>
          <p:nvPicPr>
            <p:cNvPr id="38" name="Picture 11">
              <a:extLst>
                <a:ext uri="{FF2B5EF4-FFF2-40B4-BE49-F238E27FC236}">
                  <a16:creationId xmlns:a16="http://schemas.microsoft.com/office/drawing/2014/main" id="{0B1FEBB5-4E9E-8BDD-6408-8DA7795DBDFF}"/>
                </a:ext>
                <a:ext uri="{C183D7F6-B498-43B3-948B-1728B52AA6E4}">
                  <adec:decorative xmlns:adec="http://schemas.microsoft.com/office/drawing/2017/decorative" val="1"/>
                </a:ext>
              </a:extLst>
            </p:cNvPr>
            <p:cNvPicPr>
              <a:picLocks noChangeAspect="1"/>
            </p:cNvPicPr>
            <p:nvPr/>
          </p:nvPicPr>
          <p:blipFill rotWithShape="1">
            <a:blip r:embed="rId10"/>
            <a:srcRect l="69359" t="34655" r="10992" b="36435"/>
            <a:stretch/>
          </p:blipFill>
          <p:spPr>
            <a:xfrm>
              <a:off x="6811580" y="2592893"/>
              <a:ext cx="920773" cy="768096"/>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Exercise Science, Wellness, and Restoration</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46" name="TextBox 45">
            <a:extLst>
              <a:ext uri="{FF2B5EF4-FFF2-40B4-BE49-F238E27FC236}">
                <a16:creationId xmlns:a16="http://schemas.microsoft.com/office/drawing/2014/main" id="{7DE256A8-8A92-7037-6EC5-812A332D5114}"/>
              </a:ext>
            </a:extLst>
          </p:cNvPr>
          <p:cNvSpPr txBox="1"/>
          <p:nvPr/>
        </p:nvSpPr>
        <p:spPr>
          <a:xfrm>
            <a:off x="1380744" y="11887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anose="020B0806030504020204" pitchFamily="34" charset="0"/>
                <a:cs typeface="Calibri" panose="020F0502020204030204" pitchFamily="34" charset="0"/>
              </a:rPr>
              <a:t>Health Science Career Cluster</a:t>
            </a:r>
          </a:p>
        </p:txBody>
      </p:sp>
      <p:sp>
        <p:nvSpPr>
          <p:cNvPr id="47" name="TextBox 46">
            <a:extLst>
              <a:ext uri="{FF2B5EF4-FFF2-40B4-BE49-F238E27FC236}">
                <a16:creationId xmlns:a16="http://schemas.microsoft.com/office/drawing/2014/main" id="{F28B2020-F20E-48B3-865D-930CDC80E19C}"/>
              </a:ext>
            </a:extLst>
          </p:cNvPr>
          <p:cNvSpPr txBox="1"/>
          <p:nvPr/>
        </p:nvSpPr>
        <p:spPr>
          <a:xfrm>
            <a:off x="1380744" y="484632"/>
            <a:ext cx="6392254" cy="351891"/>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Nursing Science</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D3A27F8-429E-6A78-5D8A-A6BBEC26869D}"/>
              </a:ext>
            </a:extLst>
          </p:cNvPr>
          <p:cNvSpPr txBox="1"/>
          <p:nvPr/>
        </p:nvSpPr>
        <p:spPr>
          <a:xfrm>
            <a:off x="0" y="109728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 uri="{C183D7F6-B498-43B3-948B-1728B52AA6E4}">
                <adec:decorative xmlns:adec="http://schemas.microsoft.com/office/drawing/2017/decorative" val="1"/>
              </a:ext>
            </a:extLst>
          </p:cNvPr>
          <p:cNvSpPr txBox="1"/>
          <p:nvPr/>
        </p:nvSpPr>
        <p:spPr>
          <a:xfrm rot="16200000">
            <a:off x="-32975" y="1996884"/>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6" name="Round Diagonal Corner Rectangle 3">
            <a:extLst>
              <a:ext uri="{FF2B5EF4-FFF2-40B4-BE49-F238E27FC236}">
                <a16:creationId xmlns:a16="http://schemas.microsoft.com/office/drawing/2014/main" id="{6D59BD78-BE8E-6694-552A-9F8502BCC31C}"/>
              </a:ext>
              <a:ext uri="{C183D7F6-B498-43B3-948B-1728B52AA6E4}">
                <adec:decorative xmlns:adec="http://schemas.microsoft.com/office/drawing/2017/decorative" val="1"/>
              </a:ext>
            </a:extLst>
          </p:cNvPr>
          <p:cNvSpPr/>
          <p:nvPr/>
        </p:nvSpPr>
        <p:spPr>
          <a:xfrm rot="16200000">
            <a:off x="-141006" y="1924832"/>
            <a:ext cx="1126254" cy="411242"/>
          </a:xfrm>
          <a:prstGeom prst="round2Diag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17" name="Google Shape;187;p2">
            <a:extLst>
              <a:ext uri="{FF2B5EF4-FFF2-40B4-BE49-F238E27FC236}">
                <a16:creationId xmlns:a16="http://schemas.microsoft.com/office/drawing/2014/main" id="{A5CFA2A4-26BE-1ADC-F80E-E1D1B103F719}"/>
              </a:ext>
            </a:extLst>
          </p:cNvPr>
          <p:cNvSpPr txBox="1"/>
          <p:nvPr/>
        </p:nvSpPr>
        <p:spPr>
          <a:xfrm rot="16200000">
            <a:off x="-66030" y="1942148"/>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8" name="Google Shape;188;p2">
            <a:extLst>
              <a:ext uri="{FF2B5EF4-FFF2-40B4-BE49-F238E27FC236}">
                <a16:creationId xmlns:a16="http://schemas.microsoft.com/office/drawing/2014/main" id="{4C9F7D83-E5AF-3041-76CF-5D4B3520AB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9278525"/>
              </p:ext>
            </p:extLst>
          </p:nvPr>
        </p:nvGraphicFramePr>
        <p:xfrm>
          <a:off x="813816" y="1563624"/>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Principles of Health Science*</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13020200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9" name="Round Diagonal Corner Rectangle 3">
            <a:extLst>
              <a:ext uri="{FF2B5EF4-FFF2-40B4-BE49-F238E27FC236}">
                <a16:creationId xmlns:a16="http://schemas.microsoft.com/office/drawing/2014/main" id="{1216D5E7-F03D-C5E7-A80F-6148EED47709}"/>
              </a:ext>
              <a:ext uri="{C183D7F6-B498-43B3-948B-1728B52AA6E4}">
                <adec:decorative xmlns:adec="http://schemas.microsoft.com/office/drawing/2017/decorative" val="1"/>
              </a:ext>
            </a:extLst>
          </p:cNvPr>
          <p:cNvSpPr/>
          <p:nvPr/>
        </p:nvSpPr>
        <p:spPr>
          <a:xfrm rot="16200000">
            <a:off x="-122006" y="3376650"/>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50" name="Google Shape;187;p2">
            <a:extLst>
              <a:ext uri="{FF2B5EF4-FFF2-40B4-BE49-F238E27FC236}">
                <a16:creationId xmlns:a16="http://schemas.microsoft.com/office/drawing/2014/main" id="{B91218A4-CC1F-8807-2BDD-449521BEB318}"/>
              </a:ext>
            </a:extLst>
          </p:cNvPr>
          <p:cNvSpPr txBox="1"/>
          <p:nvPr/>
        </p:nvSpPr>
        <p:spPr>
          <a:xfrm rot="16200000">
            <a:off x="-47452" y="3406083"/>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45" name="Google Shape;188;p2">
            <a:extLst>
              <a:ext uri="{FF2B5EF4-FFF2-40B4-BE49-F238E27FC236}">
                <a16:creationId xmlns:a16="http://schemas.microsoft.com/office/drawing/2014/main" id="{522F7340-E8D1-E2D0-A271-39598F8714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7207241"/>
              </p:ext>
            </p:extLst>
          </p:nvPr>
        </p:nvGraphicFramePr>
        <p:xfrm>
          <a:off x="813815" y="3008464"/>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Medical Terminology*</a:t>
                      </a:r>
                    </a:p>
                    <a:p>
                      <a:pPr marL="0" marR="0" lvl="0" indent="0" algn="l" rtl="0">
                        <a:spcBef>
                          <a:spcPts val="0"/>
                        </a:spcBef>
                        <a:spcAft>
                          <a:spcPts val="0"/>
                        </a:spcAft>
                        <a:buClr>
                          <a:schemeClr val="dk1"/>
                        </a:buClr>
                        <a:buSzPts val="1000"/>
                        <a:buFont typeface="Calibri"/>
                        <a:buNone/>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13020300 (1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1619257"/>
                  </a:ext>
                </a:extLst>
              </a:tr>
            </a:tbl>
          </a:graphicData>
        </a:graphic>
      </p:graphicFrame>
      <p:sp>
        <p:nvSpPr>
          <p:cNvPr id="23" name="Round Diagonal Corner Rectangle 3">
            <a:extLst>
              <a:ext uri="{FF2B5EF4-FFF2-40B4-BE49-F238E27FC236}">
                <a16:creationId xmlns:a16="http://schemas.microsoft.com/office/drawing/2014/main" id="{ADBA3148-FFEF-1F2B-49D6-85591D82F29D}"/>
              </a:ext>
              <a:ext uri="{C183D7F6-B498-43B3-948B-1728B52AA6E4}">
                <adec:decorative xmlns:adec="http://schemas.microsoft.com/office/drawing/2017/decorative" val="1"/>
              </a:ext>
            </a:extLst>
          </p:cNvPr>
          <p:cNvSpPr/>
          <p:nvPr/>
        </p:nvSpPr>
        <p:spPr>
          <a:xfrm rot="16200000">
            <a:off x="-116951" y="4792538"/>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6" name="Google Shape;187;p2">
            <a:extLst>
              <a:ext uri="{FF2B5EF4-FFF2-40B4-BE49-F238E27FC236}">
                <a16:creationId xmlns:a16="http://schemas.microsoft.com/office/drawing/2014/main" id="{847C4EFA-795F-1FAE-E9FF-72925A49937C}"/>
              </a:ext>
            </a:extLst>
          </p:cNvPr>
          <p:cNvSpPr txBox="1"/>
          <p:nvPr/>
        </p:nvSpPr>
        <p:spPr>
          <a:xfrm rot="16200000">
            <a:off x="-28817" y="4825450"/>
            <a:ext cx="977147"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1" name="Google Shape;188;p2">
            <a:extLst>
              <a:ext uri="{FF2B5EF4-FFF2-40B4-BE49-F238E27FC236}">
                <a16:creationId xmlns:a16="http://schemas.microsoft.com/office/drawing/2014/main" id="{A4AA77A9-0558-C329-B1C9-0B566C3218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878205"/>
              </p:ext>
            </p:extLst>
          </p:nvPr>
        </p:nvGraphicFramePr>
        <p:xfrm>
          <a:off x="808418" y="4372623"/>
          <a:ext cx="6437376" cy="22951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434563">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mn-lt"/>
                          <a:ea typeface="Open Sans Light"/>
                          <a:cs typeface="Calibri"/>
                        </a:rPr>
                        <a:t>Health Science Theory + Health Science Clinical*</a:t>
                      </a:r>
                    </a:p>
                    <a:p>
                      <a:pPr marL="0" marR="0" lvl="0" indent="0" algn="l" rtl="0">
                        <a:spcBef>
                          <a:spcPts val="0"/>
                        </a:spcBef>
                        <a:spcAft>
                          <a:spcPts val="0"/>
                        </a:spcAft>
                        <a:buClr>
                          <a:schemeClr val="dk1"/>
                        </a:buClr>
                        <a:buSzPts val="1000"/>
                        <a:buFont typeface="Calibri"/>
                        <a:buNone/>
                      </a:pPr>
                      <a:r>
                        <a:rPr lang="en-US" sz="1000" u="none" strike="noStrike" cap="none" dirty="0">
                          <a:solidFill>
                            <a:schemeClr val="accent1"/>
                          </a:solidFill>
                          <a:latin typeface="+mn-lt"/>
                          <a:ea typeface="Open Sans Light"/>
                          <a:cs typeface="Calibri"/>
                        </a:rPr>
                        <a:t>13020410 (2 credits)</a:t>
                      </a:r>
                      <a:endParaRPr lang="en-US" sz="1000" u="none" strike="noStrike" cap="none" dirty="0">
                        <a:solidFill>
                          <a:schemeClr val="accent1"/>
                        </a:solidFill>
                        <a:latin typeface="Calibri"/>
                        <a:ea typeface="Open Sans Light"/>
                        <a:cs typeface="Calibri"/>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One credit in Biology and at least one credit in a course from the Health Science career cluster</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 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chemeClr val="accent1"/>
                        </a:solidFill>
                        <a:latin typeface="Calibri"/>
                        <a:ea typeface="Open Sans Light"/>
                        <a:cs typeface="Calibri"/>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4289155"/>
                  </a:ext>
                </a:extLst>
              </a:tr>
              <a:tr h="434563">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chemeClr val="tx2"/>
                          </a:solidFill>
                          <a:latin typeface="Calibri" panose="020F0502020204030204" pitchFamily="34" charset="0"/>
                          <a:ea typeface="Open Sans Semibold" panose="020B0606030504020204" pitchFamily="34" charset="0"/>
                          <a:cs typeface="Calibri" panose="020F0502020204030204" pitchFamily="34" charset="0"/>
                        </a:rPr>
                        <a:t>Anatomy and Physiology*</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13020600 (1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One credit in Biology and one credit in Chemistry, Integrated Physics and Chemistry, or Physics</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 A course from the Health Science career cluster</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a:t>
                      </a:r>
                      <a:r>
                        <a:rPr lang="en-US" sz="900" b="1" i="0" u="none" strike="noStrike" cap="none">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a:t>
                      </a:r>
                      <a:r>
                        <a:rPr lang="en-US" sz="900" b="0" i="0" u="none" strike="noStrike" cap="none">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None</a:t>
                      </a:r>
                      <a:endParaRPr lang="en-US" sz="900" b="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endParaRPr lang="en-US" sz="1000" u="none" strike="noStrike" cap="none" dirty="0">
                        <a:solidFill>
                          <a:schemeClr val="accent1"/>
                        </a:solidFill>
                        <a:latin typeface="Calibri"/>
                        <a:ea typeface="Open Sans Light"/>
                        <a:cs typeface="Calibri"/>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10069"/>
                  </a:ext>
                </a:extLst>
              </a:tr>
            </a:tbl>
          </a:graphicData>
        </a:graphic>
      </p:graphicFrame>
      <p:sp>
        <p:nvSpPr>
          <p:cNvPr id="54" name="Google Shape;195;p2">
            <a:extLst>
              <a:ext uri="{FF2B5EF4-FFF2-40B4-BE49-F238E27FC236}">
                <a16:creationId xmlns:a16="http://schemas.microsoft.com/office/drawing/2014/main" id="{73CF0B4C-1F56-A507-A6F2-3D8A862F8E7B}"/>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Health Science</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53" name="Google Shape;171;p1" descr="TEA Logo">
            <a:extLst>
              <a:ext uri="{FF2B5EF4-FFF2-40B4-BE49-F238E27FC236}">
                <a16:creationId xmlns:a16="http://schemas.microsoft.com/office/drawing/2014/main" id="{C87B0C01-0DB7-6CC7-655D-3FD9F67F4DD9}"/>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56" name="TextBox 55">
            <a:extLst>
              <a:ext uri="{FF2B5EF4-FFF2-40B4-BE49-F238E27FC236}">
                <a16:creationId xmlns:a16="http://schemas.microsoft.com/office/drawing/2014/main" id="{111E40EB-5E6F-ACC5-96DA-2AA1B8B0EB18}"/>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1040273C-A035-CE25-58F7-4AF443C1F06E}"/>
              </a:ext>
              <a:ext uri="{C183D7F6-B498-43B3-948B-1728B52AA6E4}">
                <adec:decorative xmlns:adec="http://schemas.microsoft.com/office/drawing/2017/decorative" val="1"/>
              </a:ext>
            </a:extLst>
          </p:cNvPr>
          <p:cNvSpPr/>
          <p:nvPr/>
        </p:nvSpPr>
        <p:spPr>
          <a:xfrm rot="16200000">
            <a:off x="5764334" y="8049600"/>
            <a:ext cx="3709826"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Calibri" panose="020F0502020204030204" pitchFamily="34" charset="0"/>
                <a:ea typeface="Open Sans Semibold" panose="020B0606030504020204" pitchFamily="34" charset="0"/>
                <a:cs typeface="Calibri" panose="020F0502020204030204" pitchFamily="34" charset="0"/>
              </a:rPr>
              <a:t>Nursing Science</a:t>
            </a:r>
          </a:p>
        </p:txBody>
      </p:sp>
      <p:pic>
        <p:nvPicPr>
          <p:cNvPr id="2" name="Picture 1">
            <a:extLst>
              <a:ext uri="{FF2B5EF4-FFF2-40B4-BE49-F238E27FC236}">
                <a16:creationId xmlns:a16="http://schemas.microsoft.com/office/drawing/2014/main" id="{CB3A67B8-450C-7C3B-EFC8-601DA9DB229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9466" y="2001456"/>
            <a:ext cx="438912" cy="438912"/>
          </a:xfrm>
          <a:prstGeom prst="rect">
            <a:avLst/>
          </a:prstGeom>
        </p:spPr>
      </p:pic>
      <p:pic>
        <p:nvPicPr>
          <p:cNvPr id="31" name="Picture 30">
            <a:extLst>
              <a:ext uri="{FF2B5EF4-FFF2-40B4-BE49-F238E27FC236}">
                <a16:creationId xmlns:a16="http://schemas.microsoft.com/office/drawing/2014/main" id="{F0908F6E-D6B4-CCB4-8A6D-936DF9A3DD9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9466" y="3441150"/>
            <a:ext cx="438912" cy="438912"/>
          </a:xfrm>
          <a:prstGeom prst="rect">
            <a:avLst/>
          </a:prstGeom>
        </p:spPr>
      </p:pic>
      <p:pic>
        <p:nvPicPr>
          <p:cNvPr id="33" name="Picture 32">
            <a:extLst>
              <a:ext uri="{FF2B5EF4-FFF2-40B4-BE49-F238E27FC236}">
                <a16:creationId xmlns:a16="http://schemas.microsoft.com/office/drawing/2014/main" id="{7C0D264D-0B3E-282C-FADA-758C7F95B5E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9466" y="6103425"/>
            <a:ext cx="438912" cy="438912"/>
          </a:xfrm>
          <a:prstGeom prst="rect">
            <a:avLst/>
          </a:prstGeom>
        </p:spPr>
      </p:pic>
      <p:pic>
        <p:nvPicPr>
          <p:cNvPr id="34" name="Picture 33">
            <a:extLst>
              <a:ext uri="{FF2B5EF4-FFF2-40B4-BE49-F238E27FC236}">
                <a16:creationId xmlns:a16="http://schemas.microsoft.com/office/drawing/2014/main" id="{0B6A8B18-2A45-CC06-84BA-242763D7946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02309" y="5013913"/>
            <a:ext cx="438912" cy="438912"/>
          </a:xfrm>
          <a:prstGeom prst="rect">
            <a:avLst/>
          </a:prstGeom>
        </p:spPr>
      </p:pic>
      <p:graphicFrame>
        <p:nvGraphicFramePr>
          <p:cNvPr id="3" name="Table 2">
            <a:extLst>
              <a:ext uri="{FF2B5EF4-FFF2-40B4-BE49-F238E27FC236}">
                <a16:creationId xmlns:a16="http://schemas.microsoft.com/office/drawing/2014/main" id="{766317FA-7E67-BC68-3009-9ACBC4A3D999}"/>
              </a:ext>
            </a:extLst>
          </p:cNvPr>
          <p:cNvGraphicFramePr>
            <a:graphicFrameLocks noGrp="1"/>
          </p:cNvGraphicFramePr>
          <p:nvPr>
            <p:extLst>
              <p:ext uri="{D42A27DB-BD31-4B8C-83A1-F6EECF244321}">
                <p14:modId xmlns:p14="http://schemas.microsoft.com/office/powerpoint/2010/main" val="3028881668"/>
              </p:ext>
            </p:extLst>
          </p:nvPr>
        </p:nvGraphicFramePr>
        <p:xfrm>
          <a:off x="669918" y="6657842"/>
          <a:ext cx="6437376" cy="1051570"/>
        </p:xfrm>
        <a:graphic>
          <a:graphicData uri="http://schemas.openxmlformats.org/drawingml/2006/table">
            <a:tbl>
              <a:tblPr firstRow="1" bandRow="1">
                <a:noFill/>
              </a:tblPr>
              <a:tblGrid>
                <a:gridCol w="1691640">
                  <a:extLst>
                    <a:ext uri="{9D8B030D-6E8A-4147-A177-3AD203B41FA5}">
                      <a16:colId xmlns:a16="http://schemas.microsoft.com/office/drawing/2014/main" val="1320170664"/>
                    </a:ext>
                  </a:extLst>
                </a:gridCol>
                <a:gridCol w="73152">
                  <a:extLst>
                    <a:ext uri="{9D8B030D-6E8A-4147-A177-3AD203B41FA5}">
                      <a16:colId xmlns:a16="http://schemas.microsoft.com/office/drawing/2014/main" val="289359333"/>
                    </a:ext>
                  </a:extLst>
                </a:gridCol>
                <a:gridCol w="2075688">
                  <a:extLst>
                    <a:ext uri="{9D8B030D-6E8A-4147-A177-3AD203B41FA5}">
                      <a16:colId xmlns:a16="http://schemas.microsoft.com/office/drawing/2014/main" val="108788592"/>
                    </a:ext>
                  </a:extLst>
                </a:gridCol>
                <a:gridCol w="2596896">
                  <a:extLst>
                    <a:ext uri="{9D8B030D-6E8A-4147-A177-3AD203B41FA5}">
                      <a16:colId xmlns:a16="http://schemas.microsoft.com/office/drawing/2014/main" val="2237131264"/>
                    </a:ext>
                  </a:extLst>
                </a:gridCol>
              </a:tblGrid>
              <a:tr h="499746">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mn-lt"/>
                          <a:ea typeface="Open Sans Light"/>
                          <a:cs typeface="Calibri"/>
                        </a:rPr>
                        <a:t>Medical Microbiology*</a:t>
                      </a:r>
                    </a:p>
                    <a:p>
                      <a:pPr marL="0" marR="0" lvl="0" indent="0" algn="l" rtl="0">
                        <a:spcBef>
                          <a:spcPts val="0"/>
                        </a:spcBef>
                        <a:spcAft>
                          <a:spcPts val="0"/>
                        </a:spcAft>
                        <a:buClr>
                          <a:schemeClr val="dk1"/>
                        </a:buClr>
                        <a:buSzPts val="1000"/>
                        <a:buFont typeface="Calibri"/>
                        <a:buNone/>
                      </a:pPr>
                      <a:r>
                        <a:rPr lang="en-US" sz="1000" u="none" strike="noStrike" cap="none" dirty="0">
                          <a:solidFill>
                            <a:schemeClr val="accent1"/>
                          </a:solidFill>
                          <a:latin typeface="+mn-lt"/>
                          <a:ea typeface="Open Sans Light"/>
                          <a:cs typeface="Calibri"/>
                        </a:rPr>
                        <a:t>13020700 (1 credit)</a:t>
                      </a:r>
                      <a:endParaRPr lang="en-US" sz="1000" u="none" strike="noStrike" cap="none" dirty="0">
                        <a:solidFill>
                          <a:schemeClr val="accent1"/>
                        </a:solidFill>
                        <a:latin typeface="Calibri"/>
                        <a:ea typeface="Open Sans Light"/>
                        <a:cs typeface="Calibri"/>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One credit in Biology, one credit in Chemistry, and at least one credit in a course from the Health Science career cluster</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 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2434111"/>
                  </a:ext>
                </a:extLst>
              </a:tr>
            </a:tbl>
          </a:graphicData>
        </a:graphic>
      </p:graphicFrame>
      <p:pic>
        <p:nvPicPr>
          <p:cNvPr id="4" name="Picture 3">
            <a:extLst>
              <a:ext uri="{FF2B5EF4-FFF2-40B4-BE49-F238E27FC236}">
                <a16:creationId xmlns:a16="http://schemas.microsoft.com/office/drawing/2014/main" id="{AB479DA5-1935-2650-95C2-5788FC534E7C}"/>
              </a:ext>
            </a:extLst>
          </p:cNvPr>
          <p:cNvPicPr>
            <a:picLocks noChangeAspect="1"/>
          </p:cNvPicPr>
          <p:nvPr/>
        </p:nvPicPr>
        <p:blipFill>
          <a:blip r:embed="rId9"/>
          <a:stretch>
            <a:fillRect/>
          </a:stretch>
        </p:blipFill>
        <p:spPr>
          <a:xfrm>
            <a:off x="5829466" y="7122259"/>
            <a:ext cx="438950" cy="438950"/>
          </a:xfrm>
          <a:prstGeom prst="rect">
            <a:avLst/>
          </a:prstGeom>
        </p:spPr>
      </p:pic>
      <p:graphicFrame>
        <p:nvGraphicFramePr>
          <p:cNvPr id="5" name="Table 4">
            <a:extLst>
              <a:ext uri="{FF2B5EF4-FFF2-40B4-BE49-F238E27FC236}">
                <a16:creationId xmlns:a16="http://schemas.microsoft.com/office/drawing/2014/main" id="{B5A2DC50-565A-6A6B-3FD3-13414171E117}"/>
              </a:ext>
            </a:extLst>
          </p:cNvPr>
          <p:cNvGraphicFramePr>
            <a:graphicFrameLocks noGrp="1"/>
          </p:cNvGraphicFramePr>
          <p:nvPr>
            <p:extLst>
              <p:ext uri="{D42A27DB-BD31-4B8C-83A1-F6EECF244321}">
                <p14:modId xmlns:p14="http://schemas.microsoft.com/office/powerpoint/2010/main" val="3253647575"/>
              </p:ext>
            </p:extLst>
          </p:nvPr>
        </p:nvGraphicFramePr>
        <p:xfrm>
          <a:off x="732342" y="7832708"/>
          <a:ext cx="6437376" cy="1389733"/>
        </p:xfrm>
        <a:graphic>
          <a:graphicData uri="http://schemas.openxmlformats.org/drawingml/2006/table">
            <a:tbl>
              <a:tblPr firstRow="1" bandRow="1">
                <a:noFill/>
              </a:tblPr>
              <a:tblGrid>
                <a:gridCol w="1691640">
                  <a:extLst>
                    <a:ext uri="{9D8B030D-6E8A-4147-A177-3AD203B41FA5}">
                      <a16:colId xmlns:a16="http://schemas.microsoft.com/office/drawing/2014/main" val="809105230"/>
                    </a:ext>
                  </a:extLst>
                </a:gridCol>
                <a:gridCol w="73152">
                  <a:extLst>
                    <a:ext uri="{9D8B030D-6E8A-4147-A177-3AD203B41FA5}">
                      <a16:colId xmlns:a16="http://schemas.microsoft.com/office/drawing/2014/main" val="2439323294"/>
                    </a:ext>
                  </a:extLst>
                </a:gridCol>
                <a:gridCol w="2075688">
                  <a:extLst>
                    <a:ext uri="{9D8B030D-6E8A-4147-A177-3AD203B41FA5}">
                      <a16:colId xmlns:a16="http://schemas.microsoft.com/office/drawing/2014/main" val="1401129732"/>
                    </a:ext>
                  </a:extLst>
                </a:gridCol>
                <a:gridCol w="2596896">
                  <a:extLst>
                    <a:ext uri="{9D8B030D-6E8A-4147-A177-3AD203B41FA5}">
                      <a16:colId xmlns:a16="http://schemas.microsoft.com/office/drawing/2014/main" val="4063703546"/>
                    </a:ext>
                  </a:extLst>
                </a:gridCol>
              </a:tblGrid>
              <a:tr h="353413">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2258364723"/>
                  </a:ext>
                </a:extLst>
              </a:tr>
              <a:tr h="214771">
                <a:tc>
                  <a:txBody>
                    <a:bodyPr/>
                    <a:lstStyle/>
                    <a:p>
                      <a:pPr marL="0" marR="0">
                        <a:lnSpc>
                          <a:spcPct val="100000"/>
                        </a:lnSpc>
                        <a:spcBef>
                          <a:spcPts val="0"/>
                        </a:spcBef>
                        <a:spcAft>
                          <a:spcPts val="0"/>
                        </a:spcAft>
                      </a:pPr>
                      <a:r>
                        <a:rPr lang="en-US" sz="1100" b="1"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Practicum in Health Science*</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13020500 (2 credits)</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13020510 (2 credits)</a:t>
                      </a: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kern="100" dirty="0">
                        <a:effectLst/>
                        <a:latin typeface="Calibri" panose="020F0502020204030204" pitchFamily="34" charset="0"/>
                        <a:cs typeface="Times New Roman" panose="02020603050405020304" pitchFamily="18" charset="0"/>
                      </a:endParaRPr>
                    </a:p>
                  </a:txBody>
                  <a:tcPr marL="9525" marR="95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 Health Science Theory and Biology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Recommended Prerequisites:</a:t>
                      </a:r>
                      <a:r>
                        <a:rPr lang="en-US" sz="900" b="0"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a:t>
                      </a:r>
                      <a:r>
                        <a:rPr lang="en-US" sz="900" b="0"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txBody>
                  <a:tcPr marR="95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050915"/>
                  </a:ext>
                </a:extLst>
              </a:tr>
            </a:tbl>
          </a:graphicData>
        </a:graphic>
      </p:graphicFrame>
      <p:pic>
        <p:nvPicPr>
          <p:cNvPr id="6" name="Picture 5">
            <a:extLst>
              <a:ext uri="{FF2B5EF4-FFF2-40B4-BE49-F238E27FC236}">
                <a16:creationId xmlns:a16="http://schemas.microsoft.com/office/drawing/2014/main" id="{959D380D-31B0-007D-137B-86F847AB2A50}"/>
              </a:ext>
            </a:extLst>
          </p:cNvPr>
          <p:cNvPicPr>
            <a:picLocks noChangeAspect="1"/>
          </p:cNvPicPr>
          <p:nvPr/>
        </p:nvPicPr>
        <p:blipFill>
          <a:blip r:embed="rId10"/>
          <a:stretch>
            <a:fillRect/>
          </a:stretch>
        </p:blipFill>
        <p:spPr>
          <a:xfrm>
            <a:off x="243978" y="7851525"/>
            <a:ext cx="408467" cy="1127858"/>
          </a:xfrm>
          <a:prstGeom prst="rect">
            <a:avLst/>
          </a:prstGeom>
        </p:spPr>
      </p:pic>
      <p:pic>
        <p:nvPicPr>
          <p:cNvPr id="7" name="Picture 6">
            <a:extLst>
              <a:ext uri="{FF2B5EF4-FFF2-40B4-BE49-F238E27FC236}">
                <a16:creationId xmlns:a16="http://schemas.microsoft.com/office/drawing/2014/main" id="{5B5A3BEB-39C9-3FB3-4143-912EE86AAD85}"/>
              </a:ext>
            </a:extLst>
          </p:cNvPr>
          <p:cNvPicPr>
            <a:picLocks noChangeAspect="1"/>
          </p:cNvPicPr>
          <p:nvPr/>
        </p:nvPicPr>
        <p:blipFill>
          <a:blip r:embed="rId11"/>
          <a:stretch>
            <a:fillRect/>
          </a:stretch>
        </p:blipFill>
        <p:spPr>
          <a:xfrm>
            <a:off x="238254" y="7866606"/>
            <a:ext cx="384081" cy="975445"/>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Health Sciences">
      <a:dk1>
        <a:srgbClr val="000000"/>
      </a:dk1>
      <a:lt1>
        <a:srgbClr val="FFFFFF"/>
      </a:lt1>
      <a:dk2>
        <a:srgbClr val="363434"/>
      </a:dk2>
      <a:lt2>
        <a:srgbClr val="E7E6E6"/>
      </a:lt2>
      <a:accent1>
        <a:srgbClr val="D34343"/>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3939579-4BEE-5A41-8D5C-1315DA73202F}" vid="{A3E19194-31A8-1246-8467-52D4E969F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433f0c-8bb8-4876-a8a6-687bcb1e8026">
      <Terms xmlns="http://schemas.microsoft.com/office/infopath/2007/PartnerControls"/>
    </lcf76f155ced4ddcb4097134ff3c332f>
    <TaxCatchAll xmlns="b41f19c4-7134-41b0-b126-9546d08a0b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5AFBFA-2A0E-4024-A48E-DAF3744B7C18}">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b41f19c4-7134-41b0-b126-9546d08a0bf5"/>
    <ds:schemaRef ds:uri="http://schemas.microsoft.com/office/2006/metadata/properties"/>
    <ds:schemaRef ds:uri="22433f0c-8bb8-4876-a8a6-687bcb1e8026"/>
    <ds:schemaRef ds:uri="http://www.w3.org/XML/1998/namespace"/>
    <ds:schemaRef ds:uri="http://purl.org/dc/dcmitype/"/>
  </ds:schemaRefs>
</ds:datastoreItem>
</file>

<file path=customXml/itemProps2.xml><?xml version="1.0" encoding="utf-8"?>
<ds:datastoreItem xmlns:ds="http://schemas.openxmlformats.org/officeDocument/2006/customXml" ds:itemID="{95EFCF56-2C3C-464B-94C4-CB06AC460EAA}">
  <ds:schemaRefs>
    <ds:schemaRef ds:uri="http://schemas.microsoft.com/sharepoint/v3/contenttype/forms"/>
  </ds:schemaRefs>
</ds:datastoreItem>
</file>

<file path=customXml/itemProps3.xml><?xml version="1.0" encoding="utf-8"?>
<ds:datastoreItem xmlns:ds="http://schemas.openxmlformats.org/officeDocument/2006/customXml" ds:itemID="{FE30051C-0043-4331-A5F1-10F175013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Template-Health Science</Template>
  <TotalTime>1381</TotalTime>
  <Words>895</Words>
  <Application>Microsoft Office PowerPoint</Application>
  <PresentationFormat>Custom</PresentationFormat>
  <Paragraphs>126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Exercise Science, Wellness, and Restoration — Page 1 </vt:lpstr>
      <vt:lpstr>Statewide Program of Study: Exercise Science, Wellness, and Restoration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Nursing Science</dc:title>
  <dc:subject/>
  <dc:creator>Texas Education Agency</dc:creator>
  <cp:keywords/>
  <dc:description/>
  <cp:lastModifiedBy>Jeter, Jennifer</cp:lastModifiedBy>
  <cp:revision>302</cp:revision>
  <cp:lastPrinted>2023-10-03T21:31:19Z</cp:lastPrinted>
  <dcterms:created xsi:type="dcterms:W3CDTF">2023-10-25T17:27:54Z</dcterms:created>
  <dcterms:modified xsi:type="dcterms:W3CDTF">2025-01-13T21:06:24Z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