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2" r:id="rId4"/>
  </p:sldMasterIdLst>
  <p:notesMasterIdLst>
    <p:notesMasterId r:id="rId7"/>
  </p:notesMasterIdLst>
  <p:handoutMasterIdLst>
    <p:handoutMasterId r:id="rId8"/>
  </p:handoutMasterIdLst>
  <p:sldIdLst>
    <p:sldId id="262" r:id="rId5"/>
    <p:sldId id="264" r:id="rId6"/>
  </p:sldIdLst>
  <p:sldSz cx="7772400" cy="10058400"/>
  <p:notesSz cx="6858000" cy="9144000"/>
  <p:embeddedFontLst>
    <p:embeddedFont>
      <p:font typeface="Open Sans Light" panose="020B0306030504020204" pitchFamily="34" charset="0"/>
      <p:regular r:id="rId9"/>
      <p:italic r:id="rId10"/>
    </p:embeddedFont>
    <p:embeddedFont>
      <p:font typeface="Open Sans Semibold" panose="020B0706030804020204" pitchFamily="34" charset="0"/>
      <p:bold r:id="rId11"/>
      <p:boldItalic r:id="rId1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307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2A245E-14DB-789C-AAA9-B8BCF212B90D}" name="Bullock, Jennifer" initials="BJ" userId="S::jennifer.bullock@tea.texas.gov::89acbf67-8591-41d1-9399-37b14ab74699" providerId="AD"/>
  <p188:author id="{EE0B2D63-BAC2-44EB-82BE-5A377BF62216}" name="Stephanie Ferguson" initials="SF" userId="d475c8c1758ebeb8" providerId="Windows Live"/>
  <p188:author id="{629FDE64-07B5-7011-802C-459006FE8E38}" name="Caryn Cavanagh" initials="CC" userId="de4effde0088c4c0" providerId="Windows Live"/>
  <p188:author id="{F9465BBB-B2D6-99D7-7E82-6B0DC5E913B4}" name="12108498246" initials="" userId="badb35b8cdc5dafc" providerId="Windows Live"/>
  <p188:author id="{96A77EE3-BB0F-EF6E-6CE5-EB19713047E8}" name="Bullock, Jennifer" initials="BJ" userId="S::Jennifer.Bullock@tea.texas.gov::89acbf67-8591-41d1-9399-37b14ab7469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169"/>
    <a:srgbClr val="5A6267"/>
    <a:srgbClr val="363534"/>
    <a:srgbClr val="3864AF"/>
    <a:srgbClr val="3863AF"/>
    <a:srgbClr val="E7E3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12" autoAdjust="0"/>
    <p:restoredTop sz="95773" autoAdjust="0"/>
  </p:normalViewPr>
  <p:slideViewPr>
    <p:cSldViewPr snapToGrid="0" snapToObjects="1">
      <p:cViewPr>
        <p:scale>
          <a:sx n="160" d="100"/>
          <a:sy n="160" d="100"/>
        </p:scale>
        <p:origin x="1308" y="-5334"/>
      </p:cViewPr>
      <p:guideLst>
        <p:guide orient="horz" pos="3120"/>
        <p:guide pos="3072"/>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84" d="100"/>
          <a:sy n="84" d="100"/>
        </p:scale>
        <p:origin x="2154"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openxmlformats.org/officeDocument/2006/relationships/font" Target="fonts/font4.fntdata"/><Relationship Id="rId17" Type="http://schemas.microsoft.com/office/2018/10/relationships/authors" Target="authors.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font" Target="fonts/font3.fntdata"/><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font" Target="fonts/font1.fntdata"/><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248C6E-8710-770B-05D8-3B4DC1BF0EB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DAA45A3-2D01-E80A-A611-C6F3C5B487A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D77B987-4A90-4285-BEB7-2283114BF6FE}" type="datetimeFigureOut">
              <a:rPr lang="en-US" smtClean="0"/>
              <a:t>1/7/2025</a:t>
            </a:fld>
            <a:endParaRPr lang="en-US"/>
          </a:p>
        </p:txBody>
      </p:sp>
      <p:sp>
        <p:nvSpPr>
          <p:cNvPr id="4" name="Footer Placeholder 3">
            <a:extLst>
              <a:ext uri="{FF2B5EF4-FFF2-40B4-BE49-F238E27FC236}">
                <a16:creationId xmlns:a16="http://schemas.microsoft.com/office/drawing/2014/main" id="{FD7DF50C-EE58-BC3F-8C6E-7846546B75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238259-695B-EBB3-7D65-E6E100DAFAD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7B81D72-EF11-44C7-B406-66A9837DFFBA}" type="slidenum">
              <a:rPr lang="en-US" smtClean="0"/>
              <a:t>‹#›</a:t>
            </a:fld>
            <a:endParaRPr lang="en-US"/>
          </a:p>
        </p:txBody>
      </p:sp>
    </p:spTree>
    <p:extLst>
      <p:ext uri="{BB962C8B-B14F-4D97-AF65-F5344CB8AC3E}">
        <p14:creationId xmlns:p14="http://schemas.microsoft.com/office/powerpoint/2010/main" val="38644706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897815-62CD-F54E-B947-D5FDC947635C}" type="datetimeFigureOut">
              <a:rPr lang="en-US" smtClean="0"/>
              <a:t>1/7/2025</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43E5DC-FC10-574E-8CB7-83653E10725E}" type="slidenum">
              <a:rPr lang="en-US" smtClean="0"/>
              <a:t>‹#›</a:t>
            </a:fld>
            <a:endParaRPr lang="en-US"/>
          </a:p>
        </p:txBody>
      </p:sp>
    </p:spTree>
    <p:extLst>
      <p:ext uri="{BB962C8B-B14F-4D97-AF65-F5344CB8AC3E}">
        <p14:creationId xmlns:p14="http://schemas.microsoft.com/office/powerpoint/2010/main" val="3609424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43E5DC-FC10-574E-8CB7-83653E1072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702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43E5DC-FC10-574E-8CB7-83653E10725E}" type="slidenum">
              <a:rPr lang="en-US" smtClean="0"/>
              <a:t>2</a:t>
            </a:fld>
            <a:endParaRPr lang="en-US"/>
          </a:p>
        </p:txBody>
      </p:sp>
    </p:spTree>
    <p:extLst>
      <p:ext uri="{BB962C8B-B14F-4D97-AF65-F5344CB8AC3E}">
        <p14:creationId xmlns:p14="http://schemas.microsoft.com/office/powerpoint/2010/main" val="1019682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DD6EFD-2D7D-9E45-8FC4-958639C0DF70}"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4082650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DD6EFD-2D7D-9E45-8FC4-958639C0DF70}"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2682679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DD6EFD-2D7D-9E45-8FC4-958639C0DF70}"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4263835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DD6EFD-2D7D-9E45-8FC4-958639C0DF70}"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749724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DD6EFD-2D7D-9E45-8FC4-958639C0DF70}" type="datetimeFigureOut">
              <a:rPr lang="en-US" smtClean="0"/>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1580429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DD6EFD-2D7D-9E45-8FC4-958639C0DF70}" type="datetimeFigureOut">
              <a:rPr lang="en-US" smtClean="0"/>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3248528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DD6EFD-2D7D-9E45-8FC4-958639C0DF70}" type="datetimeFigureOut">
              <a:rPr lang="en-US" smtClean="0"/>
              <a:t>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2187028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DD6EFD-2D7D-9E45-8FC4-958639C0DF70}" type="datetimeFigureOut">
              <a:rPr lang="en-US" smtClean="0"/>
              <a:t>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879671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DD6EFD-2D7D-9E45-8FC4-958639C0DF70}" type="datetimeFigureOut">
              <a:rPr lang="en-US" smtClean="0"/>
              <a:t>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1415534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95DD6EFD-2D7D-9E45-8FC4-958639C0DF70}" type="datetimeFigureOut">
              <a:rPr lang="en-US" smtClean="0"/>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956771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95DD6EFD-2D7D-9E45-8FC4-958639C0DF70}" type="datetimeFigureOut">
              <a:rPr lang="en-US" smtClean="0"/>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89F5BB-FCA8-2B48-A843-A42D6348B3FC}" type="slidenum">
              <a:rPr lang="en-US" smtClean="0"/>
              <a:t>‹#›</a:t>
            </a:fld>
            <a:endParaRPr lang="en-US"/>
          </a:p>
        </p:txBody>
      </p:sp>
    </p:spTree>
    <p:extLst>
      <p:ext uri="{BB962C8B-B14F-4D97-AF65-F5344CB8AC3E}">
        <p14:creationId xmlns:p14="http://schemas.microsoft.com/office/powerpoint/2010/main" val="578233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95DD6EFD-2D7D-9E45-8FC4-958639C0DF70}" type="datetimeFigureOut">
              <a:rPr lang="en-US" smtClean="0"/>
              <a:t>1/7/2025</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2A89F5BB-FCA8-2B48-A843-A42D6348B3FC}" type="slidenum">
              <a:rPr lang="en-US" smtClean="0"/>
              <a:t>‹#›</a:t>
            </a:fld>
            <a:endParaRPr lang="en-US"/>
          </a:p>
        </p:txBody>
      </p:sp>
    </p:spTree>
    <p:extLst>
      <p:ext uri="{BB962C8B-B14F-4D97-AF65-F5344CB8AC3E}">
        <p14:creationId xmlns:p14="http://schemas.microsoft.com/office/powerpoint/2010/main" val="29614998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tea.texas.gov/academics/college-career-and-military-prep/career-and-technical-education/programs-of-study-additional-resources" TargetMode="External"/><Relationship Id="rId5" Type="http://schemas.openxmlformats.org/officeDocument/2006/relationships/image" Target="../media/image3.png"/><Relationship Id="rId10" Type="http://schemas.openxmlformats.org/officeDocument/2006/relationships/image" Target="../media/image7.jpg"/><Relationship Id="rId4" Type="http://schemas.openxmlformats.org/officeDocument/2006/relationships/image" Target="../media/image2.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hyperlink" Target="https://tea.texas.gov/student-assessment/monitoring-and-interventions/program-monitoring-and-interventions/methods-of-administration-guidance-and-resources" TargetMode="External"/><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11.png"/><Relationship Id="rId5" Type="http://schemas.openxmlformats.org/officeDocument/2006/relationships/hyperlink" Target="https://tea.texas.gov/cte" TargetMode="External"/><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hyperlink" Target="mailto:CTE@tea.texas.gov" TargetMode="External"/><Relationship Id="rId9" Type="http://schemas.openxmlformats.org/officeDocument/2006/relationships/image" Target="../media/image9.png"/><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FAADB7-E19B-1F45-A4BB-C1DFE973D77B}"/>
              </a:ext>
              <a:ext uri="{C183D7F6-B498-43B3-948B-1728B52AA6E4}">
                <adec:decorative xmlns:adec="http://schemas.microsoft.com/office/drawing/2017/decorative" val="1"/>
              </a:ext>
            </a:extLst>
          </p:cNvPr>
          <p:cNvSpPr>
            <a:spLocks noGrp="1"/>
          </p:cNvSpPr>
          <p:nvPr>
            <p:ph type="ctrTitle"/>
          </p:nvPr>
        </p:nvSpPr>
        <p:spPr>
          <a:xfrm>
            <a:off x="1001182" y="25490"/>
            <a:ext cx="5829300" cy="141335"/>
          </a:xfrm>
        </p:spPr>
        <p:txBody>
          <a:bodyPr anchor="t">
            <a:noAutofit/>
          </a:bodyPr>
          <a:lstStyle/>
          <a:p>
            <a:r>
              <a:rPr lang="en-US" sz="800" b="1" i="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Statewide Program of Study: </a:t>
            </a:r>
            <a:r>
              <a:rPr lang="en-US" sz="800" b="1" i="1" kern="1200" dirty="0">
                <a:solidFill>
                  <a:schemeClr val="bg1"/>
                </a:solidFill>
                <a:effectLst/>
                <a:latin typeface="+mj-lt"/>
                <a:ea typeface="+mj-ea"/>
                <a:cs typeface="+mj-cs"/>
              </a:rPr>
              <a:t>Engineering Foundations</a:t>
            </a:r>
            <a:r>
              <a:rPr lang="en-US" sz="800" dirty="0">
                <a:solidFill>
                  <a:schemeClr val="bg1"/>
                </a:solidFill>
              </a:rPr>
              <a:t> </a:t>
            </a:r>
            <a:r>
              <a:rPr lang="en-US" sz="800" b="1" i="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 — Page 1</a:t>
            </a:r>
            <a:br>
              <a:rPr lang="en-US" sz="800" b="1" i="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br>
            <a:endParaRPr lang="en-US" sz="800" dirty="0">
              <a:solidFill>
                <a:schemeClr val="bg1"/>
              </a:solidFill>
            </a:endParaRPr>
          </a:p>
        </p:txBody>
      </p:sp>
      <p:sp>
        <p:nvSpPr>
          <p:cNvPr id="9" name="TextBox 8">
            <a:extLst>
              <a:ext uri="{FF2B5EF4-FFF2-40B4-BE49-F238E27FC236}">
                <a16:creationId xmlns:a16="http://schemas.microsoft.com/office/drawing/2014/main" id="{DA473D0D-D225-86B1-6ADD-915AC9187C38}"/>
              </a:ext>
            </a:extLst>
          </p:cNvPr>
          <p:cNvSpPr txBox="1"/>
          <p:nvPr/>
        </p:nvSpPr>
        <p:spPr>
          <a:xfrm>
            <a:off x="6754457" y="50463"/>
            <a:ext cx="973334" cy="200055"/>
          </a:xfrm>
          <a:prstGeom prst="rect">
            <a:avLst/>
          </a:prstGeom>
          <a:noFill/>
        </p:spPr>
        <p:txBody>
          <a:bodyPr wrap="square">
            <a:spAutoFit/>
          </a:bodyPr>
          <a:lstStyle/>
          <a:p>
            <a:r>
              <a:rPr lang="en-US" sz="700" i="1" dirty="0"/>
              <a:t>Revised–Oct 2024</a:t>
            </a:r>
          </a:p>
        </p:txBody>
      </p:sp>
      <p:sp>
        <p:nvSpPr>
          <p:cNvPr id="5" name="TextBox 4">
            <a:extLst>
              <a:ext uri="{FF2B5EF4-FFF2-40B4-BE49-F238E27FC236}">
                <a16:creationId xmlns:a16="http://schemas.microsoft.com/office/drawing/2014/main" id="{090C96C9-7626-E84E-94AF-1A4A71B39E9B}"/>
              </a:ext>
            </a:extLst>
          </p:cNvPr>
          <p:cNvSpPr txBox="1"/>
          <p:nvPr/>
        </p:nvSpPr>
        <p:spPr>
          <a:xfrm>
            <a:off x="1402300" y="142443"/>
            <a:ext cx="6192300" cy="10541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2000" b="1" i="0" u="none" strike="noStrike" kern="1200" cap="none" spc="0" normalizeH="0" baseline="0" noProof="0" dirty="0">
                <a:ln>
                  <a:noFill/>
                </a:ln>
                <a:solidFill>
                  <a:schemeClr val="tx2"/>
                </a:solidFill>
                <a:effectLst/>
                <a:uLnTx/>
                <a:uFillTx/>
                <a:latin typeface="Calibri" panose="020F0502020204030204" pitchFamily="34" charset="0"/>
                <a:ea typeface="Open Sans Condensed Condensed" pitchFamily="2" charset="0"/>
                <a:cs typeface="Calibri" panose="020F0502020204030204" pitchFamily="34" charset="0"/>
              </a:rPr>
              <a:t>Engineering Career Cluster</a:t>
            </a:r>
          </a:p>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2"/>
                </a:solidFill>
                <a:effectLst/>
                <a:uLnTx/>
                <a:uFillTx/>
                <a:latin typeface="Calibri" panose="020F0502020204030204" pitchFamily="34" charset="0"/>
                <a:ea typeface="Open Sans Light" panose="020B0606030504020204" pitchFamily="34" charset="0"/>
                <a:cs typeface="Calibri" panose="020F0502020204030204" pitchFamily="34" charset="0"/>
              </a:rPr>
              <a:t>The Engineering career cluster focuses on planning, designing, testing, building, and maintaining of machines, structures, materials, systems, and processes using empirical evidence and science, technology, and math principles. This career cluster includes occupations ranging from mechanical engineer and drafter to electrical engineer and to mapping technician.</a:t>
            </a:r>
          </a:p>
        </p:txBody>
      </p:sp>
      <p:sp>
        <p:nvSpPr>
          <p:cNvPr id="6" name="TextBox 5">
            <a:extLst>
              <a:ext uri="{FF2B5EF4-FFF2-40B4-BE49-F238E27FC236}">
                <a16:creationId xmlns:a16="http://schemas.microsoft.com/office/drawing/2014/main" id="{F67423BB-E84B-A848-912D-92B720E05DCA}"/>
              </a:ext>
            </a:extLst>
          </p:cNvPr>
          <p:cNvSpPr txBox="1"/>
          <p:nvPr/>
        </p:nvSpPr>
        <p:spPr>
          <a:xfrm>
            <a:off x="146880" y="1154764"/>
            <a:ext cx="7279215" cy="9572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00"/>
              </a:spcAft>
              <a:buClrTx/>
              <a:buSzTx/>
              <a:buFontTx/>
              <a:buNone/>
              <a:tabLst/>
              <a:defRPr/>
            </a:pPr>
            <a:r>
              <a:rPr kumimoji="0" lang="en-US" sz="1600" b="1" i="1" u="none" strike="noStrike" kern="1200" cap="none" spc="0" normalizeH="0" baseline="0" noProof="0" dirty="0">
                <a:ln>
                  <a:noFill/>
                </a:ln>
                <a:solidFill>
                  <a:srgbClr val="363534"/>
                </a:solidFill>
                <a:effectLst/>
                <a:uLnTx/>
                <a:uFillTx/>
                <a:latin typeface="Calibri" panose="020F0502020204030204" pitchFamily="34" charset="0"/>
                <a:ea typeface="Open Sans Semibold" panose="020B0606030504020204" pitchFamily="34" charset="0"/>
                <a:cs typeface="Calibri" panose="020F0502020204030204" pitchFamily="34" charset="0"/>
              </a:rPr>
              <a:t>Statewide Program of Study: </a:t>
            </a:r>
            <a:r>
              <a:rPr kumimoji="0" lang="en-US" sz="1600" b="1" i="1" u="none" strike="noStrike" kern="1200" cap="none" spc="0" normalizeH="0" baseline="0" noProof="0" dirty="0">
                <a:ln>
                  <a:noFill/>
                </a:ln>
                <a:solidFill>
                  <a:srgbClr val="232C65"/>
                </a:solidFill>
                <a:effectLst/>
                <a:uLnTx/>
                <a:uFillTx/>
                <a:latin typeface="Calibri" panose="020F0502020204030204" pitchFamily="34" charset="0"/>
                <a:ea typeface="Open Sans Semibold" panose="020B0606030504020204" pitchFamily="34" charset="0"/>
                <a:cs typeface="Calibri" panose="020F0502020204030204" pitchFamily="34" charset="0"/>
              </a:rPr>
              <a:t>Engineering Foundations</a:t>
            </a:r>
          </a:p>
          <a:p>
            <a:pPr marL="0" marR="0" lvl="0" indent="0" algn="l" defTabSz="914400" rtl="0" eaLnBrk="1" fontAlgn="auto" latinLnBrk="0" hangingPunct="1">
              <a:lnSpc>
                <a:spcPts val="115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The Engineering Foundations program of study focuses on occupational and educational opportunities associated with a wide range of skills applied in the Engineering industry. Students will design, test, and evaluate projects related to engines, machines, and structures. This program of study incudes applying scientific, mathematical, and empirical evidence to solve problems through innovation, design, construction, operation, and maintenance of different engineering systems.</a:t>
            </a:r>
            <a:endPar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endParaRPr>
          </a:p>
        </p:txBody>
      </p:sp>
      <p:sp>
        <p:nvSpPr>
          <p:cNvPr id="10" name="Rectangle 9">
            <a:extLst>
              <a:ext uri="{FF2B5EF4-FFF2-40B4-BE49-F238E27FC236}">
                <a16:creationId xmlns:a16="http://schemas.microsoft.com/office/drawing/2014/main" id="{0087655A-8678-C34A-B834-72710306E4AE}"/>
              </a:ext>
            </a:extLst>
          </p:cNvPr>
          <p:cNvSpPr/>
          <p:nvPr/>
        </p:nvSpPr>
        <p:spPr>
          <a:xfrm>
            <a:off x="478558" y="2046136"/>
            <a:ext cx="4166387"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32C65"/>
                </a:solidFill>
                <a:effectLst/>
                <a:uLnTx/>
                <a:uFillTx/>
                <a:latin typeface="Calibri" panose="020F0502020204030204" pitchFamily="34" charset="0"/>
                <a:ea typeface="Open Sans Condensed Condensed" pitchFamily="2" charset="0"/>
                <a:cs typeface="Calibri" panose="020F0502020204030204" pitchFamily="34" charset="0"/>
                <a:sym typeface="Calibri"/>
              </a:rPr>
              <a:t>Secondary Courses for High School Credit</a:t>
            </a:r>
            <a:endParaRPr kumimoji="0" lang="en-US" sz="1600" b="1" i="0" u="none" strike="noStrike" kern="1200" cap="none" spc="0" normalizeH="0" baseline="0" noProof="0" dirty="0">
              <a:ln>
                <a:noFill/>
              </a:ln>
              <a:solidFill>
                <a:srgbClr val="232C65"/>
              </a:solidFill>
              <a:effectLst/>
              <a:uLnTx/>
              <a:uFillTx/>
              <a:latin typeface="Calibri" panose="020F0502020204030204" pitchFamily="34" charset="0"/>
              <a:ea typeface="Open Sans Condensed Condensed" pitchFamily="2" charset="0"/>
              <a:cs typeface="Calibri" panose="020F0502020204030204" pitchFamily="34" charset="0"/>
            </a:endParaRPr>
          </a:p>
        </p:txBody>
      </p:sp>
      <p:graphicFrame>
        <p:nvGraphicFramePr>
          <p:cNvPr id="11" name="Table 10" descr="Secondary Courses for High School Credit">
            <a:extLst>
              <a:ext uri="{FF2B5EF4-FFF2-40B4-BE49-F238E27FC236}">
                <a16:creationId xmlns:a16="http://schemas.microsoft.com/office/drawing/2014/main" id="{A51F9466-4CB4-994E-AC8E-43A3A7C6FA27}"/>
              </a:ext>
            </a:extLst>
          </p:cNvPr>
          <p:cNvGraphicFramePr>
            <a:graphicFrameLocks noGrp="1"/>
          </p:cNvGraphicFramePr>
          <p:nvPr>
            <p:extLst>
              <p:ext uri="{D42A27DB-BD31-4B8C-83A1-F6EECF244321}">
                <p14:modId xmlns:p14="http://schemas.microsoft.com/office/powerpoint/2010/main" val="2746029396"/>
              </p:ext>
            </p:extLst>
          </p:nvPr>
        </p:nvGraphicFramePr>
        <p:xfrm>
          <a:off x="606914" y="2378645"/>
          <a:ext cx="3831336" cy="1511556"/>
        </p:xfrm>
        <a:graphic>
          <a:graphicData uri="http://schemas.openxmlformats.org/drawingml/2006/table">
            <a:tbl>
              <a:tblPr firstRow="1" bandRow="1">
                <a:effectLst/>
                <a:tableStyleId>{5C22544A-7EE6-4342-B048-85BDC9FD1C3A}</a:tableStyleId>
              </a:tblPr>
              <a:tblGrid>
                <a:gridCol w="585216">
                  <a:extLst>
                    <a:ext uri="{9D8B030D-6E8A-4147-A177-3AD203B41FA5}">
                      <a16:colId xmlns:a16="http://schemas.microsoft.com/office/drawing/2014/main" val="3900548994"/>
                    </a:ext>
                  </a:extLst>
                </a:gridCol>
                <a:gridCol w="3246120">
                  <a:extLst>
                    <a:ext uri="{9D8B030D-6E8A-4147-A177-3AD203B41FA5}">
                      <a16:colId xmlns:a16="http://schemas.microsoft.com/office/drawing/2014/main" val="1881397732"/>
                    </a:ext>
                  </a:extLst>
                </a:gridCol>
              </a:tblGrid>
              <a:tr h="0">
                <a:tc>
                  <a:txBody>
                    <a:bodyPr/>
                    <a:lstStyle/>
                    <a:p>
                      <a:pPr marL="0" marR="0" lvl="0" indent="0" algn="r" defTabSz="914400" rtl="0" eaLnBrk="1" fontAlgn="auto" latinLnBrk="0" hangingPunct="1">
                        <a:lnSpc>
                          <a:spcPts val="800"/>
                        </a:lnSpc>
                        <a:spcBef>
                          <a:spcPts val="0"/>
                        </a:spcBef>
                        <a:spcAft>
                          <a:spcPts val="0"/>
                        </a:spcAft>
                        <a:buClrTx/>
                        <a:buSzTx/>
                        <a:buFontTx/>
                        <a:buNone/>
                        <a:tabLst/>
                        <a:defRPr/>
                      </a:pPr>
                      <a:br>
                        <a:rPr kumimoji="0" lang="en-US" sz="750" b="1" i="0" u="none" strike="noStrike" kern="1200" cap="none" spc="0" normalizeH="0" baseline="0" noProof="0" dirty="0">
                          <a:ln>
                            <a:noFill/>
                          </a:ln>
                          <a:solidFill>
                            <a:srgbClr val="363534"/>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br>
                      <a:r>
                        <a:rPr kumimoji="0" lang="en-US" sz="750" b="1" i="0" u="none" strike="noStrike" kern="1200" cap="none" spc="0" normalizeH="0" baseline="0" noProof="0" dirty="0">
                          <a:ln>
                            <a:noFill/>
                          </a:ln>
                          <a:solidFill>
                            <a:srgbClr val="363534"/>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1</a:t>
                      </a:r>
                      <a:endParaRPr kumimoji="0" lang="en-US" sz="75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ts val="700"/>
                        </a:lnSpc>
                        <a:spcBef>
                          <a:spcPts val="0"/>
                        </a:spcBef>
                        <a:spcAft>
                          <a:spcPts val="0"/>
                        </a:spcAft>
                        <a:buClr>
                          <a:prstClr val="black"/>
                        </a:buClr>
                        <a:buSzPts val="900"/>
                        <a:buFont typeface="Arial" panose="020B0604020202020204" pitchFamily="34" charset="0"/>
                        <a:buChar char="•"/>
                        <a:tabLst/>
                        <a:defRPr/>
                      </a:pPr>
                      <a:endParaRPr kumimoji="0" lang="en-US" sz="90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endParaRPr>
                    </a:p>
                    <a:p>
                      <a:pPr marL="171450" marR="0" lvl="0" indent="-171450" algn="l" defTabSz="914400" rtl="0" eaLnBrk="1" fontAlgn="auto" latinLnBrk="0" hangingPunct="1">
                        <a:lnSpc>
                          <a:spcPts val="700"/>
                        </a:lnSpc>
                        <a:spcBef>
                          <a:spcPts val="0"/>
                        </a:spcBef>
                        <a:spcAft>
                          <a:spcPts val="0"/>
                        </a:spcAft>
                        <a:buClr>
                          <a:prstClr val="black"/>
                        </a:buClr>
                        <a:buSzPts val="900"/>
                        <a:buFont typeface="Arial" panose="020B0604020202020204" pitchFamily="34" charset="0"/>
                        <a:buChar char="•"/>
                        <a:tabLst/>
                        <a:defRPr/>
                      </a:pPr>
                      <a:endParaRPr kumimoji="0" lang="en-US" sz="90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endParaRPr>
                    </a:p>
                    <a:p>
                      <a:pPr marL="171450" marR="0" lvl="0" indent="-171450" algn="l" defTabSz="914400" rtl="0" eaLnBrk="1" fontAlgn="auto" latinLnBrk="0" hangingPunct="1">
                        <a:lnSpc>
                          <a:spcPts val="700"/>
                        </a:lnSpc>
                        <a:spcBef>
                          <a:spcPts val="0"/>
                        </a:spcBef>
                        <a:spcAft>
                          <a:spcPts val="0"/>
                        </a:spcAft>
                        <a:buClr>
                          <a:prstClr val="black"/>
                        </a:buClr>
                        <a:buSzPts val="900"/>
                        <a:buFont typeface="Arial" panose="020B0604020202020204" pitchFamily="34" charset="0"/>
                        <a:buChar char="•"/>
                        <a:tabLst/>
                        <a:defRPr/>
                      </a:pPr>
                      <a:r>
                        <a:rPr kumimoji="0" lang="en-US" sz="90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Introduction to Engineering Design (PLTW)</a:t>
                      </a:r>
                    </a:p>
                    <a:p>
                      <a:pPr marL="171450" marR="0" lvl="0" indent="-171450" algn="l" defTabSz="914400" rtl="0" eaLnBrk="1" fontAlgn="auto" latinLnBrk="0" hangingPunct="1">
                        <a:lnSpc>
                          <a:spcPts val="700"/>
                        </a:lnSpc>
                        <a:spcBef>
                          <a:spcPts val="0"/>
                        </a:spcBef>
                        <a:spcAft>
                          <a:spcPts val="0"/>
                        </a:spcAft>
                        <a:buClr>
                          <a:prstClr val="black"/>
                        </a:buClr>
                        <a:buSzPts val="900"/>
                        <a:buFont typeface="Arial" panose="020B0604020202020204" pitchFamily="34" charset="0"/>
                        <a:buChar char="•"/>
                        <a:tabLst/>
                        <a:defRPr/>
                      </a:pPr>
                      <a:endParaRPr kumimoji="0" lang="en-US" sz="90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endParaRPr>
                    </a:p>
                  </a:txBody>
                  <a:tcPr marR="0" marT="18288" marB="1828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52735340"/>
                  </a:ext>
                </a:extLst>
              </a:tr>
              <a:tr h="0">
                <a:tc>
                  <a:txBody>
                    <a:bodyPr/>
                    <a:lstStyle/>
                    <a:p>
                      <a:pPr marL="0" marR="0" lvl="0" indent="0" algn="r" defTabSz="914400" rtl="0" eaLnBrk="1" fontAlgn="auto" latinLnBrk="0" hangingPunct="1">
                        <a:lnSpc>
                          <a:spcPts val="800"/>
                        </a:lnSpc>
                        <a:spcBef>
                          <a:spcPts val="0"/>
                        </a:spcBef>
                        <a:spcAft>
                          <a:spcPts val="0"/>
                        </a:spcAft>
                        <a:buClrTx/>
                        <a:buSzTx/>
                        <a:buFontTx/>
                        <a:buNone/>
                        <a:tabLst/>
                        <a:defRPr/>
                      </a:pPr>
                      <a:endParaRPr kumimoji="0" lang="en-US" sz="750" b="1" i="0" u="none" strike="noStrike" kern="1200" cap="none" spc="0" normalizeH="0" baseline="0" noProof="0" dirty="0">
                        <a:ln>
                          <a:noFill/>
                        </a:ln>
                        <a:solidFill>
                          <a:srgbClr val="363534"/>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endParaRPr>
                    </a:p>
                    <a:p>
                      <a:pPr marL="0" marR="0" lvl="0" indent="0" algn="r" defTabSz="914400" rtl="0" eaLnBrk="1" fontAlgn="auto" latinLnBrk="0" hangingPunct="1">
                        <a:lnSpc>
                          <a:spcPts val="8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63534"/>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2</a:t>
                      </a:r>
                      <a:endParaRPr kumimoji="0" lang="en-US" sz="75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ts val="700"/>
                        </a:lnSpc>
                        <a:spcBef>
                          <a:spcPts val="0"/>
                        </a:spcBef>
                        <a:spcAft>
                          <a:spcPts val="0"/>
                        </a:spcAft>
                        <a:buClr>
                          <a:prstClr val="black"/>
                        </a:buClr>
                        <a:buSzPts val="900"/>
                        <a:buFont typeface="Arial" panose="020B0604020202020204" pitchFamily="34" charset="0"/>
                        <a:buChar char="•"/>
                        <a:tabLst/>
                        <a:defRPr/>
                      </a:pPr>
                      <a:endParaRPr kumimoji="0" lang="en-US" sz="90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endParaRPr>
                    </a:p>
                    <a:p>
                      <a:pPr marL="171450" marR="0" lvl="0" indent="-171450" algn="l" defTabSz="914400" rtl="0" eaLnBrk="1" fontAlgn="auto" latinLnBrk="0" hangingPunct="1">
                        <a:lnSpc>
                          <a:spcPts val="700"/>
                        </a:lnSpc>
                        <a:spcBef>
                          <a:spcPts val="0"/>
                        </a:spcBef>
                        <a:spcAft>
                          <a:spcPts val="0"/>
                        </a:spcAft>
                        <a:buClr>
                          <a:prstClr val="black"/>
                        </a:buClr>
                        <a:buSzPts val="900"/>
                        <a:buFont typeface="Arial" panose="020B0604020202020204" pitchFamily="34" charset="0"/>
                        <a:buChar char="•"/>
                        <a:tabLst/>
                        <a:defRPr/>
                      </a:pPr>
                      <a:r>
                        <a:rPr kumimoji="0" lang="en-US" sz="90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Robotics I</a:t>
                      </a:r>
                    </a:p>
                    <a:p>
                      <a:pPr marL="171450" marR="0" lvl="0" indent="-171450" algn="l" defTabSz="914400" rtl="0" eaLnBrk="1" fontAlgn="auto" latinLnBrk="0" hangingPunct="1">
                        <a:lnSpc>
                          <a:spcPts val="700"/>
                        </a:lnSpc>
                        <a:spcBef>
                          <a:spcPts val="0"/>
                        </a:spcBef>
                        <a:spcAft>
                          <a:spcPts val="0"/>
                        </a:spcAft>
                        <a:buClr>
                          <a:prstClr val="black"/>
                        </a:buClr>
                        <a:buSzPts val="900"/>
                        <a:buFont typeface="Arial" panose="020B0604020202020204" pitchFamily="34" charset="0"/>
                        <a:buChar char="•"/>
                        <a:tabLst/>
                        <a:defRPr/>
                      </a:pPr>
                      <a:endParaRPr kumimoji="0" lang="en-US" sz="9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endParaRPr>
                    </a:p>
                  </a:txBody>
                  <a:tcPr marR="0" marT="18288" marB="18288">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8495746"/>
                  </a:ext>
                </a:extLst>
              </a:tr>
              <a:tr h="0">
                <a:tc>
                  <a:txBody>
                    <a:bodyPr/>
                    <a:lstStyle/>
                    <a:p>
                      <a:pPr marL="0" marR="0" lvl="0" indent="0" algn="r" defTabSz="914400" rtl="0" eaLnBrk="1" fontAlgn="auto" latinLnBrk="0" hangingPunct="1">
                        <a:lnSpc>
                          <a:spcPts val="800"/>
                        </a:lnSpc>
                        <a:spcBef>
                          <a:spcPts val="0"/>
                        </a:spcBef>
                        <a:spcAft>
                          <a:spcPts val="0"/>
                        </a:spcAft>
                        <a:buClrTx/>
                        <a:buSzTx/>
                        <a:buFontTx/>
                        <a:buNone/>
                        <a:tabLst/>
                        <a:defRPr/>
                      </a:pPr>
                      <a:endParaRPr kumimoji="0" lang="en-US" sz="750" b="1" i="0" u="none" strike="noStrike" kern="1200" cap="none" spc="0" normalizeH="0" baseline="0" noProof="0" dirty="0">
                        <a:ln>
                          <a:noFill/>
                        </a:ln>
                        <a:solidFill>
                          <a:srgbClr val="363534"/>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endParaRPr>
                    </a:p>
                    <a:p>
                      <a:pPr marL="0" marR="0" lvl="0" indent="0" algn="r" defTabSz="914400" rtl="0" eaLnBrk="1" fontAlgn="auto" latinLnBrk="0" hangingPunct="1">
                        <a:lnSpc>
                          <a:spcPts val="8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63534"/>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3</a:t>
                      </a:r>
                      <a:endParaRPr kumimoji="0" lang="en-US" sz="75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ts val="700"/>
                        </a:lnSpc>
                        <a:spcBef>
                          <a:spcPts val="0"/>
                        </a:spcBef>
                        <a:spcAft>
                          <a:spcPts val="0"/>
                        </a:spcAft>
                        <a:buClr>
                          <a:prstClr val="black"/>
                        </a:buClr>
                        <a:buSzPts val="900"/>
                        <a:buFont typeface="Arial" panose="020B0604020202020204" pitchFamily="34" charset="0"/>
                        <a:buChar char="•"/>
                        <a:tabLst/>
                        <a:defRPr/>
                      </a:pPr>
                      <a:endParaRPr kumimoji="0" lang="en-US" sz="90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endParaRPr>
                    </a:p>
                    <a:p>
                      <a:pPr marL="171450" marR="0" lvl="0" indent="-171450" algn="l" defTabSz="914400" rtl="0" eaLnBrk="1" fontAlgn="auto" latinLnBrk="0" hangingPunct="1">
                        <a:lnSpc>
                          <a:spcPts val="700"/>
                        </a:lnSpc>
                        <a:spcBef>
                          <a:spcPts val="0"/>
                        </a:spcBef>
                        <a:spcAft>
                          <a:spcPts val="0"/>
                        </a:spcAft>
                        <a:buClr>
                          <a:prstClr val="black"/>
                        </a:buClr>
                        <a:buSzPts val="900"/>
                        <a:buFont typeface="Arial" panose="020B0604020202020204" pitchFamily="34" charset="0"/>
                        <a:buChar char="•"/>
                        <a:tabLst/>
                        <a:defRPr/>
                      </a:pPr>
                      <a:r>
                        <a:rPr kumimoji="0" lang="en-US" sz="90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Digital Electronics</a:t>
                      </a:r>
                    </a:p>
                    <a:p>
                      <a:pPr marL="171450" marR="0" lvl="0" indent="-171450" algn="l" defTabSz="914400" rtl="0" eaLnBrk="1" fontAlgn="auto" latinLnBrk="0" hangingPunct="1">
                        <a:lnSpc>
                          <a:spcPts val="700"/>
                        </a:lnSpc>
                        <a:spcBef>
                          <a:spcPts val="0"/>
                        </a:spcBef>
                        <a:spcAft>
                          <a:spcPts val="0"/>
                        </a:spcAft>
                        <a:buClr>
                          <a:prstClr val="black"/>
                        </a:buClr>
                        <a:buSzPts val="900"/>
                        <a:buFont typeface="Arial" panose="020B0604020202020204" pitchFamily="34" charset="0"/>
                        <a:buChar char="•"/>
                        <a:tabLst/>
                        <a:defRPr/>
                      </a:pPr>
                      <a:endParaRPr kumimoji="0" lang="en-US" sz="90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endParaRPr>
                    </a:p>
                    <a:p>
                      <a:pPr marL="171450" marR="0" lvl="0" indent="-171450" algn="l" defTabSz="914400" rtl="0" eaLnBrk="1" fontAlgn="auto" latinLnBrk="0" hangingPunct="1">
                        <a:lnSpc>
                          <a:spcPts val="700"/>
                        </a:lnSpc>
                        <a:spcBef>
                          <a:spcPts val="0"/>
                        </a:spcBef>
                        <a:spcAft>
                          <a:spcPts val="0"/>
                        </a:spcAft>
                        <a:buClr>
                          <a:prstClr val="black"/>
                        </a:buClr>
                        <a:buSzPts val="900"/>
                        <a:buFont typeface="Arial" panose="020B0604020202020204" pitchFamily="34" charset="0"/>
                        <a:buChar char="•"/>
                        <a:tabLst/>
                        <a:defRPr/>
                      </a:pPr>
                      <a:r>
                        <a:rPr kumimoji="0" lang="en-US" sz="90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Aerospace Engineering (PLTW)</a:t>
                      </a:r>
                      <a:r>
                        <a:rPr kumimoji="0" lang="en-US" sz="900" b="1" i="0" u="none" strike="noStrike" kern="1200" cap="none" spc="0" normalizeH="0" baseline="30000" noProof="0" dirty="0">
                          <a:ln>
                            <a:noFill/>
                          </a:ln>
                          <a:solidFill>
                            <a:schemeClr val="accent1"/>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 </a:t>
                      </a:r>
                      <a:endParaRPr kumimoji="0" lang="en-US" sz="90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endParaRPr>
                    </a:p>
                    <a:p>
                      <a:pPr marL="0" marR="0" lvl="0" indent="0" algn="l" defTabSz="914400" rtl="0" eaLnBrk="1" fontAlgn="auto" latinLnBrk="0" hangingPunct="1">
                        <a:lnSpc>
                          <a:spcPts val="700"/>
                        </a:lnSpc>
                        <a:spcBef>
                          <a:spcPts val="0"/>
                        </a:spcBef>
                        <a:spcAft>
                          <a:spcPts val="0"/>
                        </a:spcAft>
                        <a:buClr>
                          <a:prstClr val="black"/>
                        </a:buClr>
                        <a:buSzPts val="900"/>
                        <a:buFont typeface="Arial" panose="020B0604020202020204" pitchFamily="34" charset="0"/>
                        <a:buNone/>
                        <a:tabLst/>
                        <a:defRPr/>
                      </a:pPr>
                      <a:endParaRPr kumimoji="0" lang="en-US" sz="900" b="0" i="0" u="none" strike="noStrike" kern="1200" cap="none" spc="0" normalizeH="0" baseline="0" noProof="0" dirty="0">
                        <a:ln>
                          <a:noFill/>
                        </a:ln>
                        <a:solidFill>
                          <a:schemeClr val="accent1"/>
                        </a:solidFill>
                        <a:effectLst/>
                        <a:uLnTx/>
                        <a:uFillTx/>
                        <a:latin typeface="Calibri" panose="020F0502020204030204" pitchFamily="34" charset="0"/>
                        <a:ea typeface="Open Sans Light" panose="020B0606030504020204" pitchFamily="34" charset="0"/>
                        <a:cs typeface="Calibri" panose="020F0502020204030204" pitchFamily="34" charset="0"/>
                      </a:endParaRPr>
                    </a:p>
                  </a:txBody>
                  <a:tcPr marR="0" marT="18288" marB="18288">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8088793"/>
                  </a:ext>
                </a:extLst>
              </a:tr>
              <a:tr h="0">
                <a:tc>
                  <a:txBody>
                    <a:bodyPr/>
                    <a:lstStyle/>
                    <a:p>
                      <a:pPr marL="0" marR="0" lvl="0" indent="0" algn="r" defTabSz="914400" rtl="0" eaLnBrk="1" fontAlgn="auto" latinLnBrk="0" hangingPunct="1">
                        <a:lnSpc>
                          <a:spcPts val="8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63534"/>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4</a:t>
                      </a:r>
                      <a:endParaRPr kumimoji="0" lang="en-US" sz="75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ts val="700"/>
                        </a:lnSpc>
                        <a:spcBef>
                          <a:spcPts val="0"/>
                        </a:spcBef>
                        <a:spcAft>
                          <a:spcPts val="0"/>
                        </a:spcAft>
                        <a:buClr>
                          <a:prstClr val="black"/>
                        </a:buClr>
                        <a:buSzPts val="900"/>
                        <a:buFont typeface="Arial" panose="020B0604020202020204" pitchFamily="34" charset="0"/>
                        <a:buChar char="•"/>
                        <a:tabLst/>
                        <a:defRPr/>
                      </a:pPr>
                      <a:endParaRPr kumimoji="0" lang="en-US" sz="90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endParaRPr>
                    </a:p>
                    <a:p>
                      <a:pPr marL="171450" marR="0" lvl="0" indent="-171450" algn="l" defTabSz="914400" rtl="0" eaLnBrk="1" fontAlgn="auto" latinLnBrk="0" hangingPunct="1">
                        <a:lnSpc>
                          <a:spcPts val="700"/>
                        </a:lnSpc>
                        <a:spcBef>
                          <a:spcPts val="0"/>
                        </a:spcBef>
                        <a:spcAft>
                          <a:spcPts val="0"/>
                        </a:spcAft>
                        <a:buClr>
                          <a:prstClr val="black"/>
                        </a:buClr>
                        <a:buSzPts val="900"/>
                        <a:buFont typeface="Arial" panose="020B0604020202020204" pitchFamily="34" charset="0"/>
                        <a:buChar char="•"/>
                        <a:tabLst/>
                        <a:defRPr/>
                      </a:pPr>
                      <a:r>
                        <a:rPr kumimoji="0" lang="en-US" sz="90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Engineering Design and Development (PLTW)</a:t>
                      </a:r>
                    </a:p>
                    <a:p>
                      <a:pPr marL="171450" marR="0" lvl="0" indent="-171450" algn="l" defTabSz="914400" rtl="0" eaLnBrk="1" fontAlgn="auto" latinLnBrk="0" hangingPunct="1">
                        <a:lnSpc>
                          <a:spcPts val="700"/>
                        </a:lnSpc>
                        <a:spcBef>
                          <a:spcPts val="0"/>
                        </a:spcBef>
                        <a:spcAft>
                          <a:spcPts val="0"/>
                        </a:spcAft>
                        <a:buClr>
                          <a:prstClr val="black"/>
                        </a:buClr>
                        <a:buSzPts val="900"/>
                        <a:buFont typeface="Arial" panose="020B0604020202020204" pitchFamily="34" charset="0"/>
                        <a:buChar char="•"/>
                        <a:tabLst/>
                        <a:defRPr/>
                      </a:pPr>
                      <a:endParaRPr kumimoji="0" lang="en-US" sz="90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endParaRPr>
                    </a:p>
                  </a:txBody>
                  <a:tcPr marR="0" marT="18288" marB="18288">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solidFill>
                        <a:srgbClr val="CDE0F0"/>
                      </a:solidFill>
                      <a:prstDash val="solid"/>
                      <a:round/>
                      <a:headEnd type="none" w="med" len="med"/>
                      <a:tailEnd type="none" w="med" len="med"/>
                    </a:lnT>
                    <a:lnB w="9525" cap="flat" cmpd="sng" algn="ctr">
                      <a:solidFill>
                        <a:srgbClr val="CDE0F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0026004"/>
                  </a:ext>
                </a:extLst>
              </a:tr>
            </a:tbl>
          </a:graphicData>
        </a:graphic>
      </p:graphicFrame>
      <p:sp>
        <p:nvSpPr>
          <p:cNvPr id="27" name="Rectangle 26">
            <a:extLst>
              <a:ext uri="{FF2B5EF4-FFF2-40B4-BE49-F238E27FC236}">
                <a16:creationId xmlns:a16="http://schemas.microsoft.com/office/drawing/2014/main" id="{51EB19DF-B58A-124C-914A-06C3A6AAEC9E}"/>
              </a:ext>
            </a:extLst>
          </p:cNvPr>
          <p:cNvSpPr/>
          <p:nvPr/>
        </p:nvSpPr>
        <p:spPr>
          <a:xfrm>
            <a:off x="238706" y="5578281"/>
            <a:ext cx="4205894"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r>
              <a:rPr kumimoji="0" lang="en-US" sz="1200" b="1" i="0" u="none" strike="noStrike" kern="1200" cap="none" spc="0" normalizeH="0" baseline="0" noProof="0" dirty="0">
                <a:ln>
                  <a:noFill/>
                </a:ln>
                <a:solidFill>
                  <a:srgbClr val="232C65"/>
                </a:solidFill>
                <a:effectLst/>
                <a:uLnTx/>
                <a:uFillTx/>
                <a:latin typeface="Calibri" panose="020F0502020204030204" pitchFamily="34" charset="0"/>
                <a:ea typeface="Open Sans Condensed Condensed" pitchFamily="2" charset="0"/>
                <a:cs typeface="Calibri" panose="020F0502020204030204" pitchFamily="34" charset="0"/>
                <a:sym typeface="Calibri"/>
              </a:rPr>
              <a:t>Aligned Advanced Academic Courses </a:t>
            </a:r>
            <a:endParaRPr kumimoji="0" lang="en-US" sz="1200" b="1" i="0" u="none" strike="noStrike" kern="1200" cap="none" spc="0" normalizeH="0" baseline="0" noProof="0" dirty="0">
              <a:ln>
                <a:noFill/>
              </a:ln>
              <a:solidFill>
                <a:srgbClr val="232C65"/>
              </a:solidFill>
              <a:effectLst/>
              <a:uLnTx/>
              <a:uFillTx/>
              <a:latin typeface="Calibri" panose="020F0502020204030204" pitchFamily="34" charset="0"/>
              <a:ea typeface="Open Sans Condensed Condensed" pitchFamily="2" charset="0"/>
              <a:cs typeface="Calibri" panose="020F0502020204030204" pitchFamily="34" charset="0"/>
            </a:endParaRPr>
          </a:p>
        </p:txBody>
      </p:sp>
      <p:graphicFrame>
        <p:nvGraphicFramePr>
          <p:cNvPr id="18" name="Table 17" descr="Aligned Advanced Academic Courses">
            <a:extLst>
              <a:ext uri="{FF2B5EF4-FFF2-40B4-BE49-F238E27FC236}">
                <a16:creationId xmlns:a16="http://schemas.microsoft.com/office/drawing/2014/main" id="{EBCE3DB5-B8C6-9028-62AC-5BCCFB6B6710}"/>
              </a:ext>
            </a:extLst>
          </p:cNvPr>
          <p:cNvGraphicFramePr>
            <a:graphicFrameLocks noGrp="1"/>
          </p:cNvGraphicFramePr>
          <p:nvPr>
            <p:extLst>
              <p:ext uri="{D42A27DB-BD31-4B8C-83A1-F6EECF244321}">
                <p14:modId xmlns:p14="http://schemas.microsoft.com/office/powerpoint/2010/main" val="810937796"/>
              </p:ext>
            </p:extLst>
          </p:nvPr>
        </p:nvGraphicFramePr>
        <p:xfrm>
          <a:off x="226810" y="5827081"/>
          <a:ext cx="4209002" cy="579120"/>
        </p:xfrm>
        <a:graphic>
          <a:graphicData uri="http://schemas.openxmlformats.org/drawingml/2006/table">
            <a:tbl>
              <a:tblPr firstRow="1" bandRow="1">
                <a:effectLst/>
                <a:tableStyleId>{5C22544A-7EE6-4342-B048-85BDC9FD1C3A}</a:tableStyleId>
              </a:tblPr>
              <a:tblGrid>
                <a:gridCol w="1010879">
                  <a:extLst>
                    <a:ext uri="{9D8B030D-6E8A-4147-A177-3AD203B41FA5}">
                      <a16:colId xmlns:a16="http://schemas.microsoft.com/office/drawing/2014/main" val="3900548994"/>
                    </a:ext>
                  </a:extLst>
                </a:gridCol>
                <a:gridCol w="1007199">
                  <a:extLst>
                    <a:ext uri="{9D8B030D-6E8A-4147-A177-3AD203B41FA5}">
                      <a16:colId xmlns:a16="http://schemas.microsoft.com/office/drawing/2014/main" val="1881397732"/>
                    </a:ext>
                  </a:extLst>
                </a:gridCol>
                <a:gridCol w="1007199">
                  <a:extLst>
                    <a:ext uri="{9D8B030D-6E8A-4147-A177-3AD203B41FA5}">
                      <a16:colId xmlns:a16="http://schemas.microsoft.com/office/drawing/2014/main" val="1936410459"/>
                    </a:ext>
                  </a:extLst>
                </a:gridCol>
                <a:gridCol w="1183725">
                  <a:extLst>
                    <a:ext uri="{9D8B030D-6E8A-4147-A177-3AD203B41FA5}">
                      <a16:colId xmlns:a16="http://schemas.microsoft.com/office/drawing/2014/main" val="632136935"/>
                    </a:ext>
                  </a:extLst>
                </a:gridCol>
              </a:tblGrid>
              <a:tr h="33696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1" i="0" dirty="0">
                          <a:solidFill>
                            <a:srgbClr val="012169"/>
                          </a:solidFill>
                          <a:latin typeface="Calibri" panose="020F0502020204030204" pitchFamily="34" charset="0"/>
                          <a:ea typeface="Open Sans Semibold" panose="020B0606030504020204" pitchFamily="34" charset="0"/>
                          <a:cs typeface="Calibri" panose="020F0502020204030204" pitchFamily="34" charset="0"/>
                          <a:sym typeface="Calibri"/>
                        </a:rPr>
                        <a:t>AP or IB</a:t>
                      </a:r>
                      <a:endParaRPr lang="en-US" sz="900" b="1" i="0" dirty="0">
                        <a:solidFill>
                          <a:srgbClr val="012169"/>
                        </a:solidFill>
                        <a:latin typeface="Calibri" panose="020F0502020204030204" pitchFamily="34" charset="0"/>
                        <a:ea typeface="Open Sans Semibold" panose="020B060603050402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FF0000"/>
                        </a:buClr>
                        <a:buSzPts val="900"/>
                        <a:buFontTx/>
                        <a:buNone/>
                        <a:tabLst/>
                        <a:defRPr/>
                      </a:pPr>
                      <a:r>
                        <a:rPr kumimoji="0" lang="en-US" sz="8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AP Calculus AB</a:t>
                      </a:r>
                    </a:p>
                    <a:p>
                      <a:pPr marL="60325" marR="0" lvl="0" indent="-60325" algn="l" defTabSz="914400" rtl="0" eaLnBrk="1" fontAlgn="auto" latinLnBrk="0" hangingPunct="1">
                        <a:lnSpc>
                          <a:spcPct val="100000"/>
                        </a:lnSpc>
                        <a:spcBef>
                          <a:spcPts val="0"/>
                        </a:spcBef>
                        <a:spcAft>
                          <a:spcPts val="0"/>
                        </a:spcAft>
                        <a:buClr>
                          <a:srgbClr val="FF0000"/>
                        </a:buClr>
                        <a:buSzPts val="900"/>
                        <a:buFontTx/>
                        <a:buNone/>
                        <a:tabLst/>
                        <a:defRPr/>
                      </a:pPr>
                      <a:r>
                        <a:rPr kumimoji="0" lang="en-US" sz="8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AP Computer Science A</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4706"/>
                      </a:schemeClr>
                    </a:solidFill>
                  </a:tcPr>
                </a:tc>
                <a:tc>
                  <a:txBody>
                    <a:bodyPr/>
                    <a:lstStyle/>
                    <a:p>
                      <a:pPr marL="0" marR="0" lvl="0" indent="0" algn="l" defTabSz="914400" rtl="0" eaLnBrk="1" fontAlgn="auto" latinLnBrk="0" hangingPunct="1">
                        <a:lnSpc>
                          <a:spcPct val="100000"/>
                        </a:lnSpc>
                        <a:spcBef>
                          <a:spcPts val="0"/>
                        </a:spcBef>
                        <a:spcAft>
                          <a:spcPts val="0"/>
                        </a:spcAft>
                        <a:buClr>
                          <a:srgbClr val="FF0000"/>
                        </a:buClr>
                        <a:buSzPts val="900"/>
                        <a:buFontTx/>
                        <a:buNone/>
                        <a:tabLst/>
                        <a:defRPr/>
                      </a:pPr>
                      <a:r>
                        <a:rPr kumimoji="0" lang="en-US" sz="8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AP Physics 1</a:t>
                      </a:r>
                    </a:p>
                    <a:p>
                      <a:pPr marL="0" marR="0" lvl="0" indent="0" algn="l" defTabSz="914400" rtl="0" eaLnBrk="1" fontAlgn="auto" latinLnBrk="0" hangingPunct="1">
                        <a:lnSpc>
                          <a:spcPct val="100000"/>
                        </a:lnSpc>
                        <a:spcBef>
                          <a:spcPts val="0"/>
                        </a:spcBef>
                        <a:spcAft>
                          <a:spcPts val="0"/>
                        </a:spcAft>
                        <a:buClr>
                          <a:srgbClr val="FF0000"/>
                        </a:buClr>
                        <a:buSzPts val="900"/>
                        <a:buFontTx/>
                        <a:buNone/>
                        <a:tabLst/>
                        <a:defRPr/>
                      </a:pPr>
                      <a:r>
                        <a:rPr kumimoji="0" lang="en-US" sz="8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AP Physics 2</a:t>
                      </a:r>
                    </a:p>
                    <a:p>
                      <a:pPr marL="0" marR="0" lvl="0" indent="0" algn="l" defTabSz="914400" rtl="0" eaLnBrk="1" fontAlgn="auto" latinLnBrk="0" hangingPunct="1">
                        <a:lnSpc>
                          <a:spcPct val="100000"/>
                        </a:lnSpc>
                        <a:spcBef>
                          <a:spcPts val="0"/>
                        </a:spcBef>
                        <a:spcAft>
                          <a:spcPts val="0"/>
                        </a:spcAft>
                        <a:buClr>
                          <a:srgbClr val="FF0000"/>
                        </a:buClr>
                        <a:buSzPts val="900"/>
                        <a:buFontTx/>
                        <a:buNone/>
                        <a:tabLst/>
                        <a:defRPr/>
                      </a:pPr>
                      <a:r>
                        <a:rPr kumimoji="0" lang="en-US" sz="8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AP Statistics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4706"/>
                      </a:schemeClr>
                    </a:solidFill>
                  </a:tcPr>
                </a:tc>
                <a:tc>
                  <a:txBody>
                    <a:bodyPr/>
                    <a:lstStyle/>
                    <a:p>
                      <a:pPr marL="0" marR="0" lvl="0" indent="0" algn="l" defTabSz="914400" rtl="0" eaLnBrk="1" fontAlgn="auto" latinLnBrk="0" hangingPunct="1">
                        <a:lnSpc>
                          <a:spcPct val="100000"/>
                        </a:lnSpc>
                        <a:spcBef>
                          <a:spcPts val="0"/>
                        </a:spcBef>
                        <a:spcAft>
                          <a:spcPts val="0"/>
                        </a:spcAft>
                        <a:buClr>
                          <a:srgbClr val="FF0000"/>
                        </a:buClr>
                        <a:buSzPts val="900"/>
                        <a:buFontTx/>
                        <a:buNone/>
                        <a:tabLst/>
                        <a:defRPr/>
                      </a:pPr>
                      <a:r>
                        <a:rPr kumimoji="0" lang="en-US" sz="8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IB Physics SL</a:t>
                      </a:r>
                    </a:p>
                    <a:p>
                      <a:pPr marL="0" marR="0" lvl="0" indent="0" algn="l" defTabSz="914400" rtl="0" eaLnBrk="1" fontAlgn="auto" latinLnBrk="0" hangingPunct="1">
                        <a:lnSpc>
                          <a:spcPct val="100000"/>
                        </a:lnSpc>
                        <a:spcBef>
                          <a:spcPts val="0"/>
                        </a:spcBef>
                        <a:spcAft>
                          <a:spcPts val="0"/>
                        </a:spcAft>
                        <a:buClr>
                          <a:srgbClr val="FF0000"/>
                        </a:buClr>
                        <a:buSzPts val="900"/>
                        <a:buFontTx/>
                        <a:buNone/>
                        <a:tabLst/>
                        <a:defRPr/>
                      </a:pPr>
                      <a:r>
                        <a:rPr kumimoji="0" lang="en-US" sz="8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IB Physics HL</a:t>
                      </a:r>
                    </a:p>
                    <a:p>
                      <a:pPr marL="0" marR="0" lvl="0" indent="0" algn="l" defTabSz="914400" rtl="0" eaLnBrk="1" fontAlgn="auto" latinLnBrk="0" hangingPunct="1">
                        <a:lnSpc>
                          <a:spcPct val="100000"/>
                        </a:lnSpc>
                        <a:spcBef>
                          <a:spcPts val="0"/>
                        </a:spcBef>
                        <a:spcAft>
                          <a:spcPts val="0"/>
                        </a:spcAft>
                        <a:buClr>
                          <a:srgbClr val="FF0000"/>
                        </a:buClr>
                        <a:buSzPts val="900"/>
                        <a:buFontTx/>
                        <a:buNone/>
                        <a:tabLst/>
                        <a:defRPr/>
                      </a:pPr>
                      <a:r>
                        <a:rPr kumimoji="0" lang="en-US" sz="8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IB Computer Science SL</a:t>
                      </a:r>
                    </a:p>
                    <a:p>
                      <a:pPr marL="0" marR="0" lvl="0" indent="0" algn="l" defTabSz="914400" rtl="0" eaLnBrk="1" fontAlgn="auto" latinLnBrk="0" hangingPunct="1">
                        <a:lnSpc>
                          <a:spcPct val="100000"/>
                        </a:lnSpc>
                        <a:spcBef>
                          <a:spcPts val="0"/>
                        </a:spcBef>
                        <a:spcAft>
                          <a:spcPts val="0"/>
                        </a:spcAft>
                        <a:buClr>
                          <a:srgbClr val="FF0000"/>
                        </a:buClr>
                        <a:buSzPts val="900"/>
                        <a:buFontTx/>
                        <a:buNone/>
                        <a:tabLst/>
                        <a:defRPr/>
                      </a:pPr>
                      <a:r>
                        <a:rPr kumimoji="0" lang="en-US" sz="8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IB Computer Science HL</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4706"/>
                      </a:schemeClr>
                    </a:solidFill>
                  </a:tcPr>
                </a:tc>
                <a:extLst>
                  <a:ext uri="{0D108BD9-81ED-4DB2-BD59-A6C34878D82A}">
                    <a16:rowId xmlns:a16="http://schemas.microsoft.com/office/drawing/2014/main" val="2752735340"/>
                  </a:ext>
                </a:extLst>
              </a:tr>
            </a:tbl>
          </a:graphicData>
        </a:graphic>
      </p:graphicFrame>
      <p:graphicFrame>
        <p:nvGraphicFramePr>
          <p:cNvPr id="2" name="Table 1" descr="Aligned Advanced Academic Courses">
            <a:extLst>
              <a:ext uri="{FF2B5EF4-FFF2-40B4-BE49-F238E27FC236}">
                <a16:creationId xmlns:a16="http://schemas.microsoft.com/office/drawing/2014/main" id="{60C80746-59DF-F894-D328-4126256ED66B}"/>
              </a:ext>
            </a:extLst>
          </p:cNvPr>
          <p:cNvGraphicFramePr>
            <a:graphicFrameLocks noGrp="1"/>
          </p:cNvGraphicFramePr>
          <p:nvPr>
            <p:extLst>
              <p:ext uri="{D42A27DB-BD31-4B8C-83A1-F6EECF244321}">
                <p14:modId xmlns:p14="http://schemas.microsoft.com/office/powerpoint/2010/main" val="2809218890"/>
              </p:ext>
            </p:extLst>
          </p:nvPr>
        </p:nvGraphicFramePr>
        <p:xfrm>
          <a:off x="226810" y="6404931"/>
          <a:ext cx="4209002" cy="228600"/>
        </p:xfrm>
        <a:graphic>
          <a:graphicData uri="http://schemas.openxmlformats.org/drawingml/2006/table">
            <a:tbl>
              <a:tblPr firstRow="1" bandRow="1">
                <a:effectLst/>
                <a:tableStyleId>{5C22544A-7EE6-4342-B048-85BDC9FD1C3A}</a:tableStyleId>
              </a:tblPr>
              <a:tblGrid>
                <a:gridCol w="1010879">
                  <a:extLst>
                    <a:ext uri="{9D8B030D-6E8A-4147-A177-3AD203B41FA5}">
                      <a16:colId xmlns:a16="http://schemas.microsoft.com/office/drawing/2014/main" val="3900548994"/>
                    </a:ext>
                  </a:extLst>
                </a:gridCol>
                <a:gridCol w="3198123">
                  <a:extLst>
                    <a:ext uri="{9D8B030D-6E8A-4147-A177-3AD203B41FA5}">
                      <a16:colId xmlns:a16="http://schemas.microsoft.com/office/drawing/2014/main" val="1881397732"/>
                    </a:ext>
                  </a:extLst>
                </a:gridCol>
              </a:tblGrid>
              <a:tr h="20116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1" i="0" dirty="0">
                          <a:solidFill>
                            <a:srgbClr val="012169"/>
                          </a:solidFill>
                          <a:latin typeface="Calibri" panose="020F0502020204030204" pitchFamily="34" charset="0"/>
                          <a:ea typeface="Open Sans Semibold" panose="020B0606030504020204" pitchFamily="34" charset="0"/>
                          <a:cs typeface="Calibri" panose="020F0502020204030204" pitchFamily="34" charset="0"/>
                          <a:sym typeface="Calibri"/>
                        </a:rPr>
                        <a:t>Dual Credit</a:t>
                      </a:r>
                      <a:endParaRPr lang="en-US" sz="900" b="1" i="0" dirty="0">
                        <a:solidFill>
                          <a:srgbClr val="012169"/>
                        </a:solidFill>
                        <a:latin typeface="Calibri" panose="020F0502020204030204" pitchFamily="34" charset="0"/>
                        <a:ea typeface="Open Sans Semibold" panose="020B060603050402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FF0000"/>
                        </a:buClr>
                        <a:buSzPts val="900"/>
                        <a:buFontTx/>
                        <a:buNone/>
                        <a:tabLst/>
                        <a:defRPr/>
                      </a:pPr>
                      <a:r>
                        <a:rPr kumimoji="0" lang="en-US" sz="800" b="0" i="0" u="none" strike="noStrike" kern="1200" cap="none" spc="0" normalizeH="0" baseline="0" noProof="0" dirty="0">
                          <a:ln>
                            <a:noFill/>
                          </a:ln>
                          <a:solidFill>
                            <a:schemeClr val="tx1"/>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Dual credit offerings will vary by local education agency.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10000"/>
                      </a:schemeClr>
                    </a:solidFill>
                  </a:tcPr>
                </a:tc>
                <a:extLst>
                  <a:ext uri="{0D108BD9-81ED-4DB2-BD59-A6C34878D82A}">
                    <a16:rowId xmlns:a16="http://schemas.microsoft.com/office/drawing/2014/main" val="2448495746"/>
                  </a:ext>
                </a:extLst>
              </a:tr>
            </a:tbl>
          </a:graphicData>
        </a:graphic>
      </p:graphicFrame>
      <p:sp>
        <p:nvSpPr>
          <p:cNvPr id="19" name="TextBox 18">
            <a:extLst>
              <a:ext uri="{FF2B5EF4-FFF2-40B4-BE49-F238E27FC236}">
                <a16:creationId xmlns:a16="http://schemas.microsoft.com/office/drawing/2014/main" id="{8E9E3F90-ED76-EA46-C787-1A02D15DF963}"/>
              </a:ext>
            </a:extLst>
          </p:cNvPr>
          <p:cNvSpPr txBox="1"/>
          <p:nvPr/>
        </p:nvSpPr>
        <p:spPr>
          <a:xfrm>
            <a:off x="164997" y="6567646"/>
            <a:ext cx="4289892" cy="461665"/>
          </a:xfrm>
          <a:prstGeom prst="rect">
            <a:avLst/>
          </a:prstGeom>
          <a:noFill/>
        </p:spPr>
        <p:txBody>
          <a:bodyPr wrap="square" rtlCol="0">
            <a:spAutoFit/>
          </a:bodyPr>
          <a:lstStyle/>
          <a:p>
            <a:pPr marR="0">
              <a:spcBef>
                <a:spcPts val="0"/>
              </a:spcBef>
              <a:spcAft>
                <a:spcPts val="800"/>
              </a:spcAft>
            </a:pPr>
            <a:r>
              <a:rPr lang="en-US" sz="800" i="1" kern="100" dirty="0">
                <a:effectLst/>
                <a:latin typeface="Calibri" panose="020F0502020204030204" pitchFamily="34" charset="0"/>
                <a:ea typeface="Calibri" panose="020F0502020204030204" pitchFamily="34" charset="0"/>
                <a:cs typeface="Times New Roman" panose="02020603050405020304" pitchFamily="18" charset="0"/>
              </a:rPr>
              <a:t>Students should be advised to consider these course opportunities to enrich their preparation. AP or IB courses not listed under the Secondary Courses for High School Credit section of this framework document do not count towards concentrator/completer status for this program of study.</a:t>
            </a:r>
            <a:endParaRPr lang="en-US" sz="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Rectangle 28">
            <a:extLst>
              <a:ext uri="{FF2B5EF4-FFF2-40B4-BE49-F238E27FC236}">
                <a16:creationId xmlns:a16="http://schemas.microsoft.com/office/drawing/2014/main" id="{5E6D0C54-DE5D-EB4A-80F0-2C96F3B14DB5}"/>
              </a:ext>
            </a:extLst>
          </p:cNvPr>
          <p:cNvSpPr/>
          <p:nvPr/>
        </p:nvSpPr>
        <p:spPr>
          <a:xfrm>
            <a:off x="237335" y="6984522"/>
            <a:ext cx="4193115"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r>
              <a:rPr kumimoji="0" lang="en-US" sz="1200" b="1" i="0" u="none" strike="noStrike" kern="1200" cap="none" spc="0" normalizeH="0" baseline="0" noProof="0" dirty="0">
                <a:ln>
                  <a:noFill/>
                </a:ln>
                <a:solidFill>
                  <a:srgbClr val="232C65"/>
                </a:solidFill>
                <a:effectLst/>
                <a:uLnTx/>
                <a:uFillTx/>
                <a:latin typeface="Calibri" panose="020F0502020204030204" pitchFamily="34" charset="0"/>
                <a:ea typeface="Open Sans Condensed Condensed" pitchFamily="2" charset="0"/>
                <a:cs typeface="Calibri" panose="020F0502020204030204" pitchFamily="34" charset="0"/>
                <a:sym typeface="Calibri"/>
              </a:rPr>
              <a:t>Work-Based Learning and Expanded Learning Opportunities</a:t>
            </a:r>
            <a:endParaRPr kumimoji="0" lang="en-US" sz="1200" b="1" i="0" u="none" strike="noStrike" kern="1200" cap="none" spc="0" normalizeH="0" baseline="0" noProof="0" dirty="0">
              <a:ln>
                <a:noFill/>
              </a:ln>
              <a:solidFill>
                <a:srgbClr val="232C65"/>
              </a:solidFill>
              <a:effectLst/>
              <a:uLnTx/>
              <a:uFillTx/>
              <a:latin typeface="Calibri" panose="020F0502020204030204" pitchFamily="34" charset="0"/>
              <a:ea typeface="Open Sans Condensed Condensed" pitchFamily="2" charset="0"/>
              <a:cs typeface="Calibri" panose="020F0502020204030204" pitchFamily="34" charset="0"/>
            </a:endParaRPr>
          </a:p>
        </p:txBody>
      </p:sp>
      <p:graphicFrame>
        <p:nvGraphicFramePr>
          <p:cNvPr id="28" name="Table 27" descr="Work-Based Learning and Expanded Learning Opportunities">
            <a:extLst>
              <a:ext uri="{FF2B5EF4-FFF2-40B4-BE49-F238E27FC236}">
                <a16:creationId xmlns:a16="http://schemas.microsoft.com/office/drawing/2014/main" id="{799D3F2A-B054-4C47-A306-F8F9DE80D21E}"/>
              </a:ext>
            </a:extLst>
          </p:cNvPr>
          <p:cNvGraphicFramePr>
            <a:graphicFrameLocks noGrp="1"/>
          </p:cNvGraphicFramePr>
          <p:nvPr>
            <p:extLst>
              <p:ext uri="{D42A27DB-BD31-4B8C-83A1-F6EECF244321}">
                <p14:modId xmlns:p14="http://schemas.microsoft.com/office/powerpoint/2010/main" val="4253877938"/>
              </p:ext>
            </p:extLst>
          </p:nvPr>
        </p:nvGraphicFramePr>
        <p:xfrm>
          <a:off x="222482" y="7213175"/>
          <a:ext cx="4210736" cy="822960"/>
        </p:xfrm>
        <a:graphic>
          <a:graphicData uri="http://schemas.openxmlformats.org/drawingml/2006/table">
            <a:tbl>
              <a:tblPr firstRow="1" bandRow="1">
                <a:effectLst/>
                <a:tableStyleId>{5C22544A-7EE6-4342-B048-85BDC9FD1C3A}</a:tableStyleId>
              </a:tblPr>
              <a:tblGrid>
                <a:gridCol w="1175725">
                  <a:extLst>
                    <a:ext uri="{9D8B030D-6E8A-4147-A177-3AD203B41FA5}">
                      <a16:colId xmlns:a16="http://schemas.microsoft.com/office/drawing/2014/main" val="3900548994"/>
                    </a:ext>
                  </a:extLst>
                </a:gridCol>
                <a:gridCol w="3035011">
                  <a:extLst>
                    <a:ext uri="{9D8B030D-6E8A-4147-A177-3AD203B41FA5}">
                      <a16:colId xmlns:a16="http://schemas.microsoft.com/office/drawing/2014/main" val="1881397732"/>
                    </a:ext>
                  </a:extLst>
                </a:gridCol>
              </a:tblGrid>
              <a:tr h="267839">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1" i="0" dirty="0">
                          <a:solidFill>
                            <a:schemeClr val="tx2"/>
                          </a:solidFill>
                          <a:latin typeface="Calibri" panose="020F0502020204030204" pitchFamily="34" charset="0"/>
                          <a:ea typeface="Open Sans Semibold" panose="020B0606030504020204" pitchFamily="34" charset="0"/>
                          <a:cs typeface="Calibri" panose="020F0502020204030204" pitchFamily="34" charset="0"/>
                          <a:sym typeface="Calibri"/>
                        </a:rPr>
                        <a:t>Work-Based Learning Activities</a:t>
                      </a:r>
                      <a:endParaRPr lang="en-US" sz="900" b="1" i="0" dirty="0">
                        <a:solidFill>
                          <a:schemeClr val="tx2"/>
                        </a:solidFill>
                        <a:latin typeface="Calibri" panose="020F0502020204030204" pitchFamily="34" charset="0"/>
                        <a:ea typeface="Open Sans Semibold" panose="020B060603050402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5098"/>
                      </a:schemeClr>
                    </a:solidFill>
                  </a:tcPr>
                </a:tc>
                <a:tc>
                  <a:txBody>
                    <a:bodyPr/>
                    <a:lstStyle/>
                    <a:p>
                      <a:pPr marL="171450" marR="0" lvl="0" indent="-171450" algn="l" defTabSz="914400" rtl="0" eaLnBrk="1" fontAlgn="auto" latinLnBrk="0" hangingPunct="1">
                        <a:lnSpc>
                          <a:spcPct val="100000"/>
                        </a:lnSpc>
                        <a:spcBef>
                          <a:spcPts val="0"/>
                        </a:spcBef>
                        <a:spcAft>
                          <a:spcPts val="0"/>
                        </a:spcAft>
                        <a:buClr>
                          <a:srgbClr val="363534"/>
                        </a:buClr>
                        <a:buSzPts val="900"/>
                        <a:buFont typeface="Arial" panose="020B0604020202020204" pitchFamily="34" charset="0"/>
                        <a:buChar char="•"/>
                        <a:tabLst/>
                        <a:defRPr/>
                      </a:pPr>
                      <a:r>
                        <a:rPr kumimoji="0" lang="en-US" sz="80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Intern at an engineering, robotics, or aerospace company.</a:t>
                      </a:r>
                    </a:p>
                    <a:p>
                      <a:pPr marL="171450" marR="0" lvl="0" indent="-171450" algn="l" defTabSz="914400" rtl="0" eaLnBrk="1" fontAlgn="auto" latinLnBrk="0" hangingPunct="1">
                        <a:lnSpc>
                          <a:spcPct val="100000"/>
                        </a:lnSpc>
                        <a:spcBef>
                          <a:spcPts val="0"/>
                        </a:spcBef>
                        <a:spcAft>
                          <a:spcPts val="0"/>
                        </a:spcAft>
                        <a:buClr>
                          <a:srgbClr val="363534"/>
                        </a:buClr>
                        <a:buSzPts val="900"/>
                        <a:buFont typeface="Arial" panose="020B0604020202020204" pitchFamily="34" charset="0"/>
                        <a:buChar char="•"/>
                        <a:tabLst/>
                        <a:defRPr/>
                      </a:pPr>
                      <a:r>
                        <a:rPr kumimoji="0" lang="en-US" sz="80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Visit an engineering firm and shadow multiple types of engineers.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5098"/>
                      </a:schemeClr>
                    </a:solidFill>
                  </a:tcPr>
                </a:tc>
                <a:extLst>
                  <a:ext uri="{0D108BD9-81ED-4DB2-BD59-A6C34878D82A}">
                    <a16:rowId xmlns:a16="http://schemas.microsoft.com/office/drawing/2014/main" val="2479243592"/>
                  </a:ext>
                </a:extLst>
              </a:tr>
              <a:tr h="34097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b="1" i="0" dirty="0">
                          <a:solidFill>
                            <a:schemeClr val="tx2"/>
                          </a:solidFill>
                          <a:latin typeface="Calibri" panose="020F0502020204030204" pitchFamily="34" charset="0"/>
                          <a:ea typeface="Open Sans Semibold" panose="020B0606030504020204" pitchFamily="34" charset="0"/>
                          <a:cs typeface="Calibri" panose="020F0502020204030204" pitchFamily="34" charset="0"/>
                          <a:sym typeface="Calibri"/>
                        </a:rPr>
                        <a:t>Expanded Learning Opportunities</a:t>
                      </a:r>
                      <a:endParaRPr lang="en-US" sz="900" b="1" i="0" dirty="0">
                        <a:solidFill>
                          <a:schemeClr val="tx2"/>
                        </a:solidFill>
                        <a:latin typeface="Calibri" panose="020F0502020204030204" pitchFamily="34" charset="0"/>
                        <a:ea typeface="Open Sans Semibold" panose="020B060603050402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2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
                          <a:srgbClr val="363534"/>
                        </a:buClr>
                        <a:buSzPts val="900"/>
                        <a:buFont typeface="Arial" panose="020B0604020202020204" pitchFamily="34" charset="0"/>
                        <a:buChar char="•"/>
                        <a:tabLst/>
                        <a:defRPr/>
                      </a:pPr>
                      <a:r>
                        <a:rPr kumimoji="0" lang="en-US" sz="80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Participate in SkillsUSA or TSA</a:t>
                      </a:r>
                    </a:p>
                    <a:p>
                      <a:pPr marL="171450" marR="0" lvl="0" indent="-171450" algn="l" defTabSz="914400" rtl="0" eaLnBrk="1" fontAlgn="auto" latinLnBrk="0" hangingPunct="1">
                        <a:lnSpc>
                          <a:spcPct val="100000"/>
                        </a:lnSpc>
                        <a:spcBef>
                          <a:spcPts val="0"/>
                        </a:spcBef>
                        <a:spcAft>
                          <a:spcPts val="0"/>
                        </a:spcAft>
                        <a:buClr>
                          <a:srgbClr val="363534"/>
                        </a:buClr>
                        <a:buSzPts val="900"/>
                        <a:buFont typeface="Arial" panose="020B0604020202020204" pitchFamily="34" charset="0"/>
                        <a:buChar char="•"/>
                        <a:tabLst/>
                        <a:defRPr/>
                      </a:pPr>
                      <a:r>
                        <a:rPr kumimoji="0" lang="en-US" sz="800" b="0" i="0" u="none" strike="noStrike" kern="1200" cap="none" spc="0" normalizeH="0" baseline="0" noProof="0" dirty="0">
                          <a:ln>
                            <a:noFill/>
                          </a:ln>
                          <a:solidFill>
                            <a:srgbClr val="363534"/>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Join a local engineering association and attend meetings.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alpha val="20000"/>
                      </a:schemeClr>
                    </a:solidFill>
                  </a:tcPr>
                </a:tc>
                <a:extLst>
                  <a:ext uri="{0D108BD9-81ED-4DB2-BD59-A6C34878D82A}">
                    <a16:rowId xmlns:a16="http://schemas.microsoft.com/office/drawing/2014/main" val="2752735340"/>
                  </a:ext>
                </a:extLst>
              </a:tr>
            </a:tbl>
          </a:graphicData>
        </a:graphic>
      </p:graphicFrame>
      <p:sp>
        <p:nvSpPr>
          <p:cNvPr id="26" name="Rectangle 25">
            <a:extLst>
              <a:ext uri="{FF2B5EF4-FFF2-40B4-BE49-F238E27FC236}">
                <a16:creationId xmlns:a16="http://schemas.microsoft.com/office/drawing/2014/main" id="{AC1903EC-A84D-594F-94A3-CABE34227C62}"/>
              </a:ext>
            </a:extLst>
          </p:cNvPr>
          <p:cNvSpPr/>
          <p:nvPr/>
        </p:nvSpPr>
        <p:spPr>
          <a:xfrm>
            <a:off x="234928" y="8046351"/>
            <a:ext cx="4193115"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32C65"/>
                </a:solidFill>
                <a:effectLst/>
                <a:uLnTx/>
                <a:uFillTx/>
                <a:latin typeface="Calibri" panose="020F0502020204030204" pitchFamily="34" charset="0"/>
                <a:ea typeface="Open Sans Condensed Condensed" pitchFamily="2" charset="0"/>
                <a:cs typeface="Calibri" panose="020F0502020204030204" pitchFamily="34" charset="0"/>
              </a:rPr>
              <a:t>Aligned Industry-Based Certifications</a:t>
            </a:r>
          </a:p>
        </p:txBody>
      </p:sp>
      <p:sp>
        <p:nvSpPr>
          <p:cNvPr id="8" name="Google Shape;166;p1">
            <a:extLst>
              <a:ext uri="{FF2B5EF4-FFF2-40B4-BE49-F238E27FC236}">
                <a16:creationId xmlns:a16="http://schemas.microsoft.com/office/drawing/2014/main" id="{65BE984F-A3C2-DBA8-7646-B733F6887FF6}"/>
              </a:ext>
            </a:extLst>
          </p:cNvPr>
          <p:cNvSpPr txBox="1"/>
          <p:nvPr/>
        </p:nvSpPr>
        <p:spPr>
          <a:xfrm>
            <a:off x="235921" y="8281593"/>
            <a:ext cx="4168773" cy="1167663"/>
          </a:xfrm>
          <a:prstGeom prst="rect">
            <a:avLst/>
          </a:prstGeom>
          <a:noFill/>
          <a:ln>
            <a:noFill/>
          </a:ln>
        </p:spPr>
        <p:txBody>
          <a:bodyPr spcFirstLastPara="1" wrap="square" lIns="0" tIns="0" rIns="0" bIns="0" numCol="2" spcCol="18288" anchor="t" anchorCtr="0">
            <a:noAutofit/>
          </a:bodyPr>
          <a:lstStyle/>
          <a:p>
            <a:pPr marL="127000" indent="-127000">
              <a:buSzPct val="120000"/>
              <a:buFont typeface="Arial" panose="020B0604020202020204" pitchFamily="34" charset="0"/>
              <a:buChar char="•"/>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rPr>
              <a:t>Autodesk Associate (Certified User) AutoCAD</a:t>
            </a:r>
          </a:p>
          <a:p>
            <a:pPr marL="127000" indent="-127000">
              <a:buSzPct val="120000"/>
              <a:buFont typeface="Arial" panose="020B0604020202020204" pitchFamily="34" charset="0"/>
              <a:buChar char="•"/>
              <a:defRPr/>
            </a:pPr>
            <a:r>
              <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rPr>
              <a:t>Autodesk Associate (Certified User) Fusion 360</a:t>
            </a:r>
          </a:p>
          <a:p>
            <a:pPr marL="127000" marR="0" lvl="0" indent="-127000" algn="l" defTabSz="914400" rtl="0" eaLnBrk="1" fontAlgn="auto" latinLnBrk="0" hangingPunct="1">
              <a:spcBef>
                <a:spcPts val="0"/>
              </a:spcBef>
              <a:spcAft>
                <a:spcPts val="0"/>
              </a:spcAft>
              <a:buSzPct val="120000"/>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Pre-Engineering/Engineering Technology – Job Ready</a:t>
            </a:r>
          </a:p>
          <a:p>
            <a:pPr marL="127000" marR="0" lvl="0" indent="-127000" algn="l" defTabSz="914400" rtl="0" eaLnBrk="1" fontAlgn="auto" latinLnBrk="0" hangingPunct="1">
              <a:lnSpc>
                <a:spcPts val="650"/>
              </a:lnSpc>
              <a:spcBef>
                <a:spcPts val="0"/>
              </a:spcBef>
              <a:spcAft>
                <a:spcPts val="0"/>
              </a:spcAft>
              <a:buSzPct val="120000"/>
              <a:buFont typeface="Arial" panose="020B0604020202020204" pitchFamily="34" charset="0"/>
              <a:buChar char="•"/>
              <a:tabLst/>
              <a:defRPr/>
            </a:pPr>
            <a:endParaRPr kumimoji="0" lang="en-US" sz="5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endParaRPr>
          </a:p>
        </p:txBody>
      </p:sp>
      <p:sp>
        <p:nvSpPr>
          <p:cNvPr id="17" name="Rectangle 16">
            <a:extLst>
              <a:ext uri="{FF2B5EF4-FFF2-40B4-BE49-F238E27FC236}">
                <a16:creationId xmlns:a16="http://schemas.microsoft.com/office/drawing/2014/main" id="{8901CE91-ECE6-7049-B499-17887E1ED1D4}"/>
              </a:ext>
              <a:ext uri="{C183D7F6-B498-43B3-948B-1728B52AA6E4}">
                <adec:decorative xmlns:adec="http://schemas.microsoft.com/office/drawing/2017/decorative" val="1"/>
              </a:ext>
            </a:extLst>
          </p:cNvPr>
          <p:cNvSpPr/>
          <p:nvPr/>
        </p:nvSpPr>
        <p:spPr>
          <a:xfrm>
            <a:off x="4681783" y="2689959"/>
            <a:ext cx="3090174" cy="7373850"/>
          </a:xfrm>
          <a:prstGeom prst="rect">
            <a:avLst/>
          </a:pr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7E3DB"/>
              </a:solidFill>
              <a:effectLst/>
              <a:uLnTx/>
              <a:uFillTx/>
              <a:latin typeface="Calibri" panose="020F0502020204030204" pitchFamily="34" charset="0"/>
              <a:cs typeface="Calibri" panose="020F0502020204030204" pitchFamily="34" charset="0"/>
            </a:endParaRPr>
          </a:p>
        </p:txBody>
      </p:sp>
      <p:sp>
        <p:nvSpPr>
          <p:cNvPr id="47" name="Rectangle 46">
            <a:extLst>
              <a:ext uri="{FF2B5EF4-FFF2-40B4-BE49-F238E27FC236}">
                <a16:creationId xmlns:a16="http://schemas.microsoft.com/office/drawing/2014/main" id="{1769ED0C-06E7-7F46-B005-75B0FEB7C386}"/>
              </a:ext>
            </a:extLst>
          </p:cNvPr>
          <p:cNvSpPr/>
          <p:nvPr/>
        </p:nvSpPr>
        <p:spPr>
          <a:xfrm>
            <a:off x="4776116" y="2951879"/>
            <a:ext cx="2843884" cy="2923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500"/>
              </a:spcAft>
              <a:buClr>
                <a:srgbClr val="363534"/>
              </a:buClr>
              <a:buSzTx/>
              <a:buFontTx/>
              <a:buNone/>
              <a:tabLst/>
              <a:defRPr/>
            </a:pPr>
            <a:r>
              <a:rPr kumimoji="0" lang="en-US" sz="1300" b="1" i="0" u="none" strike="noStrike" kern="1200" cap="none" spc="0" normalizeH="0" baseline="0" noProof="0" dirty="0">
                <a:ln>
                  <a:noFill/>
                </a:ln>
                <a:solidFill>
                  <a:srgbClr val="232C65"/>
                </a:solidFill>
                <a:effectLst/>
                <a:uLnTx/>
                <a:uFillTx/>
                <a:latin typeface="Calibri" panose="020F0502020204030204" pitchFamily="34" charset="0"/>
                <a:ea typeface="Open Sans Condensed Condensed" pitchFamily="2" charset="0"/>
                <a:cs typeface="Calibri" panose="020F0502020204030204" pitchFamily="34" charset="0"/>
                <a:sym typeface="Calibri"/>
              </a:rPr>
              <a:t>Example Postsecondary Opportunities</a:t>
            </a:r>
          </a:p>
        </p:txBody>
      </p:sp>
      <p:sp>
        <p:nvSpPr>
          <p:cNvPr id="23" name="Google Shape;163;p1">
            <a:extLst>
              <a:ext uri="{FF2B5EF4-FFF2-40B4-BE49-F238E27FC236}">
                <a16:creationId xmlns:a16="http://schemas.microsoft.com/office/drawing/2014/main" id="{1ACA50DF-1E3A-1C45-A12E-E10648D51069}"/>
              </a:ext>
            </a:extLst>
          </p:cNvPr>
          <p:cNvSpPr txBox="1"/>
          <p:nvPr/>
        </p:nvSpPr>
        <p:spPr>
          <a:xfrm>
            <a:off x="4785057" y="3244824"/>
            <a:ext cx="2584118" cy="2599023"/>
          </a:xfrm>
          <a:prstGeom prst="rect">
            <a:avLst/>
          </a:prstGeom>
          <a:noFill/>
          <a:ln>
            <a:noFill/>
          </a:ln>
        </p:spPr>
        <p:txBody>
          <a:bodyPr spcFirstLastPara="1" wrap="square" lIns="91425" tIns="45700" rIns="91425" bIns="45700" anchor="t" anchorCtr="0">
            <a:noAutofit/>
          </a:bodyPr>
          <a:lstStyle/>
          <a:p>
            <a:pPr marL="114300" marR="0" lvl="0" indent="-114300" algn="l" defTabSz="914400" rtl="0" eaLnBrk="1" fontAlgn="auto" latinLnBrk="0" hangingPunct="1">
              <a:lnSpc>
                <a:spcPts val="1000"/>
              </a:lnSpc>
              <a:spcBef>
                <a:spcPts val="0"/>
              </a:spcBef>
              <a:spcAft>
                <a:spcPts val="0"/>
              </a:spcAft>
              <a:buClr>
                <a:srgbClr val="363534"/>
              </a:buClr>
              <a:buSzTx/>
              <a:buFont typeface="Arial"/>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Apprenticeships</a:t>
            </a:r>
          </a:p>
          <a:p>
            <a:pPr marL="171450" marR="0" lvl="0" indent="-171450" algn="l" defTabSz="914400" rtl="0" eaLnBrk="1" fontAlgn="auto" latinLnBrk="0" hangingPunct="1">
              <a:lnSpc>
                <a:spcPts val="1000"/>
              </a:lnSpc>
              <a:spcBef>
                <a:spcPts val="0"/>
              </a:spcBef>
              <a:spcAft>
                <a:spcPts val="0"/>
              </a:spcAft>
              <a:buClr>
                <a:srgbClr val="363534"/>
              </a:buClr>
              <a:buSzTx/>
              <a:buFont typeface="Arial" panose="020B0604020202020204" pitchFamily="34" charset="0"/>
              <a:buChar char="•"/>
              <a:tabLst/>
              <a:defRPr/>
            </a:pPr>
            <a:r>
              <a:rPr lang="en-US" sz="900" dirty="0">
                <a:solidFill>
                  <a:prstClr val="black"/>
                </a:solidFill>
                <a:latin typeface="Calibri" panose="020F0502020204030204" pitchFamily="34" charset="0"/>
                <a:ea typeface="Open Sans ExtraBold"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Industrial Engineering Technician Apprenticeship</a:t>
            </a:r>
            <a:endParaRPr kumimoji="0" lang="en-US" sz="900" i="0" u="none" strike="noStrike" kern="1200" cap="none" spc="0" normalizeH="0" baseline="0" noProof="0" dirty="0">
              <a:ln>
                <a:noFill/>
              </a:ln>
              <a:solidFill>
                <a:prstClr val="black"/>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endParaRPr>
          </a:p>
          <a:p>
            <a:pPr marL="114300" marR="0" lvl="0" indent="-114300" algn="l" defTabSz="914400" rtl="0" eaLnBrk="1" fontAlgn="auto" latinLnBrk="0" hangingPunct="1">
              <a:lnSpc>
                <a:spcPts val="1000"/>
              </a:lnSpc>
              <a:spcBef>
                <a:spcPts val="0"/>
              </a:spcBef>
              <a:spcAft>
                <a:spcPts val="0"/>
              </a:spcAft>
              <a:buClr>
                <a:srgbClr val="363534"/>
              </a:buClr>
              <a:buSzTx/>
              <a:buFont typeface="Arial"/>
              <a:buNone/>
              <a:tabLst/>
              <a:defRPr/>
            </a:pPr>
            <a:endParaRPr lang="en-US" sz="700" b="1" dirty="0">
              <a:solidFill>
                <a:prstClr val="black"/>
              </a:solidFill>
              <a:latin typeface="Calibri" panose="020F0502020204030204" pitchFamily="34" charset="0"/>
              <a:ea typeface="Open Sans ExtraBold"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endParaRPr>
          </a:p>
          <a:p>
            <a:pPr marL="114300" marR="0" lvl="0" indent="-114300" algn="l" defTabSz="914400" rtl="0" eaLnBrk="1" fontAlgn="auto" latinLnBrk="0" hangingPunct="1">
              <a:lnSpc>
                <a:spcPts val="1000"/>
              </a:lnSpc>
              <a:spcBef>
                <a:spcPts val="0"/>
              </a:spcBef>
              <a:spcAft>
                <a:spcPts val="0"/>
              </a:spcAft>
              <a:buClr>
                <a:srgbClr val="363534"/>
              </a:buClr>
              <a:buSzTx/>
              <a:buFont typeface="Arial"/>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Associate Degrees</a:t>
            </a:r>
            <a:endParaRPr kumimoji="0" sz="900" b="1" i="0" u="none" strike="noStrike" kern="1200" cap="none" spc="0" normalizeH="0" baseline="0" noProof="0" dirty="0">
              <a:ln>
                <a:noFill/>
              </a:ln>
              <a:solidFill>
                <a:prstClr val="black"/>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endParaRPr>
          </a:p>
          <a:p>
            <a:pPr marL="171450" marR="0" lvl="0" indent="-171450" algn="l" defTabSz="914400" rtl="0" eaLnBrk="1" fontAlgn="auto" latinLnBrk="0" hangingPunct="1">
              <a:lnSpc>
                <a:spcPts val="1000"/>
              </a:lnSpc>
              <a:spcBef>
                <a:spcPts val="0"/>
              </a:spcBef>
              <a:spcAft>
                <a:spcPts val="0"/>
              </a:spcAft>
              <a:buClr>
                <a:srgbClr val="363534"/>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Manufacturing Engineering Technology/</a:t>
            </a:r>
            <a:r>
              <a:rPr lang="en-US" sz="9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a:t>
            </a:r>
            <a:r>
              <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Technician</a:t>
            </a:r>
          </a:p>
          <a:p>
            <a:pPr marL="171450" marR="0" lvl="0" indent="-171450" algn="l" defTabSz="914400" rtl="0" eaLnBrk="1" fontAlgn="auto" latinLnBrk="0" hangingPunct="1">
              <a:lnSpc>
                <a:spcPts val="1000"/>
              </a:lnSpc>
              <a:spcBef>
                <a:spcPts val="0"/>
              </a:spcBef>
              <a:spcAft>
                <a:spcPts val="0"/>
              </a:spcAft>
              <a:buClr>
                <a:srgbClr val="363534"/>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Robotics Technology/Technician</a:t>
            </a:r>
          </a:p>
          <a:p>
            <a:pPr marL="0" marR="0" lvl="0" indent="0" algn="l" defTabSz="914400" rtl="0" eaLnBrk="1" fontAlgn="auto" latinLnBrk="0" hangingPunct="1">
              <a:lnSpc>
                <a:spcPts val="1000"/>
              </a:lnSpc>
              <a:spcBef>
                <a:spcPts val="0"/>
              </a:spcBef>
              <a:spcAft>
                <a:spcPts val="0"/>
              </a:spcAft>
              <a:buClr>
                <a:srgbClr val="363534"/>
              </a:buClr>
              <a:buSzPts val="800"/>
              <a:buFontTx/>
              <a:buNone/>
              <a:tabLst/>
              <a:defRPr/>
            </a:pPr>
            <a:endParaRPr kumimoji="0" lang="en-US" sz="700" b="1" i="0" u="none" strike="noStrike" kern="1200" cap="none" spc="0" normalizeH="0" baseline="0" noProof="0" dirty="0">
              <a:ln>
                <a:noFill/>
              </a:ln>
              <a:solidFill>
                <a:prstClr val="black"/>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endParaRPr>
          </a:p>
          <a:p>
            <a:pPr marL="0" marR="0" lvl="0" indent="0" algn="l" defTabSz="914400" rtl="0" eaLnBrk="1" fontAlgn="auto" latinLnBrk="0" hangingPunct="1">
              <a:lnSpc>
                <a:spcPts val="1000"/>
              </a:lnSpc>
              <a:spcBef>
                <a:spcPts val="0"/>
              </a:spcBef>
              <a:spcAft>
                <a:spcPts val="0"/>
              </a:spcAft>
              <a:buClr>
                <a:srgbClr val="363534"/>
              </a:buClr>
              <a:buSzPts val="800"/>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Bachelor’s Degrees</a:t>
            </a:r>
            <a:endPar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marL="171450" marR="0" lvl="0" indent="-171450" algn="l" defTabSz="914400" rtl="0" eaLnBrk="1" fontAlgn="auto" latinLnBrk="0" hangingPunct="1">
              <a:lnSpc>
                <a:spcPts val="1000"/>
              </a:lnSpc>
              <a:spcBef>
                <a:spcPts val="0"/>
              </a:spcBef>
              <a:spcAft>
                <a:spcPts val="0"/>
              </a:spcAft>
              <a:buClr>
                <a:srgbClr val="363534"/>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Electrical and Electronics Engineering</a:t>
            </a:r>
          </a:p>
          <a:p>
            <a:pPr marL="171450" marR="0" lvl="0" indent="-171450" algn="l" defTabSz="914400" rtl="0" eaLnBrk="1" fontAlgn="auto" latinLnBrk="0" hangingPunct="1">
              <a:lnSpc>
                <a:spcPts val="1000"/>
              </a:lnSpc>
              <a:spcBef>
                <a:spcPts val="0"/>
              </a:spcBef>
              <a:spcAft>
                <a:spcPts val="0"/>
              </a:spcAft>
              <a:buClr>
                <a:srgbClr val="363534"/>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Engineering, General</a:t>
            </a:r>
          </a:p>
          <a:p>
            <a:pPr marL="114300" marR="0" lvl="0" indent="-114300" algn="l" defTabSz="914400" rtl="0" eaLnBrk="1" fontAlgn="auto" latinLnBrk="0" hangingPunct="1">
              <a:lnSpc>
                <a:spcPts val="1000"/>
              </a:lnSpc>
              <a:spcBef>
                <a:spcPts val="0"/>
              </a:spcBef>
              <a:spcAft>
                <a:spcPts val="0"/>
              </a:spcAft>
              <a:buClr>
                <a:srgbClr val="363534"/>
              </a:buClr>
              <a:buSzPts val="800"/>
              <a:buFontTx/>
              <a:buChar char="•"/>
              <a:tabLst/>
              <a:defRPr/>
            </a:pPr>
            <a:endParaRPr kumimoji="0" lang="en-US" sz="700" b="1" i="0" u="none" strike="noStrike" kern="1200" cap="none" spc="0" normalizeH="0" baseline="0" noProof="0" dirty="0">
              <a:ln>
                <a:noFill/>
              </a:ln>
              <a:solidFill>
                <a:prstClr val="black"/>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endParaRPr>
          </a:p>
          <a:p>
            <a:pPr marL="0" marR="0" lvl="0" indent="0" algn="l" defTabSz="914400" rtl="0" eaLnBrk="1" fontAlgn="auto" latinLnBrk="0" hangingPunct="1">
              <a:lnSpc>
                <a:spcPts val="1000"/>
              </a:lnSpc>
              <a:spcBef>
                <a:spcPts val="0"/>
              </a:spcBef>
              <a:spcAft>
                <a:spcPts val="0"/>
              </a:spcAft>
              <a:buClr>
                <a:srgbClr val="363534"/>
              </a:buClr>
              <a:buSzPts val="800"/>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Master’s, Doctoral, and Professional Degrees</a:t>
            </a:r>
            <a:endPar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marL="171450" marR="0" lvl="0" indent="-171450" algn="l" defTabSz="914400" rtl="0" eaLnBrk="1" fontAlgn="auto" latinLnBrk="0" hangingPunct="1">
              <a:lnSpc>
                <a:spcPts val="1000"/>
              </a:lnSpc>
              <a:spcBef>
                <a:spcPts val="0"/>
              </a:spcBef>
              <a:spcAft>
                <a:spcPts val="0"/>
              </a:spcAft>
              <a:buClr>
                <a:srgbClr val="363534"/>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Electrical and Electronics Engineering</a:t>
            </a:r>
          </a:p>
          <a:p>
            <a:pPr marL="171450" marR="0" lvl="0" indent="-171450" algn="l" defTabSz="914400" rtl="0" eaLnBrk="1" fontAlgn="auto" latinLnBrk="0" hangingPunct="1">
              <a:lnSpc>
                <a:spcPts val="1000"/>
              </a:lnSpc>
              <a:spcBef>
                <a:spcPts val="0"/>
              </a:spcBef>
              <a:spcAft>
                <a:spcPts val="0"/>
              </a:spcAft>
              <a:buClr>
                <a:srgbClr val="363534"/>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Engineering, General</a:t>
            </a:r>
            <a:endParaRPr kumimoji="0" lang="en-US" sz="9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endParaRPr>
          </a:p>
          <a:p>
            <a:pPr marL="0" marR="0" lvl="0" indent="0" algn="l" defTabSz="914400" rtl="0" eaLnBrk="1" fontAlgn="auto" latinLnBrk="0" hangingPunct="1">
              <a:lnSpc>
                <a:spcPts val="1000"/>
              </a:lnSpc>
              <a:spcBef>
                <a:spcPts val="0"/>
              </a:spcBef>
              <a:spcAft>
                <a:spcPts val="0"/>
              </a:spcAft>
              <a:buClr>
                <a:srgbClr val="363534"/>
              </a:buClr>
              <a:buSzTx/>
              <a:buFont typeface="Arial"/>
              <a:buNone/>
              <a:tabLst/>
              <a:defRPr/>
            </a:pPr>
            <a:endParaRPr kumimoji="0" lang="en-US" sz="700" b="1" i="0" u="none" strike="noStrike" kern="1200" cap="none" spc="0" normalizeH="0" baseline="0" noProof="0" dirty="0">
              <a:ln>
                <a:noFill/>
              </a:ln>
              <a:solidFill>
                <a:srgbClr val="4472C4"/>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endParaRPr>
          </a:p>
          <a:p>
            <a:pPr marL="0" marR="0" lvl="0" indent="0" algn="l" defTabSz="914400" rtl="0" eaLnBrk="1" fontAlgn="auto" latinLnBrk="0" hangingPunct="1">
              <a:lnSpc>
                <a:spcPts val="1000"/>
              </a:lnSpc>
              <a:spcBef>
                <a:spcPts val="0"/>
              </a:spcBef>
              <a:spcAft>
                <a:spcPts val="0"/>
              </a:spcAft>
              <a:buClr>
                <a:srgbClr val="363534"/>
              </a:buClr>
              <a:buSzTx/>
              <a:buFont typeface="Arial"/>
              <a:buNone/>
              <a:tabLst/>
              <a:defRPr/>
            </a:pPr>
            <a:r>
              <a:rPr lang="en-US" sz="900" b="1" dirty="0">
                <a:latin typeface="Calibri" panose="020F0502020204030204" pitchFamily="34" charset="0"/>
                <a:ea typeface="Open Sans ExtraBold" panose="020B0606030504020204" pitchFamily="34" charset="0"/>
                <a:cs typeface="Calibri" panose="020F0502020204030204" pitchFamily="34" charset="0"/>
                <a:sym typeface="Calibri"/>
              </a:rPr>
              <a:t>Additional Stackable IBCs/Licensures</a:t>
            </a:r>
          </a:p>
          <a:p>
            <a:pPr marL="171450" marR="0" lvl="0" indent="-171450" algn="l" defTabSz="914400" rtl="0" eaLnBrk="1" fontAlgn="auto" latinLnBrk="0" hangingPunct="1">
              <a:lnSpc>
                <a:spcPts val="1000"/>
              </a:lnSpc>
              <a:spcBef>
                <a:spcPts val="0"/>
              </a:spcBef>
              <a:spcAft>
                <a:spcPts val="0"/>
              </a:spcAft>
              <a:buClr>
                <a:srgbClr val="363534"/>
              </a:buClr>
              <a:buSzTx/>
              <a:buFont typeface="Arial" panose="020B0604020202020204" pitchFamily="34" charset="0"/>
              <a:buChar char="•"/>
              <a:tabLst/>
              <a:defRPr/>
            </a:pPr>
            <a:r>
              <a:rPr kumimoji="0" lang="en-US" sz="900" i="0" u="none" strike="noStrike" kern="1200" cap="none" spc="0" normalizeH="0" baseline="0" noProof="0" dirty="0">
                <a:ln>
                  <a:noFill/>
                </a:ln>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Professional Engineer (PE License</a:t>
            </a:r>
            <a:r>
              <a:rPr lang="en-US" sz="900" dirty="0">
                <a:latin typeface="Calibri" panose="020F0502020204030204" pitchFamily="34" charset="0"/>
                <a:ea typeface="Open Sans ExtraBold" panose="020B0606030504020204" pitchFamily="34" charset="0"/>
                <a:cs typeface="Calibri" panose="020F0502020204030204" pitchFamily="34" charset="0"/>
                <a:sym typeface="Calibri"/>
              </a:rPr>
              <a:t>)</a:t>
            </a:r>
          </a:p>
          <a:p>
            <a:pPr marL="171450" marR="0" lvl="0" indent="-171450" algn="l" defTabSz="914400" rtl="0" eaLnBrk="1" fontAlgn="auto" latinLnBrk="0" hangingPunct="1">
              <a:lnSpc>
                <a:spcPts val="1000"/>
              </a:lnSpc>
              <a:spcBef>
                <a:spcPts val="0"/>
              </a:spcBef>
              <a:spcAft>
                <a:spcPts val="0"/>
              </a:spcAft>
              <a:buClr>
                <a:srgbClr val="363534"/>
              </a:buClr>
              <a:buSzTx/>
              <a:buFont typeface="Arial" panose="020B0604020202020204" pitchFamily="34" charset="0"/>
              <a:buChar char="•"/>
              <a:tabLst/>
              <a:defRPr/>
            </a:pPr>
            <a:r>
              <a:rPr kumimoji="0" lang="en-US" sz="900" i="0" u="none" strike="noStrike" kern="1200" cap="none" spc="0" normalizeH="0" baseline="0" noProof="0" dirty="0">
                <a:ln>
                  <a:noFill/>
                </a:ln>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Engineer in Training Certification (EIT)</a:t>
            </a:r>
            <a:endParaRPr kumimoji="0" sz="900" i="0" u="none" strike="noStrike" kern="1200" cap="none" spc="0" normalizeH="0" baseline="0" noProof="0" dirty="0">
              <a:ln>
                <a:noFill/>
              </a:ln>
              <a:effectLst/>
              <a:uLnTx/>
              <a:uFillTx/>
              <a:latin typeface="Calibri" panose="020F0502020204030204" pitchFamily="34" charset="0"/>
              <a:ea typeface="Open Sans ExtraBold" panose="020B0606030504020204" pitchFamily="34" charset="0"/>
              <a:cs typeface="Calibri" panose="020F0502020204030204" pitchFamily="34" charset="0"/>
              <a:sym typeface="Calibri"/>
            </a:endParaRPr>
          </a:p>
        </p:txBody>
      </p:sp>
      <p:sp>
        <p:nvSpPr>
          <p:cNvPr id="15" name="Rectangle 14">
            <a:extLst>
              <a:ext uri="{FF2B5EF4-FFF2-40B4-BE49-F238E27FC236}">
                <a16:creationId xmlns:a16="http://schemas.microsoft.com/office/drawing/2014/main" id="{015EAF6B-99CE-4B46-8970-C84F35537098}"/>
              </a:ext>
            </a:extLst>
          </p:cNvPr>
          <p:cNvSpPr/>
          <p:nvPr/>
        </p:nvSpPr>
        <p:spPr>
          <a:xfrm>
            <a:off x="5374164" y="6015642"/>
            <a:ext cx="2344657" cy="2923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232C65"/>
                </a:solidFill>
                <a:effectLst/>
                <a:uLnTx/>
                <a:uFillTx/>
                <a:latin typeface="Calibri" panose="020F0502020204030204" pitchFamily="34" charset="0"/>
                <a:ea typeface="Open Sans Condensed Condensed" pitchFamily="2" charset="0"/>
                <a:cs typeface="Calibri" panose="020F0502020204030204" pitchFamily="34" charset="0"/>
              </a:rPr>
              <a:t>Example Aligned Occupations   </a:t>
            </a:r>
          </a:p>
        </p:txBody>
      </p:sp>
      <p:sp>
        <p:nvSpPr>
          <p:cNvPr id="46" name="Double Bracket 45">
            <a:extLst>
              <a:ext uri="{FF2B5EF4-FFF2-40B4-BE49-F238E27FC236}">
                <a16:creationId xmlns:a16="http://schemas.microsoft.com/office/drawing/2014/main" id="{29723102-B029-6046-AE5F-B64631A4EF05}"/>
              </a:ext>
              <a:ext uri="{C183D7F6-B498-43B3-948B-1728B52AA6E4}">
                <adec:decorative xmlns:adec="http://schemas.microsoft.com/office/drawing/2017/decorative" val="1"/>
              </a:ext>
            </a:extLst>
          </p:cNvPr>
          <p:cNvSpPr/>
          <p:nvPr/>
        </p:nvSpPr>
        <p:spPr>
          <a:xfrm>
            <a:off x="5313593" y="6426831"/>
            <a:ext cx="1901952" cy="1105157"/>
          </a:xfrm>
          <a:prstGeom prst="bracketPair">
            <a:avLst/>
          </a:prstGeom>
          <a:solidFill>
            <a:schemeClr val="bg1">
              <a:alpha val="6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ECE42AF-E901-D54D-9617-6AE15DB37D6C}"/>
              </a:ext>
            </a:extLst>
          </p:cNvPr>
          <p:cNvSpPr txBox="1"/>
          <p:nvPr/>
        </p:nvSpPr>
        <p:spPr>
          <a:xfrm>
            <a:off x="5375841" y="6426831"/>
            <a:ext cx="1647259" cy="556884"/>
          </a:xfrm>
          <a:prstGeom prst="rect">
            <a:avLst/>
          </a:prstGeom>
          <a:noFill/>
        </p:spPr>
        <p:txBody>
          <a:bodyPr wrap="square" rtlCol="0">
            <a:noAutofit/>
          </a:bodyPr>
          <a:lstStyle/>
          <a:p>
            <a:pPr marL="0" marR="0" lvl="0" indent="0" algn="l" defTabSz="1341150" rtl="0" eaLnBrk="1" fontAlgn="auto" latinLnBrk="0" hangingPunct="1">
              <a:spcBef>
                <a:spcPts val="0"/>
              </a:spcBef>
              <a:spcAft>
                <a:spcPts val="0"/>
              </a:spcAft>
              <a:buClr>
                <a:prstClr val="black"/>
              </a:buClr>
              <a:buSzPts val="800"/>
              <a:buFontTx/>
              <a:buNone/>
              <a:tabLst/>
              <a:defRPr/>
            </a:pPr>
            <a:r>
              <a:rPr kumimoji="0" lang="en-US" sz="1100" b="1" i="1" u="none" strike="noStrike" kern="1200" cap="none" spc="0" normalizeH="0" baseline="0" noProof="0" dirty="0">
                <a:ln>
                  <a:noFill/>
                </a:ln>
                <a:solidFill>
                  <a:srgbClr val="012169"/>
                </a:solidFill>
                <a:effectLst/>
                <a:uLnTx/>
                <a:uFillTx/>
                <a:latin typeface="Calibri" panose="020F0502020204030204" pitchFamily="34" charset="0"/>
                <a:ea typeface="Open Sans Semibold" panose="020B0606030504020204" pitchFamily="34" charset="0"/>
                <a:cs typeface="Calibri" panose="020F0502020204030204" pitchFamily="34" charset="0"/>
                <a:sym typeface="Calibri"/>
              </a:rPr>
              <a:t>Civil Engineering Technologists and Technicians</a:t>
            </a:r>
          </a:p>
        </p:txBody>
      </p:sp>
      <p:sp>
        <p:nvSpPr>
          <p:cNvPr id="31" name="TextBox 30">
            <a:extLst>
              <a:ext uri="{FF2B5EF4-FFF2-40B4-BE49-F238E27FC236}">
                <a16:creationId xmlns:a16="http://schemas.microsoft.com/office/drawing/2014/main" id="{6BC50869-F11E-6140-9A7D-20A0EA8F797B}"/>
              </a:ext>
            </a:extLst>
          </p:cNvPr>
          <p:cNvSpPr txBox="1"/>
          <p:nvPr/>
        </p:nvSpPr>
        <p:spPr>
          <a:xfrm>
            <a:off x="5379360" y="6923884"/>
            <a:ext cx="1939172" cy="556884"/>
          </a:xfrm>
          <a:prstGeom prst="rect">
            <a:avLst/>
          </a:prstGeom>
          <a:noFill/>
        </p:spPr>
        <p:txBody>
          <a:bodyPr wrap="square" rtlCol="0">
            <a:noAutofit/>
          </a:bodyPr>
          <a:lstStyle/>
          <a:p>
            <a:pPr marL="0" marR="0" lvl="0" indent="0" algn="l" defTabSz="1341150" rtl="0" eaLnBrk="1" fontAlgn="auto" latinLnBrk="0" hangingPunct="1">
              <a:lnSpc>
                <a:spcPts val="1250"/>
              </a:lnSpc>
              <a:spcBef>
                <a:spcPts val="0"/>
              </a:spcBef>
              <a:spcAft>
                <a:spcPts val="0"/>
              </a:spcAft>
              <a:buClr>
                <a:prstClr val="black"/>
              </a:buClr>
              <a:buSzPts val="800"/>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Median Wage: </a:t>
            </a:r>
            <a:r>
              <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$61,138</a:t>
            </a:r>
            <a:endPar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marL="0" marR="0" lvl="0" indent="0" algn="l" defTabSz="1341150" rtl="0" eaLnBrk="1" fontAlgn="auto" latinLnBrk="0" hangingPunct="1">
              <a:lnSpc>
                <a:spcPts val="1250"/>
              </a:lnSpc>
              <a:spcBef>
                <a:spcPts val="0"/>
              </a:spcBef>
              <a:spcAft>
                <a:spcPts val="0"/>
              </a:spcAft>
              <a:buClr>
                <a:prstClr val="black"/>
              </a:buClr>
              <a:buSzPts val="800"/>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rPr>
              <a:t>Annual Openings: 765</a:t>
            </a:r>
          </a:p>
          <a:p>
            <a:pPr marL="0" marR="0" lvl="0" indent="0" algn="l" defTabSz="1341150" rtl="0" eaLnBrk="1" fontAlgn="auto" latinLnBrk="0" hangingPunct="1">
              <a:lnSpc>
                <a:spcPts val="1250"/>
              </a:lnSpc>
              <a:spcBef>
                <a:spcPts val="0"/>
              </a:spcBef>
              <a:spcAft>
                <a:spcPts val="0"/>
              </a:spcAft>
              <a:buClr>
                <a:prstClr val="black"/>
              </a:buClr>
              <a:buSzPts val="800"/>
              <a:buFontTx/>
              <a:buNone/>
              <a:tabLst/>
              <a:defRPr/>
            </a:pPr>
            <a:r>
              <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10-Year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Growth: 11%</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rPr>
              <a:t> </a:t>
            </a:r>
          </a:p>
        </p:txBody>
      </p:sp>
      <p:sp>
        <p:nvSpPr>
          <p:cNvPr id="45" name="Double Bracket 44">
            <a:extLst>
              <a:ext uri="{FF2B5EF4-FFF2-40B4-BE49-F238E27FC236}">
                <a16:creationId xmlns:a16="http://schemas.microsoft.com/office/drawing/2014/main" id="{3BA72D32-C034-BD46-AA07-443AFE5B1384}"/>
              </a:ext>
              <a:ext uri="{C183D7F6-B498-43B3-948B-1728B52AA6E4}">
                <adec:decorative xmlns:adec="http://schemas.microsoft.com/office/drawing/2017/decorative" val="1"/>
              </a:ext>
            </a:extLst>
          </p:cNvPr>
          <p:cNvSpPr/>
          <p:nvPr/>
        </p:nvSpPr>
        <p:spPr>
          <a:xfrm>
            <a:off x="5313594" y="7624623"/>
            <a:ext cx="1901952" cy="767719"/>
          </a:xfrm>
          <a:prstGeom prst="bracketPair">
            <a:avLst/>
          </a:prstGeom>
          <a:solidFill>
            <a:schemeClr val="bg1">
              <a:alpha val="6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322A8830-FB08-DD4C-9E74-0415193C983F}"/>
              </a:ext>
            </a:extLst>
          </p:cNvPr>
          <p:cNvSpPr txBox="1"/>
          <p:nvPr/>
        </p:nvSpPr>
        <p:spPr>
          <a:xfrm>
            <a:off x="5384019" y="7620570"/>
            <a:ext cx="1504531" cy="238027"/>
          </a:xfrm>
          <a:prstGeom prst="rect">
            <a:avLst/>
          </a:prstGeom>
          <a:noFill/>
        </p:spPr>
        <p:txBody>
          <a:bodyPr wrap="square" rtlCol="0">
            <a:noAutofit/>
          </a:bodyPr>
          <a:lstStyle/>
          <a:p>
            <a:pPr marL="0" marR="0" lvl="0" indent="0" algn="l" defTabSz="1341150" rtl="0" eaLnBrk="1" fontAlgn="auto" latinLnBrk="0" hangingPunct="1">
              <a:lnSpc>
                <a:spcPct val="100000"/>
              </a:lnSpc>
              <a:spcBef>
                <a:spcPts val="0"/>
              </a:spcBef>
              <a:spcAft>
                <a:spcPts val="0"/>
              </a:spcAft>
              <a:buClr>
                <a:prstClr val="black"/>
              </a:buClr>
              <a:buSzPts val="800"/>
              <a:buFontTx/>
              <a:buNone/>
              <a:tabLst/>
              <a:defRPr/>
            </a:pPr>
            <a:r>
              <a:rPr kumimoji="0" lang="en-US" sz="1100" b="1" i="1" u="none" strike="noStrike" kern="1200" cap="none" spc="0" normalizeH="0" baseline="0" noProof="0" dirty="0">
                <a:ln>
                  <a:noFill/>
                </a:ln>
                <a:solidFill>
                  <a:srgbClr val="012169"/>
                </a:solidFill>
                <a:effectLst/>
                <a:uLnTx/>
                <a:uFillTx/>
                <a:latin typeface="Calibri" panose="020F0502020204030204" pitchFamily="34" charset="0"/>
                <a:ea typeface="Open Sans Semibold" panose="020B0606030504020204" pitchFamily="34" charset="0"/>
                <a:cs typeface="Calibri" panose="020F0502020204030204" pitchFamily="34" charset="0"/>
                <a:sym typeface="Calibri"/>
              </a:rPr>
              <a:t>Aerospace Engineers</a:t>
            </a:r>
            <a:br>
              <a:rPr kumimoji="0" lang="en-US" sz="1100" b="1" i="1" u="none" strike="noStrike" kern="1200" cap="none" spc="0" normalizeH="0" baseline="0" noProof="0" dirty="0">
                <a:ln>
                  <a:noFill/>
                </a:ln>
                <a:solidFill>
                  <a:srgbClr val="012169"/>
                </a:solidFill>
                <a:effectLst/>
                <a:uLnTx/>
                <a:uFillTx/>
                <a:latin typeface="Calibri" panose="020F0502020204030204" pitchFamily="34" charset="0"/>
                <a:ea typeface="Open Sans Semibold" panose="020B0606030504020204" pitchFamily="34" charset="0"/>
                <a:cs typeface="Calibri" panose="020F0502020204030204" pitchFamily="34" charset="0"/>
                <a:sym typeface="Calibri"/>
              </a:rPr>
            </a:br>
            <a:endParaRPr kumimoji="0" lang="en-US" sz="1100" b="1" i="1" u="none" strike="noStrike" kern="1200" cap="none" spc="0" normalizeH="0" baseline="0" noProof="0" dirty="0">
              <a:ln>
                <a:noFill/>
              </a:ln>
              <a:solidFill>
                <a:srgbClr val="012169"/>
              </a:solidFill>
              <a:effectLst/>
              <a:uLnTx/>
              <a:uFillTx/>
              <a:latin typeface="Calibri" panose="020F0502020204030204" pitchFamily="34" charset="0"/>
              <a:ea typeface="Open Sans Semibold" panose="020B060603050402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53A39835-03FC-214F-8A58-02640F31131C}"/>
              </a:ext>
            </a:extLst>
          </p:cNvPr>
          <p:cNvSpPr txBox="1"/>
          <p:nvPr/>
        </p:nvSpPr>
        <p:spPr>
          <a:xfrm>
            <a:off x="5381474" y="7780140"/>
            <a:ext cx="1468058" cy="573445"/>
          </a:xfrm>
          <a:prstGeom prst="rect">
            <a:avLst/>
          </a:prstGeom>
          <a:noFill/>
        </p:spPr>
        <p:txBody>
          <a:bodyPr wrap="square" rtlCol="0">
            <a:noAutofit/>
          </a:bodyPr>
          <a:lstStyle/>
          <a:p>
            <a:pPr marL="0" marR="0" lvl="0" indent="0" algn="l" defTabSz="1341150" rtl="0" eaLnBrk="1" fontAlgn="auto" latinLnBrk="0" hangingPunct="1">
              <a:lnSpc>
                <a:spcPts val="1250"/>
              </a:lnSpc>
              <a:spcBef>
                <a:spcPts val="0"/>
              </a:spcBef>
              <a:spcAft>
                <a:spcPts val="0"/>
              </a:spcAft>
              <a:buClr>
                <a:prstClr val="black"/>
              </a:buClr>
              <a:buSzPts val="800"/>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Median Wage: </a:t>
            </a:r>
            <a:r>
              <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$115,694</a:t>
            </a:r>
            <a:endPar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marL="0" marR="0" lvl="0" indent="0" algn="l" defTabSz="1341150" rtl="0" eaLnBrk="1" fontAlgn="auto" latinLnBrk="0" hangingPunct="1">
              <a:lnSpc>
                <a:spcPts val="1250"/>
              </a:lnSpc>
              <a:spcBef>
                <a:spcPts val="0"/>
              </a:spcBef>
              <a:spcAft>
                <a:spcPts val="0"/>
              </a:spcAft>
              <a:buClr>
                <a:prstClr val="black"/>
              </a:buClr>
              <a:buSzPts val="800"/>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rPr>
              <a:t>Annual Openings: 483</a:t>
            </a:r>
          </a:p>
          <a:p>
            <a:pPr marL="0" marR="0" lvl="0" indent="0" algn="l" defTabSz="1341150" rtl="0" eaLnBrk="1" fontAlgn="auto" latinLnBrk="0" hangingPunct="1">
              <a:lnSpc>
                <a:spcPts val="1250"/>
              </a:lnSpc>
              <a:spcBef>
                <a:spcPts val="0"/>
              </a:spcBef>
              <a:spcAft>
                <a:spcPts val="0"/>
              </a:spcAft>
              <a:buClr>
                <a:prstClr val="black"/>
              </a:buClr>
              <a:buSzPts val="800"/>
              <a:buFontTx/>
              <a:buNone/>
              <a:tabLst/>
              <a:defRPr/>
            </a:pPr>
            <a:r>
              <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10-Year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Growth: </a:t>
            </a:r>
            <a:r>
              <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18</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endParaRPr>
          </a:p>
        </p:txBody>
      </p:sp>
      <p:sp>
        <p:nvSpPr>
          <p:cNvPr id="32" name="Double Bracket 31">
            <a:extLst>
              <a:ext uri="{FF2B5EF4-FFF2-40B4-BE49-F238E27FC236}">
                <a16:creationId xmlns:a16="http://schemas.microsoft.com/office/drawing/2014/main" id="{C158C378-9848-B245-98F2-BA389079EE25}"/>
              </a:ext>
              <a:ext uri="{C183D7F6-B498-43B3-948B-1728B52AA6E4}">
                <adec:decorative xmlns:adec="http://schemas.microsoft.com/office/drawing/2017/decorative" val="1"/>
              </a:ext>
            </a:extLst>
          </p:cNvPr>
          <p:cNvSpPr/>
          <p:nvPr/>
        </p:nvSpPr>
        <p:spPr>
          <a:xfrm>
            <a:off x="5313594" y="8490535"/>
            <a:ext cx="1901952" cy="757415"/>
          </a:xfrm>
          <a:prstGeom prst="bracketPair">
            <a:avLst/>
          </a:prstGeom>
          <a:solidFill>
            <a:schemeClr val="bg1">
              <a:alpha val="6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86836B01-57B0-8443-920B-F0A28CAAA2E7}"/>
              </a:ext>
            </a:extLst>
          </p:cNvPr>
          <p:cNvSpPr txBox="1"/>
          <p:nvPr/>
        </p:nvSpPr>
        <p:spPr>
          <a:xfrm>
            <a:off x="5380209" y="8488648"/>
            <a:ext cx="1534941" cy="198601"/>
          </a:xfrm>
          <a:prstGeom prst="rect">
            <a:avLst/>
          </a:prstGeom>
          <a:noFill/>
        </p:spPr>
        <p:txBody>
          <a:bodyPr wrap="square" rtlCol="0">
            <a:noAutofit/>
          </a:bodyPr>
          <a:lstStyle/>
          <a:p>
            <a:pPr marL="0" marR="0" lvl="0" indent="0" algn="l" defTabSz="1341150" rtl="0" eaLnBrk="1" fontAlgn="auto" latinLnBrk="0" hangingPunct="1">
              <a:lnSpc>
                <a:spcPct val="100000"/>
              </a:lnSpc>
              <a:spcBef>
                <a:spcPts val="0"/>
              </a:spcBef>
              <a:spcAft>
                <a:spcPts val="0"/>
              </a:spcAft>
              <a:buClr>
                <a:prstClr val="black"/>
              </a:buClr>
              <a:buSzPts val="800"/>
              <a:buFontTx/>
              <a:buNone/>
              <a:tabLst/>
              <a:defRPr/>
            </a:pPr>
            <a:r>
              <a:rPr kumimoji="0" lang="en-US" sz="1100" b="1" i="1" u="none" strike="noStrike" kern="1200" cap="none" spc="0" normalizeH="0" baseline="0" noProof="0" dirty="0">
                <a:ln>
                  <a:noFill/>
                </a:ln>
                <a:solidFill>
                  <a:srgbClr val="012169"/>
                </a:solidFill>
                <a:effectLst/>
                <a:uLnTx/>
                <a:uFillTx/>
                <a:latin typeface="Calibri" panose="020F0502020204030204" pitchFamily="34" charset="0"/>
                <a:ea typeface="Open Sans Semibold" panose="020B0606030504020204" pitchFamily="34" charset="0"/>
                <a:cs typeface="Calibri" panose="020F0502020204030204" pitchFamily="34" charset="0"/>
                <a:sym typeface="Calibri"/>
              </a:rPr>
              <a:t>Mechanical Engineers</a:t>
            </a:r>
          </a:p>
        </p:txBody>
      </p:sp>
      <p:sp>
        <p:nvSpPr>
          <p:cNvPr id="38" name="TextBox 37">
            <a:extLst>
              <a:ext uri="{FF2B5EF4-FFF2-40B4-BE49-F238E27FC236}">
                <a16:creationId xmlns:a16="http://schemas.microsoft.com/office/drawing/2014/main" id="{0CF72ED8-415F-D540-AFCF-1D88EE060DD3}"/>
              </a:ext>
            </a:extLst>
          </p:cNvPr>
          <p:cNvSpPr txBox="1"/>
          <p:nvPr/>
        </p:nvSpPr>
        <p:spPr>
          <a:xfrm>
            <a:off x="5379066" y="8645706"/>
            <a:ext cx="1509484" cy="557647"/>
          </a:xfrm>
          <a:prstGeom prst="rect">
            <a:avLst/>
          </a:prstGeom>
          <a:noFill/>
        </p:spPr>
        <p:txBody>
          <a:bodyPr wrap="square" rtlCol="0">
            <a:noAutofit/>
          </a:bodyPr>
          <a:lstStyle/>
          <a:p>
            <a:pPr marL="0" marR="0" lvl="0" indent="0" algn="l" defTabSz="1341150" rtl="0" eaLnBrk="1" fontAlgn="auto" latinLnBrk="0" hangingPunct="1">
              <a:lnSpc>
                <a:spcPts val="1250"/>
              </a:lnSpc>
              <a:spcBef>
                <a:spcPts val="0"/>
              </a:spcBef>
              <a:spcAft>
                <a:spcPts val="0"/>
              </a:spcAft>
              <a:buClr>
                <a:prstClr val="black"/>
              </a:buClr>
              <a:buSzPts val="800"/>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Median Wage: </a:t>
            </a:r>
            <a:r>
              <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$99,937</a:t>
            </a:r>
            <a:endParaRPr kumimoji="0" lang="en-US" sz="100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marL="0" marR="0" lvl="0" indent="0" algn="l" defTabSz="1341150" rtl="0" eaLnBrk="1" fontAlgn="auto" latinLnBrk="0" hangingPunct="1">
              <a:lnSpc>
                <a:spcPts val="1250"/>
              </a:lnSpc>
              <a:spcBef>
                <a:spcPts val="0"/>
              </a:spcBef>
              <a:spcAft>
                <a:spcPts val="0"/>
              </a:spcAft>
              <a:buClr>
                <a:prstClr val="black"/>
              </a:buClr>
              <a:buSzPts val="800"/>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rPr>
              <a:t>Annual Openings: 1,755</a:t>
            </a:r>
          </a:p>
          <a:p>
            <a:pPr marL="0" marR="0" lvl="0" indent="0" algn="l" defTabSz="1341150" rtl="0" eaLnBrk="1" fontAlgn="auto" latinLnBrk="0" hangingPunct="1">
              <a:lnSpc>
                <a:spcPts val="1250"/>
              </a:lnSpc>
              <a:spcBef>
                <a:spcPts val="0"/>
              </a:spcBef>
              <a:spcAft>
                <a:spcPts val="0"/>
              </a:spcAft>
              <a:buClr>
                <a:prstClr val="black"/>
              </a:buClr>
              <a:buSzPts val="800"/>
              <a:buFontTx/>
              <a:buNone/>
              <a:tabLst/>
              <a:defRPr/>
            </a:pPr>
            <a:r>
              <a:rPr lang="en-US" sz="10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10-Year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Growth: 19%</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rPr>
              <a:t> </a:t>
            </a:r>
          </a:p>
        </p:txBody>
      </p:sp>
      <p:sp>
        <p:nvSpPr>
          <p:cNvPr id="12" name="Rectangle 11">
            <a:extLst>
              <a:ext uri="{FF2B5EF4-FFF2-40B4-BE49-F238E27FC236}">
                <a16:creationId xmlns:a16="http://schemas.microsoft.com/office/drawing/2014/main" id="{FD0782F0-3798-2F45-BD54-7A27C3557BA4}"/>
              </a:ext>
              <a:ext uri="{C183D7F6-B498-43B3-948B-1728B52AA6E4}">
                <adec:decorative xmlns:adec="http://schemas.microsoft.com/office/drawing/2017/decorative" val="1"/>
              </a:ext>
            </a:extLst>
          </p:cNvPr>
          <p:cNvSpPr/>
          <p:nvPr/>
        </p:nvSpPr>
        <p:spPr>
          <a:xfrm rot="16200000">
            <a:off x="5936574" y="8223572"/>
            <a:ext cx="3361882" cy="307777"/>
          </a:xfrm>
          <a:prstGeom prst="rect">
            <a:avLst/>
          </a:prstGeom>
          <a:solidFill>
            <a:schemeClr val="accent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effectLst/>
                <a:uLnTx/>
                <a:uFillTx/>
                <a:latin typeface="Calibri" panose="020F0502020204030204" pitchFamily="34" charset="0"/>
                <a:ea typeface="Open Sans Semibold" panose="020B0606030504020204" pitchFamily="34" charset="0"/>
                <a:cs typeface="Calibri" panose="020F0502020204030204" pitchFamily="34" charset="0"/>
              </a:rPr>
              <a:t>Engineering Foundations</a:t>
            </a:r>
          </a:p>
        </p:txBody>
      </p:sp>
      <p:pic>
        <p:nvPicPr>
          <p:cNvPr id="37" name="Google Shape;171;p1" descr="TEA Logo">
            <a:extLst>
              <a:ext uri="{FF2B5EF4-FFF2-40B4-BE49-F238E27FC236}">
                <a16:creationId xmlns:a16="http://schemas.microsoft.com/office/drawing/2014/main" id="{F1D9B042-B00B-E342-917C-8358BF8F9561}"/>
              </a:ext>
            </a:extLst>
          </p:cNvPr>
          <p:cNvPicPr preferRelativeResize="0"/>
          <p:nvPr/>
        </p:nvPicPr>
        <p:blipFill rotWithShape="1">
          <a:blip r:embed="rId4">
            <a:alphaModFix/>
          </a:blip>
          <a:srcRect/>
          <a:stretch/>
        </p:blipFill>
        <p:spPr>
          <a:xfrm>
            <a:off x="146880" y="9593506"/>
            <a:ext cx="705086" cy="352543"/>
          </a:xfrm>
          <a:prstGeom prst="rect">
            <a:avLst/>
          </a:prstGeom>
          <a:noFill/>
          <a:ln>
            <a:noFill/>
          </a:ln>
        </p:spPr>
      </p:pic>
      <p:sp>
        <p:nvSpPr>
          <p:cNvPr id="14" name="TextBox 2">
            <a:extLst>
              <a:ext uri="{FF2B5EF4-FFF2-40B4-BE49-F238E27FC236}">
                <a16:creationId xmlns:a16="http://schemas.microsoft.com/office/drawing/2014/main" id="{A70F6E95-8003-B142-A9FC-04557A922F61}"/>
              </a:ext>
            </a:extLst>
          </p:cNvPr>
          <p:cNvSpPr txBox="1"/>
          <p:nvPr/>
        </p:nvSpPr>
        <p:spPr>
          <a:xfrm>
            <a:off x="851966" y="9619818"/>
            <a:ext cx="3754879" cy="43858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850"/>
              </a:lnSpc>
            </a:pPr>
            <a:r>
              <a:rPr lang="en-US" sz="750" i="1" dirty="0">
                <a:solidFill>
                  <a:schemeClr val="tx2"/>
                </a:solidFill>
                <a:latin typeface="Calibri" panose="020F0502020204030204" pitchFamily="34" charset="0"/>
                <a:ea typeface="Open Sans ExtraBold" panose="020B0606030504020204" pitchFamily="34" charset="0"/>
                <a:cs typeface="Calibri" panose="020F0502020204030204" pitchFamily="34" charset="0"/>
              </a:rPr>
              <a:t>Successful completion of the Engineering Foundations program of study will fulfill requirements of  the STEM endorsement if the math and science requirements are met or the Business and Industry endorsement.</a:t>
            </a:r>
          </a:p>
        </p:txBody>
      </p:sp>
      <p:sp>
        <p:nvSpPr>
          <p:cNvPr id="16" name="TextBox 15">
            <a:extLst>
              <a:ext uri="{FF2B5EF4-FFF2-40B4-BE49-F238E27FC236}">
                <a16:creationId xmlns:a16="http://schemas.microsoft.com/office/drawing/2014/main" id="{0A76E482-0998-671E-30CC-5076307443A6}"/>
              </a:ext>
            </a:extLst>
          </p:cNvPr>
          <p:cNvSpPr txBox="1"/>
          <p:nvPr/>
        </p:nvSpPr>
        <p:spPr>
          <a:xfrm>
            <a:off x="4683475" y="9363935"/>
            <a:ext cx="3754879" cy="184666"/>
          </a:xfrm>
          <a:prstGeom prst="rect">
            <a:avLst/>
          </a:prstGeom>
          <a:noFill/>
        </p:spPr>
        <p:txBody>
          <a:bodyPr wrap="square" rtlCol="0">
            <a:spAutoFit/>
          </a:bodyPr>
          <a:lstStyle/>
          <a:p>
            <a:r>
              <a:rPr lang="en-US" sz="600" b="0" i="0" u="none" strike="noStrike" dirty="0">
                <a:solidFill>
                  <a:srgbClr val="000000"/>
                </a:solidFill>
                <a:effectLst/>
              </a:rPr>
              <a:t>Data Source: TexasWages, Texas Workforce Commission. Retrieved 3/8/2024.</a:t>
            </a:r>
            <a:endParaRPr lang="en-US" sz="600" dirty="0">
              <a:solidFill>
                <a:schemeClr val="tx2"/>
              </a:solidFill>
              <a:ea typeface="Open Sans Light" panose="020B0606030504020204" pitchFamily="34" charset="0"/>
              <a:cs typeface="Calibri" panose="020F0502020204030204" pitchFamily="34" charset="0"/>
            </a:endParaRPr>
          </a:p>
        </p:txBody>
      </p:sp>
      <p:pic>
        <p:nvPicPr>
          <p:cNvPr id="13" name="Picture 12" descr="QR Code">
            <a:extLst>
              <a:ext uri="{FF2B5EF4-FFF2-40B4-BE49-F238E27FC236}">
                <a16:creationId xmlns:a16="http://schemas.microsoft.com/office/drawing/2014/main" id="{F6F33075-D7BE-9844-B591-8634CC78455F}"/>
              </a:ext>
              <a:ext uri="{C183D7F6-B498-43B3-948B-1728B52AA6E4}">
                <adec:decorative xmlns:adec="http://schemas.microsoft.com/office/drawing/2017/decorative" val="0"/>
              </a:ext>
            </a:extLst>
          </p:cNvPr>
          <p:cNvPicPr>
            <a:picLocks noChangeAspect="1"/>
          </p:cNvPicPr>
          <p:nvPr/>
        </p:nvPicPr>
        <p:blipFill rotWithShape="1">
          <a:blip r:embed="rId5"/>
          <a:srcRect l="18512" t="13349" r="19492" b="24159"/>
          <a:stretch/>
        </p:blipFill>
        <p:spPr>
          <a:xfrm>
            <a:off x="4736238" y="9501837"/>
            <a:ext cx="493776" cy="497739"/>
          </a:xfrm>
          <a:prstGeom prst="rect">
            <a:avLst/>
          </a:prstGeom>
        </p:spPr>
      </p:pic>
      <p:sp>
        <p:nvSpPr>
          <p:cNvPr id="43" name="TextBox 42">
            <a:extLst>
              <a:ext uri="{FF2B5EF4-FFF2-40B4-BE49-F238E27FC236}">
                <a16:creationId xmlns:a16="http://schemas.microsoft.com/office/drawing/2014/main" id="{D7CE7F4C-068A-2546-9291-E776EDA7D48E}"/>
              </a:ext>
            </a:extLst>
          </p:cNvPr>
          <p:cNvSpPr txBox="1"/>
          <p:nvPr/>
        </p:nvSpPr>
        <p:spPr>
          <a:xfrm>
            <a:off x="5173167" y="9493368"/>
            <a:ext cx="2205504" cy="519438"/>
          </a:xfrm>
          <a:prstGeom prst="rect">
            <a:avLst/>
          </a:prstGeom>
          <a:noFill/>
        </p:spPr>
        <p:txBody>
          <a:bodyPr wrap="square" rtlCol="0">
            <a:spAutoFit/>
          </a:bodyPr>
          <a:lstStyle/>
          <a:p>
            <a:pPr marL="0" marR="0" lvl="0" indent="0" algn="l" defTabSz="914400" rtl="0" eaLnBrk="1" fontAlgn="auto" latinLnBrk="0" hangingPunct="1">
              <a:lnSpc>
                <a:spcPct val="108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232C65"/>
                </a:solidFill>
                <a:effectLst/>
                <a:uLnTx/>
                <a:uFillTx/>
                <a:latin typeface="Calibri" panose="020F0502020204030204" pitchFamily="34" charset="0"/>
                <a:ea typeface="Open Sans ExtraBold" panose="020B0606030504020204" pitchFamily="34" charset="0"/>
                <a:cs typeface="Calibri" panose="020F0502020204030204" pitchFamily="34" charset="0"/>
              </a:rPr>
              <a:t>For more information visit: </a:t>
            </a:r>
            <a:r>
              <a:rPr kumimoji="0" lang="en-US" sz="600" b="0" i="0" u="none" strike="noStrike" kern="1200" cap="none" spc="0" normalizeH="0" baseline="0" noProof="0" dirty="0">
                <a:ln>
                  <a:noFill/>
                </a:ln>
                <a:solidFill>
                  <a:srgbClr val="232C65"/>
                </a:solidFill>
                <a:effectLst/>
                <a:uLnTx/>
                <a:uFillTx/>
                <a:latin typeface="Calibri" panose="020F0502020204030204" pitchFamily="34" charset="0"/>
                <a:ea typeface="Open Sans Light" panose="020B060603050402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https://tea.texas.gov/academics/college-career-and-military-prep/career-and-technical-education/programs-of-study-additional-resources</a:t>
            </a:r>
            <a:endParaRPr kumimoji="0" lang="en-US" sz="600" b="0" i="1" u="none" strike="noStrike" kern="1200" cap="none" spc="0" normalizeH="0" baseline="0" noProof="0" dirty="0">
              <a:ln>
                <a:noFill/>
              </a:ln>
              <a:solidFill>
                <a:srgbClr val="232C65"/>
              </a:solidFill>
              <a:effectLst/>
              <a:uLnTx/>
              <a:uFillTx/>
              <a:latin typeface="Calibri" panose="020F0502020204030204" pitchFamily="34" charset="0"/>
              <a:ea typeface="Open Sans ExtraBold" panose="020B0606030504020204" pitchFamily="34" charset="0"/>
              <a:cs typeface="Calibri" panose="020F0502020204030204" pitchFamily="34" charset="0"/>
            </a:endParaRPr>
          </a:p>
        </p:txBody>
      </p:sp>
      <p:pic>
        <p:nvPicPr>
          <p:cNvPr id="39" name="Picture 38">
            <a:extLst>
              <a:ext uri="{FF2B5EF4-FFF2-40B4-BE49-F238E27FC236}">
                <a16:creationId xmlns:a16="http://schemas.microsoft.com/office/drawing/2014/main" id="{42F6463D-DDA7-F843-AB15-C2ABD0D5C64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972855" y="3333722"/>
            <a:ext cx="605870" cy="585216"/>
          </a:xfrm>
          <a:prstGeom prst="rect">
            <a:avLst/>
          </a:prstGeom>
        </p:spPr>
      </p:pic>
      <p:pic>
        <p:nvPicPr>
          <p:cNvPr id="49" name="Picture 48">
            <a:extLst>
              <a:ext uri="{FF2B5EF4-FFF2-40B4-BE49-F238E27FC236}">
                <a16:creationId xmlns:a16="http://schemas.microsoft.com/office/drawing/2014/main" id="{9C215D3E-B4C3-D846-AA02-4E77213044A2}"/>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22990" y="2191966"/>
            <a:ext cx="605870" cy="585216"/>
          </a:xfrm>
          <a:prstGeom prst="rect">
            <a:avLst/>
          </a:prstGeom>
        </p:spPr>
      </p:pic>
      <p:pic>
        <p:nvPicPr>
          <p:cNvPr id="41" name="Picture 40">
            <a:extLst>
              <a:ext uri="{FF2B5EF4-FFF2-40B4-BE49-F238E27FC236}">
                <a16:creationId xmlns:a16="http://schemas.microsoft.com/office/drawing/2014/main" id="{E87636A2-C85C-4446-99E9-B5ACC56AFC82}"/>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4770647" y="5924165"/>
            <a:ext cx="598826" cy="585216"/>
          </a:xfrm>
          <a:prstGeom prst="rect">
            <a:avLst/>
          </a:prstGeom>
        </p:spPr>
      </p:pic>
      <p:pic>
        <p:nvPicPr>
          <p:cNvPr id="50" name="Picture 49">
            <a:extLst>
              <a:ext uri="{FF2B5EF4-FFF2-40B4-BE49-F238E27FC236}">
                <a16:creationId xmlns:a16="http://schemas.microsoft.com/office/drawing/2014/main" id="{A5BA644F-4397-5748-93A4-F7EFB256B881}"/>
              </a:ext>
              <a:ext uri="{C183D7F6-B498-43B3-948B-1728B52AA6E4}">
                <adec:decorative xmlns:adec="http://schemas.microsoft.com/office/drawing/2017/decorative" val="1"/>
              </a:ext>
            </a:extLst>
          </p:cNvPr>
          <p:cNvPicPr>
            <a:picLocks noChangeAspect="1"/>
          </p:cNvPicPr>
          <p:nvPr/>
        </p:nvPicPr>
        <p:blipFill rotWithShape="1">
          <a:blip r:embed="rId10"/>
          <a:srcRect l="2636" t="38711" r="12113" b="29984"/>
          <a:stretch/>
        </p:blipFill>
        <p:spPr>
          <a:xfrm>
            <a:off x="4684094" y="2124544"/>
            <a:ext cx="3124882" cy="765440"/>
          </a:xfrm>
          <a:prstGeom prst="rect">
            <a:avLst/>
          </a:prstGeom>
        </p:spPr>
      </p:pic>
    </p:spTree>
    <p:extLst>
      <p:ext uri="{BB962C8B-B14F-4D97-AF65-F5344CB8AC3E}">
        <p14:creationId xmlns:p14="http://schemas.microsoft.com/office/powerpoint/2010/main" val="1697780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3" name="Title 3">
            <a:extLst>
              <a:ext uri="{FF2B5EF4-FFF2-40B4-BE49-F238E27FC236}">
                <a16:creationId xmlns:a16="http://schemas.microsoft.com/office/drawing/2014/main" id="{526F35B9-4163-464C-AA6F-FB56BC356333}"/>
              </a:ext>
              <a:ext uri="{C183D7F6-B498-43B3-948B-1728B52AA6E4}">
                <adec:decorative xmlns:adec="http://schemas.microsoft.com/office/drawing/2017/decorative" val="1"/>
              </a:ext>
            </a:extLst>
          </p:cNvPr>
          <p:cNvSpPr>
            <a:spLocks noGrp="1"/>
          </p:cNvSpPr>
          <p:nvPr>
            <p:ph type="ctrTitle"/>
          </p:nvPr>
        </p:nvSpPr>
        <p:spPr>
          <a:xfrm>
            <a:off x="971550" y="48066"/>
            <a:ext cx="5829300" cy="141335"/>
          </a:xfrm>
        </p:spPr>
        <p:txBody>
          <a:bodyPr>
            <a:noAutofit/>
          </a:bodyPr>
          <a:lstStyle/>
          <a:p>
            <a:r>
              <a:rPr lang="en-US" sz="800" b="1" i="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Statewide Program of Study: </a:t>
            </a:r>
            <a:r>
              <a:rPr lang="en-US" sz="800" b="1" i="1" kern="1200" dirty="0">
                <a:solidFill>
                  <a:schemeClr val="bg1"/>
                </a:solidFill>
                <a:effectLst/>
                <a:latin typeface="+mj-lt"/>
                <a:ea typeface="+mj-ea"/>
                <a:cs typeface="+mj-cs"/>
              </a:rPr>
              <a:t>Engineering Foundations</a:t>
            </a:r>
            <a:r>
              <a:rPr lang="en-US" sz="800" dirty="0">
                <a:solidFill>
                  <a:schemeClr val="bg1"/>
                </a:solidFill>
              </a:rPr>
              <a:t> </a:t>
            </a:r>
            <a:r>
              <a:rPr lang="en-US" sz="800" b="1" i="1" dirty="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rPr>
              <a:t>— Page 2</a:t>
            </a:r>
            <a:endParaRPr lang="en-US" sz="800" dirty="0">
              <a:solidFill>
                <a:schemeClr val="bg1"/>
              </a:solidFill>
            </a:endParaRPr>
          </a:p>
        </p:txBody>
      </p:sp>
      <p:sp>
        <p:nvSpPr>
          <p:cNvPr id="39" name="TextBox 38">
            <a:extLst>
              <a:ext uri="{FF2B5EF4-FFF2-40B4-BE49-F238E27FC236}">
                <a16:creationId xmlns:a16="http://schemas.microsoft.com/office/drawing/2014/main" id="{0D82E2C1-5515-FC4E-B6F2-EB16D6F05320}"/>
              </a:ext>
            </a:extLst>
          </p:cNvPr>
          <p:cNvSpPr txBox="1"/>
          <p:nvPr/>
        </p:nvSpPr>
        <p:spPr>
          <a:xfrm>
            <a:off x="1360350" y="128692"/>
            <a:ext cx="6392254" cy="400110"/>
          </a:xfrm>
          <a:prstGeom prst="rect">
            <a:avLst/>
          </a:prstGeom>
          <a:noFill/>
        </p:spPr>
        <p:txBody>
          <a:bodyPr wrap="square" rtlCol="0">
            <a:spAutoFit/>
          </a:bodyPr>
          <a:lstStyle/>
          <a:p>
            <a:pPr lvl="0">
              <a:spcAft>
                <a:spcPts val="300"/>
              </a:spcAft>
              <a:defRPr/>
            </a:pPr>
            <a:r>
              <a:rPr lang="en-US" sz="2000" b="1" dirty="0">
                <a:solidFill>
                  <a:schemeClr val="tx2"/>
                </a:solidFill>
                <a:latin typeface="Calibri" panose="020F0502020204030204" pitchFamily="34" charset="0"/>
                <a:ea typeface="Open Sans Condensed Condensed" pitchFamily="2" charset="0"/>
                <a:cs typeface="Calibri" panose="020F0502020204030204" pitchFamily="34" charset="0"/>
              </a:rPr>
              <a:t>Engineering Career Cluster</a:t>
            </a:r>
            <a:endParaRPr kumimoji="0" lang="en-US" sz="2000" b="1" i="0" u="none" strike="noStrike" kern="1200" cap="none" spc="0" normalizeH="0" baseline="0" noProof="0" dirty="0">
              <a:ln>
                <a:noFill/>
              </a:ln>
              <a:solidFill>
                <a:schemeClr val="tx2"/>
              </a:solidFill>
              <a:effectLst/>
              <a:uLnTx/>
              <a:uFillTx/>
              <a:latin typeface="Calibri" panose="020F0502020204030204" pitchFamily="34" charset="0"/>
              <a:ea typeface="Open Sans Condensed Condensed" pitchFamily="2" charset="0"/>
              <a:cs typeface="Calibri" panose="020F0502020204030204" pitchFamily="34" charset="0"/>
            </a:endParaRPr>
          </a:p>
        </p:txBody>
      </p:sp>
      <p:sp>
        <p:nvSpPr>
          <p:cNvPr id="41" name="TextBox 40">
            <a:extLst>
              <a:ext uri="{FF2B5EF4-FFF2-40B4-BE49-F238E27FC236}">
                <a16:creationId xmlns:a16="http://schemas.microsoft.com/office/drawing/2014/main" id="{016FFF59-FA5E-994D-8DE3-7298E5ADA69E}"/>
              </a:ext>
            </a:extLst>
          </p:cNvPr>
          <p:cNvSpPr txBox="1"/>
          <p:nvPr/>
        </p:nvSpPr>
        <p:spPr>
          <a:xfrm>
            <a:off x="1375590" y="484048"/>
            <a:ext cx="6392254" cy="353943"/>
          </a:xfrm>
          <a:prstGeom prst="rect">
            <a:avLst/>
          </a:prstGeom>
          <a:noFill/>
        </p:spPr>
        <p:txBody>
          <a:bodyPr wrap="square" rtlCol="0">
            <a:spAutoFit/>
          </a:bodyPr>
          <a:lstStyle/>
          <a:p>
            <a:pPr lvl="0">
              <a:spcAft>
                <a:spcPts val="300"/>
              </a:spcAft>
              <a:defRPr/>
            </a:pPr>
            <a:r>
              <a:rPr kumimoji="0" lang="en-US" sz="1700" b="1" i="1" u="none" strike="noStrike" kern="1200" cap="none" spc="0" normalizeH="0" baseline="0" noProof="0" dirty="0">
                <a:ln>
                  <a:noFill/>
                </a:ln>
                <a:solidFill>
                  <a:srgbClr val="363534"/>
                </a:solidFill>
                <a:effectLst/>
                <a:uLnTx/>
                <a:uFillTx/>
                <a:latin typeface="Calibri" panose="020F0502020204030204" pitchFamily="34" charset="0"/>
                <a:ea typeface="Open Sans Semibold" panose="020B0606030504020204" pitchFamily="34" charset="0"/>
                <a:cs typeface="Calibri" panose="020F0502020204030204" pitchFamily="34" charset="0"/>
              </a:rPr>
              <a:t>Statewide Program of Study: </a:t>
            </a:r>
            <a:r>
              <a:rPr lang="en-US" sz="1700" b="1" i="1" dirty="0">
                <a:solidFill>
                  <a:schemeClr val="tx2"/>
                </a:solidFill>
                <a:latin typeface="Calibri" panose="020F0502020204030204" pitchFamily="34" charset="0"/>
                <a:ea typeface="Open Sans Semibold" panose="020B0606030504020204" pitchFamily="34" charset="0"/>
                <a:cs typeface="Calibri" panose="020F0502020204030204" pitchFamily="34" charset="0"/>
              </a:rPr>
              <a:t>Engineering Foundations</a:t>
            </a:r>
            <a:endParaRPr kumimoji="0" lang="en-US" sz="1700" b="1" i="1" u="none" strike="noStrike" kern="1200" cap="none" spc="0" normalizeH="0" baseline="0" noProof="0" dirty="0">
              <a:ln>
                <a:noFill/>
              </a:ln>
              <a:solidFill>
                <a:schemeClr val="tx2"/>
              </a:solidFill>
              <a:effectLst/>
              <a:uLnTx/>
              <a:uFillTx/>
              <a:latin typeface="Calibri" panose="020F0502020204030204" pitchFamily="34" charset="0"/>
              <a:ea typeface="Open Sans Semibold" panose="020B0606030504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3CAAE19-98A7-CE4E-903C-01D19008C594}"/>
              </a:ext>
            </a:extLst>
          </p:cNvPr>
          <p:cNvSpPr txBox="1"/>
          <p:nvPr/>
        </p:nvSpPr>
        <p:spPr>
          <a:xfrm>
            <a:off x="-746" y="1111004"/>
            <a:ext cx="7772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12169"/>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Course Information</a:t>
            </a:r>
            <a:endParaRPr kumimoji="0" lang="en-US" sz="1800" b="0" i="0" u="none" strike="noStrike" kern="1200" cap="none" spc="0" normalizeH="0" baseline="0" noProof="0" dirty="0">
              <a:ln>
                <a:noFill/>
              </a:ln>
              <a:solidFill>
                <a:srgbClr val="012169"/>
              </a:solidFill>
              <a:effectLst/>
              <a:uLnTx/>
              <a:uFillTx/>
              <a:latin typeface="Calibri" panose="020F0502020204030204" pitchFamily="34" charset="0"/>
              <a:ea typeface="Open Sans Light" panose="020B0606030504020204" pitchFamily="34" charset="0"/>
              <a:cs typeface="Calibri" panose="020F0502020204030204" pitchFamily="34" charset="0"/>
            </a:endParaRPr>
          </a:p>
        </p:txBody>
      </p:sp>
      <p:sp>
        <p:nvSpPr>
          <p:cNvPr id="4" name="Round Diagonal Corner Rectangle 3">
            <a:extLst>
              <a:ext uri="{FF2B5EF4-FFF2-40B4-BE49-F238E27FC236}">
                <a16:creationId xmlns:a16="http://schemas.microsoft.com/office/drawing/2014/main" id="{1FC84E31-D3E9-4645-AA27-E5CE8D61FC16}"/>
              </a:ext>
              <a:ext uri="{C183D7F6-B498-43B3-948B-1728B52AA6E4}">
                <adec:decorative xmlns:adec="http://schemas.microsoft.com/office/drawing/2017/decorative" val="1"/>
              </a:ext>
            </a:extLst>
          </p:cNvPr>
          <p:cNvSpPr/>
          <p:nvPr/>
        </p:nvSpPr>
        <p:spPr>
          <a:xfrm rot="16200000">
            <a:off x="-124790" y="1864375"/>
            <a:ext cx="1126254" cy="411242"/>
          </a:xfrm>
          <a:prstGeom prst="round2DiagRect">
            <a:avLst/>
          </a:prstGeom>
          <a:solidFill>
            <a:srgbClr val="012169"/>
          </a:solidFill>
          <a:ln>
            <a:solidFill>
              <a:srgbClr val="0121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sp>
        <p:nvSpPr>
          <p:cNvPr id="35" name="Google Shape;187;p2">
            <a:extLst>
              <a:ext uri="{FF2B5EF4-FFF2-40B4-BE49-F238E27FC236}">
                <a16:creationId xmlns:a16="http://schemas.microsoft.com/office/drawing/2014/main" id="{1C3E5367-D893-F547-8939-44BE478A0AB2}"/>
              </a:ext>
            </a:extLst>
          </p:cNvPr>
          <p:cNvSpPr txBox="1"/>
          <p:nvPr/>
        </p:nvSpPr>
        <p:spPr>
          <a:xfrm rot="16200000">
            <a:off x="-68513" y="1916128"/>
            <a:ext cx="1013698" cy="3077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1</a:t>
            </a:r>
            <a:endParaRPr kumimoji="0" sz="1400" b="0" i="0" u="none" strike="noStrike" kern="1200" cap="none" spc="0" normalizeH="0" baseline="0" noProof="0" dirty="0">
              <a:ln>
                <a:noFill/>
              </a:ln>
              <a:solidFill>
                <a:prstClr val="white"/>
              </a:solidFill>
              <a:effectLst/>
              <a:uLnTx/>
              <a:uFillTx/>
              <a:latin typeface="Calibri" panose="020F0502020204030204" pitchFamily="34" charset="0"/>
              <a:ea typeface="Open Sans Light" panose="020B0606030504020204" pitchFamily="34" charset="0"/>
              <a:cs typeface="Calibri" panose="020F0502020204030204" pitchFamily="34" charset="0"/>
            </a:endParaRPr>
          </a:p>
        </p:txBody>
      </p:sp>
      <p:graphicFrame>
        <p:nvGraphicFramePr>
          <p:cNvPr id="38" name="Google Shape;188;p2">
            <a:extLst>
              <a:ext uri="{FF2B5EF4-FFF2-40B4-BE49-F238E27FC236}">
                <a16:creationId xmlns:a16="http://schemas.microsoft.com/office/drawing/2014/main" id="{E5FD0F7F-C689-CC49-A3D9-1F6883E368BE}"/>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89338388"/>
              </p:ext>
            </p:extLst>
          </p:nvPr>
        </p:nvGraphicFramePr>
        <p:xfrm>
          <a:off x="814457" y="1503694"/>
          <a:ext cx="6437376" cy="1030234"/>
        </p:xfrm>
        <a:graphic>
          <a:graphicData uri="http://schemas.openxmlformats.org/drawingml/2006/table">
            <a:tbl>
              <a:tblPr firstRow="1" bandRow="1">
                <a:noFill/>
              </a:tblPr>
              <a:tblGrid>
                <a:gridCol w="1691640">
                  <a:extLst>
                    <a:ext uri="{9D8B030D-6E8A-4147-A177-3AD203B41FA5}">
                      <a16:colId xmlns:a16="http://schemas.microsoft.com/office/drawing/2014/main" val="20000"/>
                    </a:ext>
                  </a:extLst>
                </a:gridCol>
                <a:gridCol w="73152">
                  <a:extLst>
                    <a:ext uri="{9D8B030D-6E8A-4147-A177-3AD203B41FA5}">
                      <a16:colId xmlns:a16="http://schemas.microsoft.com/office/drawing/2014/main" val="3903870355"/>
                    </a:ext>
                  </a:extLst>
                </a:gridCol>
                <a:gridCol w="2075688">
                  <a:extLst>
                    <a:ext uri="{9D8B030D-6E8A-4147-A177-3AD203B41FA5}">
                      <a16:colId xmlns:a16="http://schemas.microsoft.com/office/drawing/2014/main" val="20002"/>
                    </a:ext>
                  </a:extLst>
                </a:gridCol>
                <a:gridCol w="2596896">
                  <a:extLst>
                    <a:ext uri="{9D8B030D-6E8A-4147-A177-3AD203B41FA5}">
                      <a16:colId xmlns:a16="http://schemas.microsoft.com/office/drawing/2014/main" val="20003"/>
                    </a:ext>
                  </a:extLst>
                </a:gridCol>
              </a:tblGrid>
              <a:tr h="329184">
                <a:tc>
                  <a:txBody>
                    <a:bodyPr/>
                    <a:lstStyle/>
                    <a:p>
                      <a:pPr marL="0" marR="0" lvl="0" indent="0" algn="l"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Course</a:t>
                      </a:r>
                      <a:endParaRPr sz="1200" b="1" i="0"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012169"/>
                    </a:solidFill>
                  </a:tcPr>
                </a:tc>
                <a:tc>
                  <a:txBody>
                    <a:bodyPr/>
                    <a:lstStyle/>
                    <a:p>
                      <a:pPr marL="0"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endParaRPr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012169"/>
                    </a:solidFill>
                  </a:tcPr>
                </a:tc>
                <a:tc>
                  <a:txBody>
                    <a:bodyPr/>
                    <a:lstStyle/>
                    <a:p>
                      <a:pPr marL="0"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sym typeface="Calibri"/>
                        </a:rPr>
                        <a:t>Prerequisites | </a:t>
                      </a: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Corequisites </a:t>
                      </a: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sym typeface="Calibri"/>
                        </a:rPr>
                        <a:t>  </a:t>
                      </a:r>
                      <a:endParaRPr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012169"/>
                    </a:solidFill>
                  </a:tcPr>
                </a:tc>
                <a:tc>
                  <a:txBody>
                    <a:bodyPr/>
                    <a:lstStyle/>
                    <a:p>
                      <a:pPr marL="0" marR="0" lvl="0" indent="0" algn="r"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Career Clusters</a:t>
                      </a: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012169"/>
                    </a:solidFill>
                  </a:tcPr>
                </a:tc>
                <a:extLst>
                  <a:ext uri="{0D108BD9-81ED-4DB2-BD59-A6C34878D82A}">
                    <a16:rowId xmlns:a16="http://schemas.microsoft.com/office/drawing/2014/main" val="10000"/>
                  </a:ext>
                </a:extLst>
              </a:tr>
              <a:tr h="567516">
                <a:tc>
                  <a:txBody>
                    <a:bodyPr/>
                    <a:lstStyle/>
                    <a:p>
                      <a:pPr marL="0" marR="0" lvl="0" indent="0" algn="l" defTabSz="777240" rtl="0" eaLnBrk="1" fontAlgn="auto" latinLnBrk="0" hangingPunct="1">
                        <a:lnSpc>
                          <a:spcPts val="1200"/>
                        </a:lnSpc>
                        <a:spcBef>
                          <a:spcPts val="0"/>
                        </a:spcBef>
                        <a:spcAft>
                          <a:spcPts val="0"/>
                        </a:spcAft>
                        <a:buClr>
                          <a:schemeClr val="dk1"/>
                        </a:buClr>
                        <a:buSzPts val="1000"/>
                        <a:buFont typeface="Calibri"/>
                        <a:buNone/>
                        <a:tabLst/>
                        <a:defRPr/>
                      </a:pPr>
                      <a:r>
                        <a:rPr lang="en-US" sz="1100" b="1" i="0" u="none" strike="noStrike" cap="none" dirty="0">
                          <a:solidFill>
                            <a:srgbClr val="012169"/>
                          </a:solidFill>
                          <a:latin typeface="Calibri" panose="020F0502020204030204" pitchFamily="34" charset="0"/>
                          <a:ea typeface="Open Sans Semibold" panose="020B0606030504020204" pitchFamily="34" charset="0"/>
                          <a:cs typeface="Calibri" panose="020F0502020204030204" pitchFamily="34" charset="0"/>
                          <a:sym typeface="Calibri"/>
                        </a:rPr>
                        <a:t>Introduction to Engineering Design (PLTW)*</a:t>
                      </a:r>
                      <a:endParaRPr lang="en-US" sz="1100" b="1" i="0" u="none" strike="noStrike" cap="none" baseline="30000" dirty="0">
                        <a:solidFill>
                          <a:srgbClr val="012169"/>
                        </a:solidFill>
                        <a:latin typeface="Calibri" panose="020F0502020204030204" pitchFamily="34" charset="0"/>
                        <a:ea typeface="Open Sans Extrabold" panose="020B0606030504020204" pitchFamily="34" charset="0"/>
                        <a:cs typeface="Calibri" panose="020F0502020204030204" pitchFamily="34" charset="0"/>
                        <a:sym typeface="Calibri"/>
                      </a:endParaRPr>
                    </a:p>
                    <a:p>
                      <a:pPr marL="9525" marR="0" lvl="0" indent="0" algn="l" defTabSz="1341150" rtl="0" eaLnBrk="1" fontAlgn="auto" latinLnBrk="0" hangingPunct="1">
                        <a:lnSpc>
                          <a:spcPts val="1200"/>
                        </a:lnSpc>
                        <a:spcBef>
                          <a:spcPts val="0"/>
                        </a:spcBef>
                        <a:spcAft>
                          <a:spcPts val="0"/>
                        </a:spcAft>
                        <a:buClr>
                          <a:schemeClr val="dk1"/>
                        </a:buClr>
                        <a:buSzPts val="1000"/>
                        <a:buFont typeface="Calibri"/>
                        <a:buNone/>
                        <a:tabLst/>
                        <a:defRPr/>
                      </a:pPr>
                      <a:r>
                        <a:rPr lang="en-US" sz="1000" b="0" i="0" u="none" strike="noStrike" cap="none" dirty="0">
                          <a:solidFill>
                            <a:schemeClr val="tx2"/>
                          </a:solidFill>
                          <a:latin typeface="Calibri" panose="020F0502020204030204" pitchFamily="34" charset="0"/>
                          <a:ea typeface="Open Sans Light" panose="020B0606030504020204" pitchFamily="34" charset="0"/>
                          <a:cs typeface="Calibri" panose="020F0502020204030204" pitchFamily="34" charset="0"/>
                          <a:sym typeface="Calibri"/>
                        </a:rPr>
                        <a:t>N1303742 (1 credit)</a:t>
                      </a:r>
                      <a:endParaRPr lang="en-US" sz="1000" u="none" strike="noStrike" cap="none" dirty="0">
                        <a:solidFill>
                          <a:schemeClr val="tx2"/>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ts val="1200"/>
                        </a:lnSpc>
                        <a:spcBef>
                          <a:spcPts val="0"/>
                        </a:spcBef>
                        <a:spcAft>
                          <a:spcPts val="0"/>
                        </a:spcAft>
                        <a:buClr>
                          <a:schemeClr val="dk1"/>
                        </a:buClr>
                        <a:buSzPts val="1000"/>
                        <a:buFont typeface="Calibri"/>
                        <a:buNone/>
                      </a:pPr>
                      <a:endParaRPr lang="en-US" sz="900" u="none" strike="noStrike" cap="none" dirty="0">
                        <a:solidFill>
                          <a:srgbClr val="3863AF"/>
                        </a:solidFill>
                        <a:latin typeface="Calibri" panose="020F0502020204030204" pitchFamily="34" charset="0"/>
                        <a:ea typeface="Open Sans Light"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ts val="1200"/>
                        </a:lnSpc>
                        <a:spcBef>
                          <a:spcPts val="0"/>
                        </a:spcBef>
                        <a:spcAft>
                          <a:spcPts val="0"/>
                        </a:spcAft>
                        <a:buClr>
                          <a:schemeClr val="dk1"/>
                        </a:buClr>
                        <a:buSzPts val="1000"/>
                        <a:buFont typeface="Calibri"/>
                        <a:buNone/>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None</a:t>
                      </a:r>
                      <a:b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br>
                      <a:r>
                        <a:rPr lang="en-US" sz="900" b="1" i="0" u="none" strike="noStrike" cap="none" dirty="0">
                          <a:solidFill>
                            <a:schemeClr val="tx2"/>
                          </a:solidFill>
                          <a:latin typeface="Calibri" panose="020F0502020204030204" pitchFamily="34" charset="0"/>
                          <a:ea typeface="Open Sans ExtraBold" panose="020B0606030504020204" pitchFamily="34" charset="0"/>
                          <a:cs typeface="Calibri" panose="020F0502020204030204" pitchFamily="34" charset="0"/>
                          <a:sym typeface="Calibri"/>
                        </a:rPr>
                        <a:t>Corequisites: </a:t>
                      </a:r>
                      <a:r>
                        <a:rPr lang="en-US" sz="900" b="0" i="0" u="none" strike="noStrike" cap="none" dirty="0">
                          <a:solidFill>
                            <a:schemeClr val="tx2"/>
                          </a:solidFill>
                          <a:latin typeface="Calibri" panose="020F0502020204030204" pitchFamily="34" charset="0"/>
                          <a:ea typeface="Open Sans Light" panose="020B0606030504020204" pitchFamily="34" charset="0"/>
                          <a:cs typeface="Calibri" panose="020F0502020204030204" pitchFamily="34" charset="0"/>
                          <a:sym typeface="Calibri"/>
                        </a:rPr>
                        <a:t>None</a:t>
                      </a:r>
                    </a:p>
                    <a:p>
                      <a:pPr marL="0" marR="0" lvl="0" indent="0" algn="l" rtl="0">
                        <a:lnSpc>
                          <a:spcPts val="1200"/>
                        </a:lnSpc>
                        <a:spcBef>
                          <a:spcPts val="0"/>
                        </a:spcBef>
                        <a:spcAft>
                          <a:spcPts val="0"/>
                        </a:spcAft>
                        <a:buClr>
                          <a:schemeClr val="dk1"/>
                        </a:buClr>
                        <a:buSzPts val="1000"/>
                        <a:buFont typeface="Calibri"/>
                        <a:buNone/>
                      </a:pPr>
                      <a:r>
                        <a:rPr lang="en-US" sz="900" b="1"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rPr>
                        <a:t>Recommended Prerequisites: </a:t>
                      </a:r>
                      <a:r>
                        <a:rPr lang="en-US" sz="900"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rPr>
                        <a:t>None</a:t>
                      </a:r>
                    </a:p>
                    <a:p>
                      <a:pPr marL="0" marR="0" lvl="0" indent="0" algn="l" rtl="0">
                        <a:lnSpc>
                          <a:spcPts val="1200"/>
                        </a:lnSpc>
                        <a:spcBef>
                          <a:spcPts val="0"/>
                        </a:spcBef>
                        <a:spcAft>
                          <a:spcPts val="0"/>
                        </a:spcAft>
                        <a:buClr>
                          <a:schemeClr val="dk1"/>
                        </a:buClr>
                        <a:buSzPts val="1000"/>
                        <a:buFont typeface="Calibri"/>
                        <a:buNone/>
                      </a:pPr>
                      <a:r>
                        <a:rPr lang="en-US" sz="900" b="1" u="none" strike="noStrike" cap="none" dirty="0">
                          <a:solidFill>
                            <a:schemeClr val="tx2"/>
                          </a:solidFill>
                          <a:latin typeface="Calibri" panose="020F0502020204030204" pitchFamily="34" charset="0"/>
                          <a:ea typeface="Open Sans Light" panose="020B0606030504020204" pitchFamily="34" charset="0"/>
                          <a:cs typeface="Calibri" panose="020F0502020204030204" pitchFamily="34" charset="0"/>
                        </a:rPr>
                        <a:t>Recommended Corequisites: </a:t>
                      </a:r>
                      <a:r>
                        <a:rPr lang="en-US" sz="900" u="none" strike="noStrike" cap="none" dirty="0">
                          <a:solidFill>
                            <a:schemeClr val="tx2"/>
                          </a:solidFill>
                          <a:latin typeface="Calibri" panose="020F0502020204030204" pitchFamily="34" charset="0"/>
                          <a:ea typeface="Open Sans Light" panose="020B0606030504020204" pitchFamily="34" charset="0"/>
                          <a:cs typeface="Calibri" panose="020F0502020204030204" pitchFamily="34" charset="0"/>
                        </a:rPr>
                        <a:t>None</a:t>
                      </a: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sz="900" u="none" strike="noStrike" cap="none" dirty="0">
                        <a:solidFill>
                          <a:schemeClr val="bg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21" name="Round Diagonal Corner Rectangle 20">
            <a:extLst>
              <a:ext uri="{FF2B5EF4-FFF2-40B4-BE49-F238E27FC236}">
                <a16:creationId xmlns:a16="http://schemas.microsoft.com/office/drawing/2014/main" id="{02FF7C61-5889-014E-A200-83B321531DD7}"/>
              </a:ext>
              <a:ext uri="{C183D7F6-B498-43B3-948B-1728B52AA6E4}">
                <adec:decorative xmlns:adec="http://schemas.microsoft.com/office/drawing/2017/decorative" val="1"/>
              </a:ext>
            </a:extLst>
          </p:cNvPr>
          <p:cNvSpPr/>
          <p:nvPr/>
        </p:nvSpPr>
        <p:spPr>
          <a:xfrm rot="16200000">
            <a:off x="-124790" y="3299459"/>
            <a:ext cx="1126254" cy="411242"/>
          </a:xfrm>
          <a:prstGeom prst="round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endParaRPr>
          </a:p>
        </p:txBody>
      </p:sp>
      <p:sp>
        <p:nvSpPr>
          <p:cNvPr id="23" name="Google Shape;187;p2">
            <a:extLst>
              <a:ext uri="{FF2B5EF4-FFF2-40B4-BE49-F238E27FC236}">
                <a16:creationId xmlns:a16="http://schemas.microsoft.com/office/drawing/2014/main" id="{637971F6-B1B7-A64D-BA50-C97F2DEE90C7}"/>
              </a:ext>
            </a:extLst>
          </p:cNvPr>
          <p:cNvSpPr txBox="1"/>
          <p:nvPr/>
        </p:nvSpPr>
        <p:spPr>
          <a:xfrm rot="16200000">
            <a:off x="-68513" y="3356301"/>
            <a:ext cx="1013698" cy="307736"/>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Level 2</a:t>
            </a:r>
            <a:endParaRPr kumimoji="0" sz="1400" b="0" i="0" u="none" strike="noStrike" kern="1200" cap="none" spc="0" normalizeH="0" baseline="0" noProof="0" dirty="0">
              <a:ln>
                <a:noFill/>
              </a:ln>
              <a:effectLst/>
              <a:uLnTx/>
              <a:uFillTx/>
              <a:latin typeface="Calibri" panose="020F0502020204030204" pitchFamily="34" charset="0"/>
              <a:ea typeface="Open Sans Light" panose="020B0606030504020204" pitchFamily="34" charset="0"/>
              <a:cs typeface="Calibri" panose="020F0502020204030204" pitchFamily="34" charset="0"/>
            </a:endParaRPr>
          </a:p>
        </p:txBody>
      </p:sp>
      <p:graphicFrame>
        <p:nvGraphicFramePr>
          <p:cNvPr id="55" name="Google Shape;188;p2">
            <a:extLst>
              <a:ext uri="{FF2B5EF4-FFF2-40B4-BE49-F238E27FC236}">
                <a16:creationId xmlns:a16="http://schemas.microsoft.com/office/drawing/2014/main" id="{C8ABB4AB-0B72-794F-BE18-FF28BD9BDE4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97933097"/>
              </p:ext>
            </p:extLst>
          </p:nvPr>
        </p:nvGraphicFramePr>
        <p:xfrm>
          <a:off x="857181" y="2981993"/>
          <a:ext cx="6437376" cy="1106434"/>
        </p:xfrm>
        <a:graphic>
          <a:graphicData uri="http://schemas.openxmlformats.org/drawingml/2006/table">
            <a:tbl>
              <a:tblPr firstRow="1" bandRow="1">
                <a:noFill/>
              </a:tblPr>
              <a:tblGrid>
                <a:gridCol w="1691640">
                  <a:extLst>
                    <a:ext uri="{9D8B030D-6E8A-4147-A177-3AD203B41FA5}">
                      <a16:colId xmlns:a16="http://schemas.microsoft.com/office/drawing/2014/main" val="20000"/>
                    </a:ext>
                  </a:extLst>
                </a:gridCol>
                <a:gridCol w="73152">
                  <a:extLst>
                    <a:ext uri="{9D8B030D-6E8A-4147-A177-3AD203B41FA5}">
                      <a16:colId xmlns:a16="http://schemas.microsoft.com/office/drawing/2014/main" val="1330543124"/>
                    </a:ext>
                  </a:extLst>
                </a:gridCol>
                <a:gridCol w="2075688">
                  <a:extLst>
                    <a:ext uri="{9D8B030D-6E8A-4147-A177-3AD203B41FA5}">
                      <a16:colId xmlns:a16="http://schemas.microsoft.com/office/drawing/2014/main" val="20002"/>
                    </a:ext>
                  </a:extLst>
                </a:gridCol>
                <a:gridCol w="2596896">
                  <a:extLst>
                    <a:ext uri="{9D8B030D-6E8A-4147-A177-3AD203B41FA5}">
                      <a16:colId xmlns:a16="http://schemas.microsoft.com/office/drawing/2014/main" val="20003"/>
                    </a:ext>
                  </a:extLst>
                </a:gridCol>
              </a:tblGrid>
              <a:tr h="329184">
                <a:tc>
                  <a:txBody>
                    <a:bodyPr/>
                    <a:lstStyle/>
                    <a:p>
                      <a:pPr marL="0" marR="0" lvl="0" indent="0" algn="l" rtl="0">
                        <a:spcBef>
                          <a:spcPts val="0"/>
                        </a:spcBef>
                        <a:spcAft>
                          <a:spcPts val="0"/>
                        </a:spcAft>
                        <a:buNone/>
                      </a:pPr>
                      <a:r>
                        <a:rPr lang="en-US" sz="1200" b="1" i="0" u="none" strike="noStrike" cap="none" dirty="0">
                          <a:solidFill>
                            <a:schemeClr val="tx1"/>
                          </a:solidFill>
                          <a:latin typeface="Calibri" panose="020F0502020204030204" pitchFamily="34" charset="0"/>
                          <a:ea typeface="Open Sans ExtraBold" panose="020B0606030504020204" pitchFamily="34" charset="0"/>
                          <a:cs typeface="Calibri" panose="020F0502020204030204" pitchFamily="34" charset="0"/>
                        </a:rPr>
                        <a:t>Course</a:t>
                      </a:r>
                      <a:endParaRPr sz="1200" b="1" i="0" dirty="0">
                        <a:solidFill>
                          <a:schemeClr val="tx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endParaRPr sz="1200" b="1" i="0" u="none" strike="noStrike" cap="none" dirty="0">
                        <a:solidFill>
                          <a:schemeClr val="tx1"/>
                        </a:solidFill>
                        <a:latin typeface="Calibri" panose="020F0502020204030204" pitchFamily="34" charset="0"/>
                        <a:ea typeface="Open Sans ExtraBold"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r>
                        <a:rPr lang="en-US" sz="1200" b="1" i="0" u="none" strike="noStrike" cap="none" dirty="0">
                          <a:solidFill>
                            <a:schemeClr val="tx1"/>
                          </a:solidFill>
                          <a:latin typeface="Calibri" panose="020F0502020204030204" pitchFamily="34" charset="0"/>
                          <a:ea typeface="Open Sans ExtraBold" panose="020B0606030504020204" pitchFamily="34" charset="0"/>
                          <a:cs typeface="Calibri" panose="020F0502020204030204" pitchFamily="34" charset="0"/>
                          <a:sym typeface="Calibri"/>
                        </a:rPr>
                        <a:t>Prerequisites | </a:t>
                      </a:r>
                      <a:r>
                        <a:rPr lang="en-US" sz="1200" b="1" i="0" u="none" strike="noStrike" cap="none" dirty="0">
                          <a:solidFill>
                            <a:schemeClr val="tx1"/>
                          </a:solidFill>
                          <a:latin typeface="Calibri" panose="020F0502020204030204" pitchFamily="34" charset="0"/>
                          <a:ea typeface="Open Sans ExtraBold" panose="020B0606030504020204" pitchFamily="34" charset="0"/>
                          <a:cs typeface="Calibri" panose="020F0502020204030204" pitchFamily="34" charset="0"/>
                        </a:rPr>
                        <a:t>Corequisites </a:t>
                      </a:r>
                      <a:r>
                        <a:rPr lang="en-US" sz="1200" b="1" i="0" u="none" strike="noStrike" cap="none" dirty="0">
                          <a:solidFill>
                            <a:schemeClr val="tx1"/>
                          </a:solidFill>
                          <a:latin typeface="Calibri" panose="020F0502020204030204" pitchFamily="34" charset="0"/>
                          <a:ea typeface="Open Sans ExtraBold" panose="020B0606030504020204" pitchFamily="34" charset="0"/>
                          <a:cs typeface="Calibri" panose="020F0502020204030204" pitchFamily="34" charset="0"/>
                          <a:sym typeface="Calibri"/>
                        </a:rPr>
                        <a:t> </a:t>
                      </a:r>
                      <a:endParaRPr sz="1200" b="1" i="0" u="none" strike="noStrike" cap="none" dirty="0">
                        <a:solidFill>
                          <a:schemeClr val="tx1"/>
                        </a:solidFill>
                        <a:latin typeface="Calibri" panose="020F0502020204030204" pitchFamily="34" charset="0"/>
                        <a:ea typeface="Open Sans ExtraBold"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r" rtl="0">
                        <a:spcBef>
                          <a:spcPts val="0"/>
                        </a:spcBef>
                        <a:spcAft>
                          <a:spcPts val="0"/>
                        </a:spcAft>
                        <a:buNone/>
                      </a:pPr>
                      <a:r>
                        <a:rPr lang="en-US" sz="1200" b="1" i="0" u="none" strike="noStrike" cap="none" dirty="0">
                          <a:solidFill>
                            <a:schemeClr val="tx1"/>
                          </a:solidFill>
                          <a:latin typeface="Calibri" panose="020F0502020204030204" pitchFamily="34" charset="0"/>
                          <a:ea typeface="Open Sans ExtraBold" panose="020B0606030504020204" pitchFamily="34" charset="0"/>
                          <a:cs typeface="Calibri" panose="020F0502020204030204" pitchFamily="34" charset="0"/>
                        </a:rPr>
                        <a:t>Career Clusters</a:t>
                      </a:r>
                    </a:p>
                  </a:txBody>
                  <a:tcPr marL="91450" marR="91450" marT="45725" marB="45725"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318480">
                <a:tc>
                  <a:txBody>
                    <a:bodyPr/>
                    <a:lstStyle/>
                    <a:p>
                      <a:pPr marL="0" marR="0" lvl="0" indent="0" algn="l" rtl="0">
                        <a:spcBef>
                          <a:spcPts val="0"/>
                        </a:spcBef>
                        <a:spcAft>
                          <a:spcPts val="0"/>
                        </a:spcAft>
                        <a:buClr>
                          <a:schemeClr val="dk1"/>
                        </a:buClr>
                        <a:buSzPts val="1000"/>
                        <a:buFont typeface="Calibri"/>
                        <a:buNone/>
                      </a:pPr>
                      <a:r>
                        <a:rPr lang="en-US" sz="1100" b="1" i="0" u="none" strike="noStrike" cap="none" dirty="0">
                          <a:solidFill>
                            <a:srgbClr val="012169"/>
                          </a:solidFill>
                          <a:latin typeface="Calibri" panose="020F0502020204030204" pitchFamily="34" charset="0"/>
                          <a:ea typeface="Open Sans Semibold" panose="020B0606030504020204" pitchFamily="34" charset="0"/>
                          <a:cs typeface="Calibri" panose="020F0502020204030204" pitchFamily="34" charset="0"/>
                          <a:sym typeface="Calibri"/>
                        </a:rPr>
                        <a:t>Robotics I*</a:t>
                      </a:r>
                    </a:p>
                    <a:p>
                      <a:pPr marL="9525" marR="0" lvl="0" indent="0" algn="l" defTabSz="1341150" rtl="0" eaLnBrk="1" fontAlgn="auto" latinLnBrk="0" hangingPunct="1">
                        <a:lnSpc>
                          <a:spcPct val="100000"/>
                        </a:lnSpc>
                        <a:spcBef>
                          <a:spcPts val="0"/>
                        </a:spcBef>
                        <a:spcAft>
                          <a:spcPts val="0"/>
                        </a:spcAft>
                        <a:buClr>
                          <a:srgbClr val="000000"/>
                        </a:buClr>
                        <a:buSzPts val="1000"/>
                        <a:buFont typeface="Calibri"/>
                        <a:buNone/>
                        <a:tabLst/>
                        <a:defRPr/>
                      </a:pPr>
                      <a:r>
                        <a:rPr kumimoji="0" lang="en-US" sz="1000" b="0" i="0" u="none" strike="noStrike" kern="1200" cap="none" spc="0" normalizeH="0" baseline="0" noProof="0" dirty="0">
                          <a:ln>
                            <a:noFill/>
                          </a:ln>
                          <a:solidFill>
                            <a:schemeClr val="tx2"/>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13037000 (1 credit)</a:t>
                      </a:r>
                      <a:endParaRPr kumimoji="0" lang="en-US" sz="1000" b="0" i="0" u="none" strike="noStrike" kern="1200" cap="none" spc="0" normalizeH="0" baseline="0" noProof="0" dirty="0">
                        <a:ln>
                          <a:noFill/>
                        </a:ln>
                        <a:solidFill>
                          <a:schemeClr val="tx2"/>
                        </a:solidFill>
                        <a:effectLst/>
                        <a:uLnTx/>
                        <a:uFillTx/>
                        <a:latin typeface="Calibri" panose="020F0502020204030204" pitchFamily="34" charset="0"/>
                        <a:ea typeface="Open Sans Light" panose="020B0606030504020204" pitchFamily="34" charset="0"/>
                        <a:cs typeface="Calibri" panose="020F0502020204030204" pitchFamily="34" charset="0"/>
                      </a:endParaRPr>
                    </a:p>
                  </a:txBody>
                  <a:tcPr marL="9145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sz="900" u="none" strike="noStrike" cap="none" dirty="0">
                        <a:latin typeface="Calibri" panose="020F0502020204030204" pitchFamily="34" charset="0"/>
                        <a:ea typeface="Open Sans Light"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None</a:t>
                      </a:r>
                      <a:b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br>
                      <a:r>
                        <a:rPr lang="en-US" sz="900" b="1" i="0" u="none" strike="noStrike" cap="none" dirty="0">
                          <a:solidFill>
                            <a:schemeClr val="tx2"/>
                          </a:solidFill>
                          <a:latin typeface="Calibri" panose="020F0502020204030204" pitchFamily="34" charset="0"/>
                          <a:ea typeface="Open Sans ExtraBold" panose="020B0606030504020204" pitchFamily="34" charset="0"/>
                          <a:cs typeface="Calibri" panose="020F0502020204030204" pitchFamily="34" charset="0"/>
                          <a:sym typeface="Calibri"/>
                        </a:rPr>
                        <a:t>Corequisites: </a:t>
                      </a:r>
                      <a:r>
                        <a:rPr lang="en-US" sz="900" b="0" i="0" u="none" strike="noStrike" cap="none" dirty="0">
                          <a:solidFill>
                            <a:schemeClr val="tx2"/>
                          </a:solidFill>
                          <a:latin typeface="Calibri" panose="020F0502020204030204" pitchFamily="34" charset="0"/>
                          <a:ea typeface="Open Sans Light" panose="020B0606030504020204" pitchFamily="34" charset="0"/>
                          <a:cs typeface="Calibri" panose="020F0502020204030204" pitchFamily="34" charset="0"/>
                          <a:sym typeface="Calibri"/>
                        </a:rPr>
                        <a:t>None</a:t>
                      </a:r>
                    </a:p>
                    <a:p>
                      <a:pPr marL="0" marR="0" lvl="0" indent="0" algn="l" defTabSz="777240" rtl="0" eaLnBrk="1" fontAlgn="auto" latinLnBrk="0" hangingPunct="1">
                        <a:lnSpc>
                          <a:spcPct val="100000"/>
                        </a:lnSpc>
                        <a:spcBef>
                          <a:spcPts val="0"/>
                        </a:spcBef>
                        <a:spcAft>
                          <a:spcPts val="0"/>
                        </a:spcAft>
                        <a:buClr>
                          <a:schemeClr val="dk1"/>
                        </a:buClr>
                        <a:buSzPts val="1000"/>
                        <a:buFont typeface="Calibri"/>
                        <a:buNone/>
                        <a:tabLst/>
                        <a:defRPr/>
                      </a:pPr>
                      <a:r>
                        <a:rPr lang="en-US" sz="900" b="1"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rPr>
                        <a:t>Recommended Prerequisites: </a:t>
                      </a:r>
                      <a:r>
                        <a:rPr lang="en-US" sz="900" b="0"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rPr>
                        <a:t>Principles of Applied Engineering</a:t>
                      </a:r>
                      <a:endParaRPr lang="en-US" sz="900"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endParaRPr>
                    </a:p>
                    <a:p>
                      <a:pPr marL="0" marR="0" lvl="0" indent="0" algn="l" rtl="0">
                        <a:spcBef>
                          <a:spcPts val="0"/>
                        </a:spcBef>
                        <a:spcAft>
                          <a:spcPts val="0"/>
                        </a:spcAft>
                        <a:buClr>
                          <a:schemeClr val="dk1"/>
                        </a:buClr>
                        <a:buSzPts val="1000"/>
                        <a:buFont typeface="Calibri"/>
                        <a:buNone/>
                      </a:pPr>
                      <a:r>
                        <a:rPr lang="en-US" sz="900" b="1" u="none" strike="noStrike" cap="none" dirty="0">
                          <a:solidFill>
                            <a:schemeClr val="tx2"/>
                          </a:solidFill>
                          <a:latin typeface="Calibri" panose="020F0502020204030204" pitchFamily="34" charset="0"/>
                          <a:ea typeface="Open Sans Light" panose="020B0606030504020204" pitchFamily="34" charset="0"/>
                          <a:cs typeface="Calibri" panose="020F0502020204030204" pitchFamily="34" charset="0"/>
                        </a:rPr>
                        <a:t>Recommended Corequisites: </a:t>
                      </a:r>
                      <a:r>
                        <a:rPr lang="en-US" sz="900" u="none" strike="noStrike" cap="none" dirty="0">
                          <a:solidFill>
                            <a:schemeClr val="tx2"/>
                          </a:solidFill>
                          <a:latin typeface="Calibri" panose="020F0502020204030204" pitchFamily="34" charset="0"/>
                          <a:ea typeface="Open Sans Light" panose="020B0606030504020204" pitchFamily="34" charset="0"/>
                          <a:cs typeface="Calibri" panose="020F0502020204030204" pitchFamily="34" charset="0"/>
                        </a:rPr>
                        <a:t>None</a:t>
                      </a: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sz="900" u="none" strike="noStrike" cap="none" dirty="0">
                        <a:solidFill>
                          <a:schemeClr val="bg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45" name="TextBox 44">
            <a:extLst>
              <a:ext uri="{FF2B5EF4-FFF2-40B4-BE49-F238E27FC236}">
                <a16:creationId xmlns:a16="http://schemas.microsoft.com/office/drawing/2014/main" id="{B94E9B9A-E1E0-D7A7-99A7-EC8DC9C61860}"/>
              </a:ext>
            </a:extLst>
          </p:cNvPr>
          <p:cNvSpPr txBox="1"/>
          <p:nvPr/>
        </p:nvSpPr>
        <p:spPr>
          <a:xfrm>
            <a:off x="726217" y="8725826"/>
            <a:ext cx="6699305" cy="220573"/>
          </a:xfrm>
          <a:prstGeom prst="rect">
            <a:avLst/>
          </a:prstGeom>
          <a:noFill/>
        </p:spPr>
        <p:txBody>
          <a:bodyPr wrap="square" rtlCol="0">
            <a:spAutoFit/>
          </a:bodyPr>
          <a:lstStyle/>
          <a:p>
            <a:pPr>
              <a:lnSpc>
                <a:spcPts val="960"/>
              </a:lnSpc>
              <a:defRPr/>
            </a:pPr>
            <a:r>
              <a:rPr lang="en-US" sz="800" i="1" dirty="0">
                <a:solidFill>
                  <a:schemeClr val="tx2"/>
                </a:solidFill>
                <a:latin typeface="Calibri" panose="020F0502020204030204" pitchFamily="34" charset="0"/>
                <a:ea typeface="Open Sans ExtraBold" panose="020B0606030504020204" pitchFamily="34" charset="0"/>
                <a:cs typeface="Calibri" panose="020F0502020204030204" pitchFamily="34" charset="0"/>
                <a:sym typeface="Calibri"/>
              </a:rPr>
              <a:t>* Indicates course is included in more than one program of study.                        </a:t>
            </a:r>
            <a:endParaRPr kumimoji="0" lang="en-US" sz="800" b="0" i="1" u="none" strike="noStrike" kern="1200" cap="none" spc="0" normalizeH="0" baseline="0" noProof="0" dirty="0">
              <a:ln>
                <a:noFill/>
              </a:ln>
              <a:solidFill>
                <a:schemeClr val="tx2"/>
              </a:solidFill>
              <a:effectLst/>
              <a:uLnTx/>
              <a:uFillTx/>
              <a:latin typeface="Calibri" panose="020F0502020204030204" pitchFamily="34" charset="0"/>
              <a:ea typeface="Open Sans ExtraBold" panose="020B060603050402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FD0782F0-3798-2F45-BD54-7A27C3557BA4}"/>
              </a:ext>
              <a:ext uri="{C183D7F6-B498-43B3-948B-1728B52AA6E4}">
                <adec:decorative xmlns:adec="http://schemas.microsoft.com/office/drawing/2017/decorative" val="1"/>
              </a:ext>
            </a:extLst>
          </p:cNvPr>
          <p:cNvSpPr/>
          <p:nvPr/>
        </p:nvSpPr>
        <p:spPr>
          <a:xfrm rot="16200000">
            <a:off x="5936574" y="8223572"/>
            <a:ext cx="3361882" cy="307777"/>
          </a:xfrm>
          <a:prstGeom prst="rect">
            <a:avLst/>
          </a:prstGeom>
          <a:solidFill>
            <a:schemeClr val="accent1"/>
          </a:solidFill>
        </p:spPr>
        <p:txBody>
          <a:bodyPr wrap="square">
            <a:spAutoFit/>
          </a:bodyPr>
          <a:lstStyle/>
          <a:p>
            <a:pPr lvl="0" algn="ctr">
              <a:defRPr/>
            </a:pPr>
            <a:r>
              <a:rPr lang="en-US" sz="1400" b="1" i="1" dirty="0">
                <a:latin typeface="Calibri" panose="020F0502020204030204" pitchFamily="34" charset="0"/>
                <a:ea typeface="Open Sans Semibold" panose="020B0606030504020204" pitchFamily="34" charset="0"/>
                <a:cs typeface="Calibri" panose="020F0502020204030204" pitchFamily="34" charset="0"/>
              </a:rPr>
              <a:t>Engineering Foundations</a:t>
            </a:r>
          </a:p>
        </p:txBody>
      </p:sp>
      <p:sp>
        <p:nvSpPr>
          <p:cNvPr id="44" name="Google Shape;195;p2">
            <a:extLst>
              <a:ext uri="{FF2B5EF4-FFF2-40B4-BE49-F238E27FC236}">
                <a16:creationId xmlns:a16="http://schemas.microsoft.com/office/drawing/2014/main" id="{65EFCAB9-4FDC-7E46-855C-ABFD7C3E2622}"/>
              </a:ext>
            </a:extLst>
          </p:cNvPr>
          <p:cNvSpPr txBox="1"/>
          <p:nvPr/>
        </p:nvSpPr>
        <p:spPr>
          <a:xfrm>
            <a:off x="0" y="9233201"/>
            <a:ext cx="7772400" cy="369291"/>
          </a:xfrm>
          <a:prstGeom prst="rect">
            <a:avLst/>
          </a:prstGeom>
          <a:noFill/>
          <a:ln>
            <a:noFill/>
          </a:ln>
        </p:spPr>
        <p:txBody>
          <a:bodyPr spcFirstLastPara="1" wrap="square" lIns="91425" tIns="45700" rIns="91425" bIns="45700" anchor="t" anchorCtr="0">
            <a:spAutoFit/>
          </a:bodyPr>
          <a:lstStyle/>
          <a:p>
            <a:pPr lvl="0" algn="ctr">
              <a:defRPr/>
            </a:pPr>
            <a:r>
              <a:rPr kumimoji="0" lang="en-US" sz="900" b="0" i="0" u="none" strike="noStrike" kern="1200" cap="none" spc="0" normalizeH="0" baseline="0" noProof="0" dirty="0">
                <a:ln>
                  <a:noFill/>
                </a:ln>
                <a:solidFill>
                  <a:schemeClr val="tx2"/>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For additional information on the </a:t>
            </a:r>
            <a:r>
              <a:rPr lang="en-US" sz="900" b="1" dirty="0">
                <a:solidFill>
                  <a:schemeClr val="tx2"/>
                </a:solidFill>
                <a:latin typeface="Calibri" panose="020F0502020204030204" pitchFamily="34" charset="0"/>
                <a:ea typeface="Open Sans ExtraBold" panose="020B0606030504020204" pitchFamily="34" charset="0"/>
                <a:cs typeface="Calibri" panose="020F0502020204030204" pitchFamily="34" charset="0"/>
                <a:sym typeface="Calibri"/>
              </a:rPr>
              <a:t>Engineering </a:t>
            </a:r>
            <a:r>
              <a:rPr lang="en-US" sz="900" dirty="0">
                <a:solidFill>
                  <a:schemeClr val="tx2"/>
                </a:solidFill>
                <a:latin typeface="Calibri" panose="020F0502020204030204" pitchFamily="34" charset="0"/>
                <a:ea typeface="Open Sans ExtraBold" panose="020B0606030504020204" pitchFamily="34" charset="0"/>
                <a:cs typeface="Calibri" panose="020F0502020204030204" pitchFamily="34" charset="0"/>
                <a:sym typeface="Calibri"/>
              </a:rPr>
              <a:t>career c</a:t>
            </a:r>
            <a:r>
              <a:rPr kumimoji="0" lang="en-US" sz="900" i="0" u="none" strike="noStrike" kern="1200" cap="none" spc="0" normalizeH="0" baseline="0" noProof="0" dirty="0">
                <a:ln>
                  <a:noFill/>
                </a:ln>
                <a:solidFill>
                  <a:schemeClr val="tx2"/>
                </a:solidFill>
                <a:effectLst/>
                <a:uLnTx/>
                <a:uFillTx/>
                <a:latin typeface="Calibri" panose="020F0502020204030204" pitchFamily="34" charset="0"/>
                <a:ea typeface="Open Sans ExtraBold" panose="020B0606030504020204" pitchFamily="34" charset="0"/>
                <a:cs typeface="Calibri" panose="020F0502020204030204" pitchFamily="34" charset="0"/>
                <a:sym typeface="Calibri"/>
              </a:rPr>
              <a:t>luster</a:t>
            </a:r>
            <a:r>
              <a:rPr kumimoji="0" lang="en-US" sz="900" i="0" u="none" strike="noStrike" kern="1200" cap="none" spc="0" normalizeH="0" baseline="0" noProof="0" dirty="0">
                <a:ln>
                  <a:noFill/>
                </a:ln>
                <a:solidFill>
                  <a:schemeClr val="tx2"/>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 </a:t>
            </a:r>
            <a:br>
              <a:rPr kumimoji="0" lang="en-US" sz="900" b="0" i="0" u="none" strike="noStrike" kern="1200" cap="none" spc="0" normalizeH="0" baseline="0" noProof="0" dirty="0">
                <a:ln>
                  <a:noFill/>
                </a:ln>
                <a:solidFill>
                  <a:schemeClr val="tx2"/>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br>
            <a:r>
              <a:rPr kumimoji="0" lang="en-US" sz="900" b="0" i="0" u="none" strike="noStrike" kern="1200" cap="none" spc="0" normalizeH="0" baseline="0" noProof="0" dirty="0">
                <a:ln>
                  <a:noFill/>
                </a:ln>
                <a:solidFill>
                  <a:schemeClr val="tx2"/>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contact </a:t>
            </a:r>
            <a:r>
              <a:rPr lang="en-US" sz="900" u="sng" dirty="0">
                <a:solidFill>
                  <a:schemeClr val="tx2"/>
                </a:solidFill>
                <a:latin typeface="Calibri" panose="020F0502020204030204" pitchFamily="34" charset="0"/>
                <a:ea typeface="Open Sans Light" panose="020B0606030504020204" pitchFamily="34" charset="0"/>
                <a:cs typeface="Calibri" panose="020F0502020204030204" pitchFamily="34" charset="0"/>
                <a:sym typeface="Calibri"/>
                <a:hlinkClick r:id="rId4">
                  <a:extLst>
                    <a:ext uri="{A12FA001-AC4F-418D-AE19-62706E023703}">
                      <ahyp:hlinkClr xmlns:ahyp="http://schemas.microsoft.com/office/drawing/2018/hyperlinkcolor" val="tx"/>
                    </a:ext>
                  </a:extLst>
                </a:hlinkClick>
              </a:rPr>
              <a:t>cte@tea.texas.gov</a:t>
            </a:r>
            <a:r>
              <a:rPr kumimoji="0" lang="en-US" sz="900" b="0" i="0" u="none" strike="noStrike" kern="1200" cap="none" spc="0" normalizeH="0" baseline="0" noProof="0" dirty="0">
                <a:ln>
                  <a:noFill/>
                </a:ln>
                <a:solidFill>
                  <a:schemeClr val="tx2"/>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 or visit </a:t>
            </a:r>
            <a:r>
              <a:rPr kumimoji="0" lang="en-US" sz="900" b="0" i="0" u="sng" strike="noStrike" kern="1200" cap="none" spc="0" normalizeH="0" baseline="0" noProof="0" dirty="0">
                <a:ln>
                  <a:noFill/>
                </a:ln>
                <a:solidFill>
                  <a:schemeClr val="tx2"/>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hlinkClick r:id="rId5">
                  <a:extLst>
                    <a:ext uri="{A12FA001-AC4F-418D-AE19-62706E023703}">
                      <ahyp:hlinkClr xmlns:ahyp="http://schemas.microsoft.com/office/drawing/2018/hyperlinkcolor" val="tx"/>
                    </a:ext>
                  </a:extLst>
                </a:hlinkClick>
              </a:rPr>
              <a:t>https://tea.texas.gov/cte</a:t>
            </a:r>
            <a:r>
              <a:rPr kumimoji="0" lang="en-US" sz="900" b="0" i="0" u="none" strike="noStrike" kern="1200" cap="none" spc="0" normalizeH="0" baseline="0" noProof="0" dirty="0">
                <a:ln>
                  <a:noFill/>
                </a:ln>
                <a:solidFill>
                  <a:schemeClr val="tx2"/>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 </a:t>
            </a:r>
            <a:endParaRPr kumimoji="0" sz="900" b="0" i="0" u="none" strike="noStrike" kern="1200" cap="none" spc="0" normalizeH="0" baseline="0" noProof="0" dirty="0">
              <a:ln>
                <a:noFill/>
              </a:ln>
              <a:solidFill>
                <a:schemeClr val="tx2"/>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endParaRPr>
          </a:p>
        </p:txBody>
      </p:sp>
      <p:pic>
        <p:nvPicPr>
          <p:cNvPr id="37" name="Google Shape;171;p1" descr="TEA Logo">
            <a:extLst>
              <a:ext uri="{FF2B5EF4-FFF2-40B4-BE49-F238E27FC236}">
                <a16:creationId xmlns:a16="http://schemas.microsoft.com/office/drawing/2014/main" id="{F1D9B042-B00B-E342-917C-8358BF8F9561}"/>
              </a:ext>
            </a:extLst>
          </p:cNvPr>
          <p:cNvPicPr preferRelativeResize="0"/>
          <p:nvPr/>
        </p:nvPicPr>
        <p:blipFill rotWithShape="1">
          <a:blip r:embed="rId6">
            <a:alphaModFix/>
          </a:blip>
          <a:srcRect/>
          <a:stretch/>
        </p:blipFill>
        <p:spPr>
          <a:xfrm>
            <a:off x="291415" y="9598309"/>
            <a:ext cx="705086" cy="352543"/>
          </a:xfrm>
          <a:prstGeom prst="rect">
            <a:avLst/>
          </a:prstGeom>
          <a:noFill/>
          <a:ln>
            <a:noFill/>
          </a:ln>
        </p:spPr>
      </p:pic>
      <p:sp>
        <p:nvSpPr>
          <p:cNvPr id="46" name="TextBox 45">
            <a:extLst>
              <a:ext uri="{FF2B5EF4-FFF2-40B4-BE49-F238E27FC236}">
                <a16:creationId xmlns:a16="http://schemas.microsoft.com/office/drawing/2014/main" id="{81FB98D7-FFF9-E3A9-4423-3EE0873AE90E}"/>
              </a:ext>
            </a:extLst>
          </p:cNvPr>
          <p:cNvSpPr txBox="1"/>
          <p:nvPr/>
        </p:nvSpPr>
        <p:spPr>
          <a:xfrm>
            <a:off x="1044317" y="9605929"/>
            <a:ext cx="6318699" cy="516167"/>
          </a:xfrm>
          <a:prstGeom prst="rect">
            <a:avLst/>
          </a:prstGeom>
          <a:noFill/>
        </p:spPr>
        <p:txBody>
          <a:bodyPr wrap="square" rtlCol="0">
            <a:spAutoFit/>
          </a:bodyPr>
          <a:lstStyle/>
          <a:p>
            <a:pPr>
              <a:lnSpc>
                <a:spcPts val="800"/>
              </a:lnSpc>
              <a:defRPr/>
            </a:pPr>
            <a:r>
              <a:rPr lang="en-US" sz="600" dirty="0">
                <a:solidFill>
                  <a:prstClr val="black"/>
                </a:solidFill>
                <a:latin typeface="Calibri" panose="020F0502020204030204" pitchFamily="34" charset="0"/>
                <a:ea typeface="Open Sans Light" panose="020B0606030504020204" pitchFamily="34" charset="0"/>
                <a:cs typeface="Calibri" panose="020F0502020204030204" pitchFamily="34" charset="0"/>
                <a:sym typeface="Calibri"/>
              </a:rPr>
              <a:t>[LEA name] does not discriminate on the basis of race, color, national origin, sex, or disability in its programs or activities and provides equal access to the Boy Scouts and other designated youth groups. The following person has been designated to handle inquiries regarding the nondiscrimination policies: [title], [address], [telephone number], [email]. Further </a:t>
            </a:r>
            <a:r>
              <a:rPr kumimoji="0" lang="en-US" sz="6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nondiscrimination information can be found at </a:t>
            </a:r>
            <a:r>
              <a:rPr kumimoji="0" lang="en-US" sz="600" b="0" i="0" u="sng" strike="noStrike" kern="1200" cap="none" spc="0" normalizeH="0" baseline="0" noProof="0" dirty="0">
                <a:ln>
                  <a:noFill/>
                </a:ln>
                <a:solidFill>
                  <a:schemeClr val="tx2"/>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hlinkClick r:id="rId7">
                  <a:extLst>
                    <a:ext uri="{A12FA001-AC4F-418D-AE19-62706E023703}">
                      <ahyp:hlinkClr xmlns:ahyp="http://schemas.microsoft.com/office/drawing/2018/hyperlinkcolor" val="tx"/>
                    </a:ext>
                  </a:extLst>
                </a:hlinkClick>
              </a:rPr>
              <a:t>Notification of Nondiscrimination in Career and Technical Education Programs</a:t>
            </a:r>
            <a:r>
              <a:rPr kumimoji="0" lang="en-US" sz="600" b="0" i="0" u="none" strike="noStrike" kern="1200" cap="none" spc="0" normalizeH="0" baseline="0" noProof="0" dirty="0">
                <a:ln>
                  <a:noFill/>
                </a:ln>
                <a:solidFill>
                  <a:schemeClr val="tx2"/>
                </a:solidFill>
                <a:effectLst/>
                <a:uLnTx/>
                <a:uFillTx/>
                <a:latin typeface="Calibri" panose="020F0502020204030204" pitchFamily="34" charset="0"/>
                <a:ea typeface="Open Sans Light" panose="020B0606030504020204" pitchFamily="34" charset="0"/>
                <a:cs typeface="Calibri" panose="020F0502020204030204" pitchFamily="34" charset="0"/>
                <a:sym typeface="Calibri"/>
              </a:rPr>
              <a:t>.</a:t>
            </a:r>
            <a:endParaRPr kumimoji="0" lang="en-US" sz="600" b="0" i="0" u="none" strike="noStrike" kern="1200" cap="none" spc="0" normalizeH="0" baseline="0" noProof="0" dirty="0">
              <a:ln>
                <a:noFill/>
              </a:ln>
              <a:solidFill>
                <a:schemeClr val="tx2"/>
              </a:solidFill>
              <a:effectLst/>
              <a:uLnTx/>
              <a:uFillTx/>
              <a:latin typeface="Calibri" panose="020F0502020204030204" pitchFamily="34" charset="0"/>
              <a:ea typeface="Open Sans Light" panose="020B0606030504020204" pitchFamily="34" charset="0"/>
              <a:cs typeface="Calibri" panose="020F0502020204030204" pitchFamily="34" charset="0"/>
            </a:endParaRPr>
          </a:p>
          <a:p>
            <a:pPr marL="0" marR="0" lvl="0" indent="0" algn="l" defTabSz="914400" rtl="0" eaLnBrk="1" fontAlgn="auto" latinLnBrk="0" hangingPunct="1">
              <a:lnSpc>
                <a:spcPts val="96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panose="020F0502020204030204" pitchFamily="34" charset="0"/>
              <a:ea typeface="Open Sans Light" panose="020B060603050402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8DBEE6FF-B2B3-332F-4539-49123A4C53FF}"/>
              </a:ext>
              <a:ext uri="{C183D7F6-B498-43B3-948B-1728B52AA6E4}">
                <adec:decorative xmlns:adec="http://schemas.microsoft.com/office/drawing/2017/decorative" val="1"/>
              </a:ext>
            </a:extLst>
          </p:cNvPr>
          <p:cNvGrpSpPr/>
          <p:nvPr/>
        </p:nvGrpSpPr>
        <p:grpSpPr>
          <a:xfrm>
            <a:off x="5356003" y="1914385"/>
            <a:ext cx="1315390" cy="440817"/>
            <a:chOff x="5356676" y="2014321"/>
            <a:chExt cx="1315390" cy="440817"/>
          </a:xfrm>
        </p:grpSpPr>
        <p:pic>
          <p:nvPicPr>
            <p:cNvPr id="20" name="Picture 19" descr="Energy">
              <a:extLst>
                <a:ext uri="{FF2B5EF4-FFF2-40B4-BE49-F238E27FC236}">
                  <a16:creationId xmlns:a16="http://schemas.microsoft.com/office/drawing/2014/main" id="{39958689-F001-D54C-916A-0BA693B9A3CE}"/>
                </a:ext>
              </a:extLst>
            </p:cNvPr>
            <p:cNvPicPr>
              <a:picLocks noChangeAspect="1"/>
            </p:cNvPicPr>
            <p:nvPr/>
          </p:nvPicPr>
          <p:blipFill>
            <a:blip r:embed="rId8"/>
            <a:stretch>
              <a:fillRect/>
            </a:stretch>
          </p:blipFill>
          <p:spPr>
            <a:xfrm>
              <a:off x="5356676" y="2016226"/>
              <a:ext cx="438912" cy="438912"/>
            </a:xfrm>
            <a:prstGeom prst="rect">
              <a:avLst/>
            </a:prstGeom>
          </p:spPr>
        </p:pic>
        <p:pic>
          <p:nvPicPr>
            <p:cNvPr id="27" name="Picture 26" descr="Engineering&#10;">
              <a:extLst>
                <a:ext uri="{FF2B5EF4-FFF2-40B4-BE49-F238E27FC236}">
                  <a16:creationId xmlns:a16="http://schemas.microsoft.com/office/drawing/2014/main" id="{407EDE95-6AD9-7746-B8B2-B8399B2A3027}"/>
                </a:ext>
              </a:extLst>
            </p:cNvPr>
            <p:cNvPicPr>
              <a:picLocks noChangeAspect="1"/>
            </p:cNvPicPr>
            <p:nvPr/>
          </p:nvPicPr>
          <p:blipFill>
            <a:blip r:embed="rId9"/>
            <a:stretch>
              <a:fillRect/>
            </a:stretch>
          </p:blipFill>
          <p:spPr>
            <a:xfrm>
              <a:off x="5794242" y="2016226"/>
              <a:ext cx="438912" cy="438912"/>
            </a:xfrm>
            <a:prstGeom prst="rect">
              <a:avLst/>
            </a:prstGeom>
          </p:spPr>
        </p:pic>
        <p:pic>
          <p:nvPicPr>
            <p:cNvPr id="28" name="Picture 27" descr="Manufacturing">
              <a:extLst>
                <a:ext uri="{FF2B5EF4-FFF2-40B4-BE49-F238E27FC236}">
                  <a16:creationId xmlns:a16="http://schemas.microsoft.com/office/drawing/2014/main" id="{B8270E33-8803-4B48-B980-8E29EA55127D}"/>
                </a:ext>
              </a:extLst>
            </p:cNvPr>
            <p:cNvPicPr>
              <a:picLocks noChangeAspect="1"/>
            </p:cNvPicPr>
            <p:nvPr/>
          </p:nvPicPr>
          <p:blipFill>
            <a:blip r:embed="rId10"/>
            <a:stretch>
              <a:fillRect/>
            </a:stretch>
          </p:blipFill>
          <p:spPr>
            <a:xfrm>
              <a:off x="6233154" y="2014321"/>
              <a:ext cx="438912" cy="438912"/>
            </a:xfrm>
            <a:prstGeom prst="rect">
              <a:avLst/>
            </a:prstGeom>
          </p:spPr>
        </p:pic>
      </p:grpSp>
      <p:pic>
        <p:nvPicPr>
          <p:cNvPr id="51" name="Picture 50">
            <a:extLst>
              <a:ext uri="{FF2B5EF4-FFF2-40B4-BE49-F238E27FC236}">
                <a16:creationId xmlns:a16="http://schemas.microsoft.com/office/drawing/2014/main" id="{CF243100-BA1E-8797-5484-9F05CF838628}"/>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5795949" y="3471310"/>
            <a:ext cx="438912" cy="438912"/>
          </a:xfrm>
          <a:prstGeom prst="rect">
            <a:avLst/>
          </a:prstGeom>
        </p:spPr>
      </p:pic>
      <p:graphicFrame>
        <p:nvGraphicFramePr>
          <p:cNvPr id="5" name="Google Shape;188;p2">
            <a:extLst>
              <a:ext uri="{FF2B5EF4-FFF2-40B4-BE49-F238E27FC236}">
                <a16:creationId xmlns:a16="http://schemas.microsoft.com/office/drawing/2014/main" id="{C4E10E84-AFFF-9492-E678-FB597AF1C3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275026143"/>
              </p:ext>
            </p:extLst>
          </p:nvPr>
        </p:nvGraphicFramePr>
        <p:xfrm>
          <a:off x="821570" y="4589757"/>
          <a:ext cx="6572504" cy="1240644"/>
        </p:xfrm>
        <a:graphic>
          <a:graphicData uri="http://schemas.openxmlformats.org/drawingml/2006/table">
            <a:tbl>
              <a:tblPr firstRow="1" bandRow="1">
                <a:noFill/>
              </a:tblPr>
              <a:tblGrid>
                <a:gridCol w="1691640">
                  <a:extLst>
                    <a:ext uri="{9D8B030D-6E8A-4147-A177-3AD203B41FA5}">
                      <a16:colId xmlns:a16="http://schemas.microsoft.com/office/drawing/2014/main" val="20000"/>
                    </a:ext>
                  </a:extLst>
                </a:gridCol>
                <a:gridCol w="208280">
                  <a:extLst>
                    <a:ext uri="{9D8B030D-6E8A-4147-A177-3AD203B41FA5}">
                      <a16:colId xmlns:a16="http://schemas.microsoft.com/office/drawing/2014/main" val="4271131778"/>
                    </a:ext>
                  </a:extLst>
                </a:gridCol>
                <a:gridCol w="2075688">
                  <a:extLst>
                    <a:ext uri="{9D8B030D-6E8A-4147-A177-3AD203B41FA5}">
                      <a16:colId xmlns:a16="http://schemas.microsoft.com/office/drawing/2014/main" val="20002"/>
                    </a:ext>
                  </a:extLst>
                </a:gridCol>
                <a:gridCol w="2596896">
                  <a:extLst>
                    <a:ext uri="{9D8B030D-6E8A-4147-A177-3AD203B41FA5}">
                      <a16:colId xmlns:a16="http://schemas.microsoft.com/office/drawing/2014/main" val="20003"/>
                    </a:ext>
                  </a:extLst>
                </a:gridCol>
              </a:tblGrid>
              <a:tr h="326234">
                <a:tc>
                  <a:txBody>
                    <a:bodyPr/>
                    <a:lstStyle/>
                    <a:p>
                      <a:pPr marL="0" marR="0" lvl="0" indent="0" algn="l"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Course</a:t>
                      </a:r>
                      <a:endParaRPr sz="1200" b="1" i="0"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363534"/>
                    </a:solidFill>
                  </a:tcPr>
                </a:tc>
                <a:tc>
                  <a:txBody>
                    <a:bodyPr/>
                    <a:lstStyle/>
                    <a:p>
                      <a:pPr marL="0" marR="0" lvl="0" indent="0" algn="l" rtl="0">
                        <a:spcBef>
                          <a:spcPts val="0"/>
                        </a:spcBef>
                        <a:spcAft>
                          <a:spcPts val="0"/>
                        </a:spcAft>
                        <a:buClr>
                          <a:schemeClr val="dk1"/>
                        </a:buClr>
                        <a:buSzPts val="1000"/>
                        <a:buFont typeface="Calibri"/>
                        <a:buNone/>
                      </a:pPr>
                      <a:endParaRPr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363534"/>
                    </a:solidFill>
                  </a:tcPr>
                </a:tc>
                <a:tc>
                  <a:txBody>
                    <a:bodyPr/>
                    <a:lstStyle/>
                    <a:p>
                      <a:pPr marL="0" marR="0" lvl="0" indent="0" algn="l" rtl="0">
                        <a:spcBef>
                          <a:spcPts val="0"/>
                        </a:spcBef>
                        <a:spcAft>
                          <a:spcPts val="0"/>
                        </a:spcAft>
                        <a:buClr>
                          <a:schemeClr val="dk1"/>
                        </a:buClr>
                        <a:buSzPts val="1000"/>
                        <a:buFont typeface="Calibri"/>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sym typeface="Calibri"/>
                        </a:rPr>
                        <a:t>Prerequisites | </a:t>
                      </a: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Corequisites </a:t>
                      </a:r>
                      <a:endParaRPr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363534"/>
                    </a:solidFill>
                  </a:tcPr>
                </a:tc>
                <a:tc>
                  <a:txBody>
                    <a:bodyPr/>
                    <a:lstStyle/>
                    <a:p>
                      <a:pPr marL="0" marR="0" lvl="0" indent="0" algn="r" rtl="0">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Career Clusters</a:t>
                      </a:r>
                    </a:p>
                  </a:txBody>
                  <a:tcPr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363534"/>
                    </a:solidFill>
                  </a:tcPr>
                </a:tc>
                <a:extLst>
                  <a:ext uri="{0D108BD9-81ED-4DB2-BD59-A6C34878D82A}">
                    <a16:rowId xmlns:a16="http://schemas.microsoft.com/office/drawing/2014/main" val="10000"/>
                  </a:ext>
                </a:extLst>
              </a:tr>
              <a:tr h="551150">
                <a:tc>
                  <a:txBody>
                    <a:bodyPr/>
                    <a:lstStyle/>
                    <a:p>
                      <a:pPr marL="0" marR="0" lvl="0" indent="0" algn="l" rtl="0">
                        <a:spcBef>
                          <a:spcPts val="0"/>
                        </a:spcBef>
                        <a:spcAft>
                          <a:spcPts val="0"/>
                        </a:spcAft>
                        <a:buClr>
                          <a:schemeClr val="dk1"/>
                        </a:buClr>
                        <a:buSzPts val="1000"/>
                        <a:buFont typeface="Calibri"/>
                        <a:buNone/>
                      </a:pPr>
                      <a:r>
                        <a:rPr lang="en-US" sz="1100" b="1" i="0" u="none" strike="noStrike" cap="none" dirty="0">
                          <a:solidFill>
                            <a:srgbClr val="012169"/>
                          </a:solidFill>
                          <a:latin typeface="Calibri" panose="020F0502020204030204" pitchFamily="34" charset="0"/>
                          <a:ea typeface="Open Sans Semibold" panose="020B0606030504020204" pitchFamily="34" charset="0"/>
                          <a:cs typeface="Calibri" panose="020F0502020204030204" pitchFamily="34" charset="0"/>
                          <a:sym typeface="Calibri"/>
                        </a:rPr>
                        <a:t>Aerospace Engineering (PLTW)*</a:t>
                      </a:r>
                      <a:endParaRPr lang="en-US" sz="1100" b="1" i="0" u="none" strike="noStrike" cap="none" baseline="30000" dirty="0">
                        <a:solidFill>
                          <a:srgbClr val="012169"/>
                        </a:solidFill>
                        <a:latin typeface="Calibri" panose="020F0502020204030204" pitchFamily="34" charset="0"/>
                        <a:ea typeface="Open Sans Extrabold" panose="020B0606030504020204" pitchFamily="34" charset="0"/>
                        <a:cs typeface="Calibri" panose="020F0502020204030204" pitchFamily="34" charset="0"/>
                        <a:sym typeface="Calibri"/>
                      </a:endParaRPr>
                    </a:p>
                    <a:p>
                      <a:pPr marL="9525"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r>
                        <a:rPr lang="en-US" sz="1000" b="0" i="0" u="none" strike="noStrike" cap="none" dirty="0">
                          <a:solidFill>
                            <a:schemeClr val="tx2"/>
                          </a:solidFill>
                          <a:latin typeface="Calibri" panose="020F0502020204030204" pitchFamily="34" charset="0"/>
                          <a:ea typeface="Open Sans Light" panose="020B0606030504020204" pitchFamily="34" charset="0"/>
                          <a:cs typeface="Calibri" panose="020F0502020204030204" pitchFamily="34" charset="0"/>
                          <a:sym typeface="Calibri"/>
                        </a:rPr>
                        <a:t>N1303745 (1 credit)</a:t>
                      </a:r>
                      <a:endParaRPr lang="en-US" sz="1000" u="none" strike="noStrike" cap="none" dirty="0">
                        <a:solidFill>
                          <a:schemeClr val="tx2"/>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lang="en-US" sz="900" u="none" strike="noStrike" cap="none" dirty="0">
                        <a:solidFill>
                          <a:srgbClr val="3863AF"/>
                        </a:solidFill>
                        <a:latin typeface="Calibri" panose="020F0502020204030204" pitchFamily="34" charset="0"/>
                        <a:ea typeface="Open Sans Light"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Clr>
                          <a:schemeClr val="dk1"/>
                        </a:buClr>
                        <a:buSzPts val="1000"/>
                        <a:buFont typeface="Calibri"/>
                        <a:buNone/>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None</a:t>
                      </a:r>
                      <a:b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br>
                      <a:r>
                        <a:rPr lang="en-US" sz="900" b="1" i="0" u="none" strike="noStrike" cap="none" dirty="0">
                          <a:solidFill>
                            <a:schemeClr val="tx2"/>
                          </a:solidFill>
                          <a:latin typeface="Calibri" panose="020F0502020204030204" pitchFamily="34" charset="0"/>
                          <a:ea typeface="Open Sans ExtraBold" panose="020B0606030504020204" pitchFamily="34" charset="0"/>
                          <a:cs typeface="Calibri" panose="020F0502020204030204" pitchFamily="34" charset="0"/>
                          <a:sym typeface="Calibri"/>
                        </a:rPr>
                        <a:t>Corequisites: </a:t>
                      </a:r>
                      <a:r>
                        <a:rPr lang="en-US" sz="900" b="0" i="0" u="none" strike="noStrike" cap="none" dirty="0">
                          <a:solidFill>
                            <a:schemeClr val="tx2"/>
                          </a:solidFill>
                          <a:latin typeface="Calibri" panose="020F0502020204030204" pitchFamily="34" charset="0"/>
                          <a:ea typeface="Open Sans Light" panose="020B0606030504020204" pitchFamily="34" charset="0"/>
                          <a:cs typeface="Calibri" panose="020F0502020204030204" pitchFamily="34" charset="0"/>
                          <a:sym typeface="Calibri"/>
                        </a:rPr>
                        <a:t>None</a:t>
                      </a:r>
                    </a:p>
                    <a:p>
                      <a:pPr marL="0" marR="0" lvl="0" indent="0" algn="l" rtl="0">
                        <a:spcBef>
                          <a:spcPts val="0"/>
                        </a:spcBef>
                        <a:spcAft>
                          <a:spcPts val="0"/>
                        </a:spcAft>
                        <a:buClr>
                          <a:schemeClr val="dk1"/>
                        </a:buClr>
                        <a:buSzPts val="1000"/>
                        <a:buFont typeface="Calibri"/>
                        <a:buNone/>
                      </a:pPr>
                      <a:r>
                        <a:rPr lang="en-US" sz="900" b="1"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rPr>
                        <a:t>Recommended Prerequisites: </a:t>
                      </a:r>
                      <a:r>
                        <a:rPr lang="en-US" sz="900"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rPr>
                        <a:t>At least one credit in a Level 2 or higher course in Engineering</a:t>
                      </a:r>
                    </a:p>
                    <a:p>
                      <a:pPr marL="0" marR="0" lvl="0" indent="0" algn="l" rtl="0">
                        <a:spcBef>
                          <a:spcPts val="0"/>
                        </a:spcBef>
                        <a:spcAft>
                          <a:spcPts val="0"/>
                        </a:spcAft>
                        <a:buClr>
                          <a:schemeClr val="dk1"/>
                        </a:buClr>
                        <a:buSzPts val="1000"/>
                        <a:buFont typeface="Calibri"/>
                        <a:buNone/>
                      </a:pPr>
                      <a:r>
                        <a:rPr lang="en-US" sz="900" b="1" u="none" strike="noStrike" cap="none" dirty="0">
                          <a:solidFill>
                            <a:schemeClr val="tx2"/>
                          </a:solidFill>
                          <a:latin typeface="Calibri" panose="020F0502020204030204" pitchFamily="34" charset="0"/>
                          <a:ea typeface="Open Sans Light" panose="020B0606030504020204" pitchFamily="34" charset="0"/>
                          <a:cs typeface="Calibri" panose="020F0502020204030204" pitchFamily="34" charset="0"/>
                        </a:rPr>
                        <a:t>Recommended Corequisites: </a:t>
                      </a:r>
                      <a:r>
                        <a:rPr lang="en-US" sz="900" u="none" strike="noStrike" cap="none" dirty="0">
                          <a:solidFill>
                            <a:schemeClr val="tx2"/>
                          </a:solidFill>
                          <a:latin typeface="Calibri" panose="020F0502020204030204" pitchFamily="34" charset="0"/>
                          <a:ea typeface="Open Sans Light" panose="020B0606030504020204" pitchFamily="34" charset="0"/>
                          <a:cs typeface="Calibri" panose="020F0502020204030204" pitchFamily="34" charset="0"/>
                        </a:rPr>
                        <a:t>None</a:t>
                      </a: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endParaRPr sz="800" dirty="0">
                        <a:solidFill>
                          <a:schemeClr val="bg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2275618"/>
                  </a:ext>
                </a:extLst>
              </a:tr>
            </a:tbl>
          </a:graphicData>
        </a:graphic>
      </p:graphicFrame>
      <p:graphicFrame>
        <p:nvGraphicFramePr>
          <p:cNvPr id="6" name="Table 5">
            <a:extLst>
              <a:ext uri="{FF2B5EF4-FFF2-40B4-BE49-F238E27FC236}">
                <a16:creationId xmlns:a16="http://schemas.microsoft.com/office/drawing/2014/main" id="{CA6C1FEB-703E-F3B8-9AAA-E5B6A632A4A6}"/>
              </a:ext>
            </a:extLst>
          </p:cNvPr>
          <p:cNvGraphicFramePr>
            <a:graphicFrameLocks noGrp="1"/>
          </p:cNvGraphicFramePr>
          <p:nvPr>
            <p:extLst>
              <p:ext uri="{D42A27DB-BD31-4B8C-83A1-F6EECF244321}">
                <p14:modId xmlns:p14="http://schemas.microsoft.com/office/powerpoint/2010/main" val="3344642127"/>
              </p:ext>
            </p:extLst>
          </p:nvPr>
        </p:nvGraphicFramePr>
        <p:xfrm>
          <a:off x="814457" y="6630313"/>
          <a:ext cx="6572504" cy="967433"/>
        </p:xfrm>
        <a:graphic>
          <a:graphicData uri="http://schemas.openxmlformats.org/drawingml/2006/table">
            <a:tbl>
              <a:tblPr firstRow="1" bandRow="1">
                <a:noFill/>
              </a:tblPr>
              <a:tblGrid>
                <a:gridCol w="1691640">
                  <a:extLst>
                    <a:ext uri="{9D8B030D-6E8A-4147-A177-3AD203B41FA5}">
                      <a16:colId xmlns:a16="http://schemas.microsoft.com/office/drawing/2014/main" val="1446955666"/>
                    </a:ext>
                  </a:extLst>
                </a:gridCol>
                <a:gridCol w="208280">
                  <a:extLst>
                    <a:ext uri="{9D8B030D-6E8A-4147-A177-3AD203B41FA5}">
                      <a16:colId xmlns:a16="http://schemas.microsoft.com/office/drawing/2014/main" val="645217038"/>
                    </a:ext>
                  </a:extLst>
                </a:gridCol>
                <a:gridCol w="2075688">
                  <a:extLst>
                    <a:ext uri="{9D8B030D-6E8A-4147-A177-3AD203B41FA5}">
                      <a16:colId xmlns:a16="http://schemas.microsoft.com/office/drawing/2014/main" val="360333191"/>
                    </a:ext>
                  </a:extLst>
                </a:gridCol>
                <a:gridCol w="2596896">
                  <a:extLst>
                    <a:ext uri="{9D8B030D-6E8A-4147-A177-3AD203B41FA5}">
                      <a16:colId xmlns:a16="http://schemas.microsoft.com/office/drawing/2014/main" val="3341127137"/>
                    </a:ext>
                  </a:extLst>
                </a:gridCol>
              </a:tblGrid>
              <a:tr h="457150">
                <a:tc>
                  <a:txBody>
                    <a:bodyPr/>
                    <a:lstStyle/>
                    <a:p>
                      <a:pPr marL="0" marR="0" lvl="0" indent="0" algn="l" rtl="0">
                        <a:spcBef>
                          <a:spcPts val="0"/>
                        </a:spcBef>
                        <a:spcAft>
                          <a:spcPts val="0"/>
                        </a:spcAft>
                        <a:buClr>
                          <a:schemeClr val="dk1"/>
                        </a:buClr>
                        <a:buSzPts val="1000"/>
                        <a:buFont typeface="Calibri"/>
                        <a:buNone/>
                      </a:pPr>
                      <a:r>
                        <a:rPr lang="en-US" sz="1100" b="1" i="0" u="none" strike="noStrike" cap="none" dirty="0">
                          <a:solidFill>
                            <a:srgbClr val="012169"/>
                          </a:solidFill>
                          <a:latin typeface="Calibri" panose="020F0502020204030204" pitchFamily="34" charset="0"/>
                          <a:ea typeface="Open Sans Semibold" panose="020B0606030504020204" pitchFamily="34" charset="0"/>
                          <a:cs typeface="Calibri" panose="020F0502020204030204" pitchFamily="34" charset="0"/>
                          <a:sym typeface="Calibri"/>
                        </a:rPr>
                        <a:t>Engineering Design and Development (PLTW)*</a:t>
                      </a:r>
                    </a:p>
                    <a:p>
                      <a:pPr marL="9525" marR="0" lvl="0" indent="0" algn="l" defTabSz="1341150" rtl="0" eaLnBrk="1" fontAlgn="auto" latinLnBrk="0" hangingPunct="1">
                        <a:lnSpc>
                          <a:spcPct val="100000"/>
                        </a:lnSpc>
                        <a:spcBef>
                          <a:spcPts val="0"/>
                        </a:spcBef>
                        <a:spcAft>
                          <a:spcPts val="0"/>
                        </a:spcAft>
                        <a:buClr>
                          <a:schemeClr val="dk1"/>
                        </a:buClr>
                        <a:buSzPts val="1000"/>
                        <a:buFont typeface="Calibri"/>
                        <a:buNone/>
                        <a:tabLst/>
                        <a:defRPr/>
                      </a:pPr>
                      <a:r>
                        <a:rPr lang="en-US" sz="1000" b="0" i="0" u="none" strike="noStrike" cap="none" dirty="0">
                          <a:solidFill>
                            <a:schemeClr val="tx2"/>
                          </a:solidFill>
                          <a:latin typeface="Calibri" panose="020F0502020204030204" pitchFamily="34" charset="0"/>
                          <a:ea typeface="Open Sans Light" panose="020B0606030504020204" pitchFamily="34" charset="0"/>
                          <a:cs typeface="Calibri" panose="020F0502020204030204" pitchFamily="34" charset="0"/>
                          <a:sym typeface="Calibri"/>
                        </a:rPr>
                        <a:t>N1303749 (1 credit)</a:t>
                      </a:r>
                      <a:endParaRPr lang="en-US" sz="1000" u="none" strike="noStrike" cap="none" dirty="0">
                        <a:solidFill>
                          <a:schemeClr val="tx2"/>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Clr>
                          <a:schemeClr val="dk1"/>
                        </a:buClr>
                        <a:buSzPts val="1000"/>
                        <a:buFont typeface="Calibri"/>
                        <a:buNone/>
                      </a:pPr>
                      <a:endParaRPr sz="900" u="none" strike="noStrike" cap="none" dirty="0">
                        <a:solidFill>
                          <a:srgbClr val="3863AF"/>
                        </a:solidFill>
                        <a:latin typeface="Calibri" panose="020F0502020204030204" pitchFamily="34" charset="0"/>
                        <a:ea typeface="Open Sans Light" panose="020B0606030504020204" pitchFamily="34" charset="0"/>
                        <a:cs typeface="Calibri" panose="020F0502020204030204" pitchFamily="34" charset="0"/>
                      </a:endParaRPr>
                    </a:p>
                  </a:txBody>
                  <a:tcPr marL="0" marR="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spcBef>
                          <a:spcPts val="0"/>
                        </a:spcBef>
                        <a:spcAft>
                          <a:spcPts val="0"/>
                        </a:spcAft>
                        <a:buClr>
                          <a:schemeClr val="dk1"/>
                        </a:buClr>
                        <a:buSzPts val="1000"/>
                        <a:buFont typeface="Calibri"/>
                        <a:buNone/>
                      </a:pPr>
                      <a:r>
                        <a:rPr lang="en-US" sz="900" b="1" i="0" u="none" strike="noStrike" cap="none" dirty="0">
                          <a:latin typeface="Calibri" panose="020F0502020204030204" pitchFamily="34" charset="0"/>
                          <a:ea typeface="Open Sans ExtraBold" panose="020B0606030504020204" pitchFamily="34" charset="0"/>
                          <a:cs typeface="Calibri" panose="020F0502020204030204" pitchFamily="34" charset="0"/>
                          <a:sym typeface="Calibri"/>
                        </a:rPr>
                        <a:t>Prerequisites: </a:t>
                      </a:r>
                      <a:r>
                        <a:rPr lang="en-US" sz="900" b="0" i="0" u="none" strike="noStrike" cap="none" dirty="0">
                          <a:latin typeface="Calibri" panose="020F0502020204030204" pitchFamily="34" charset="0"/>
                          <a:ea typeface="Open Sans Light" panose="020B0606030504020204" pitchFamily="34" charset="0"/>
                          <a:cs typeface="Calibri" panose="020F0502020204030204" pitchFamily="34" charset="0"/>
                          <a:sym typeface="Calibri"/>
                        </a:rPr>
                        <a:t>None</a:t>
                      </a:r>
                    </a:p>
                    <a:p>
                      <a:pPr marL="0" marR="0" lvl="0" indent="0" algn="l" rtl="0">
                        <a:spcBef>
                          <a:spcPts val="0"/>
                        </a:spcBef>
                        <a:spcAft>
                          <a:spcPts val="0"/>
                        </a:spcAft>
                        <a:buClr>
                          <a:schemeClr val="dk1"/>
                        </a:buClr>
                        <a:buSzPts val="1000"/>
                        <a:buFont typeface="Calibri"/>
                        <a:buNone/>
                      </a:pPr>
                      <a:r>
                        <a:rPr lang="en-US" sz="900" b="1" i="0" u="none" strike="noStrike" cap="none" dirty="0">
                          <a:solidFill>
                            <a:schemeClr val="tx2"/>
                          </a:solidFill>
                          <a:latin typeface="Calibri" panose="020F0502020204030204" pitchFamily="34" charset="0"/>
                          <a:ea typeface="Open Sans ExtraBold" panose="020B0606030504020204" pitchFamily="34" charset="0"/>
                          <a:cs typeface="Calibri" panose="020F0502020204030204" pitchFamily="34" charset="0"/>
                          <a:sym typeface="Calibri"/>
                        </a:rPr>
                        <a:t>Corequisites: </a:t>
                      </a:r>
                      <a:r>
                        <a:rPr lang="en-US" sz="900" b="0" i="0" u="none" strike="noStrike" cap="none" dirty="0">
                          <a:solidFill>
                            <a:schemeClr val="tx2"/>
                          </a:solidFill>
                          <a:latin typeface="Calibri" panose="020F0502020204030204" pitchFamily="34" charset="0"/>
                          <a:ea typeface="Open Sans ExtraBold" panose="020B0606030504020204" pitchFamily="34" charset="0"/>
                          <a:cs typeface="Calibri" panose="020F0502020204030204" pitchFamily="34" charset="0"/>
                          <a:sym typeface="Calibri"/>
                        </a:rPr>
                        <a:t>None</a:t>
                      </a:r>
                      <a:endParaRPr lang="en-US" sz="900" b="0" i="0" u="none" strike="noStrike" cap="none" dirty="0">
                        <a:solidFill>
                          <a:schemeClr val="tx2"/>
                        </a:solidFill>
                        <a:latin typeface="Calibri" panose="020F0502020204030204" pitchFamily="34" charset="0"/>
                        <a:ea typeface="Open Sans Light" panose="020B0606030504020204" pitchFamily="34" charset="0"/>
                        <a:cs typeface="Calibri" panose="020F0502020204030204" pitchFamily="34" charset="0"/>
                        <a:sym typeface="Calibri"/>
                      </a:endParaRPr>
                    </a:p>
                    <a:p>
                      <a:pPr marL="0" marR="0" lvl="0" indent="0" algn="l" rtl="0">
                        <a:lnSpc>
                          <a:spcPts val="1200"/>
                        </a:lnSpc>
                        <a:spcBef>
                          <a:spcPts val="0"/>
                        </a:spcBef>
                        <a:spcAft>
                          <a:spcPts val="0"/>
                        </a:spcAft>
                        <a:buClr>
                          <a:schemeClr val="dk1"/>
                        </a:buClr>
                        <a:buSzPts val="1000"/>
                        <a:buFont typeface="Calibri"/>
                        <a:buNone/>
                      </a:pPr>
                      <a:r>
                        <a:rPr lang="en-US" sz="900" b="1"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rPr>
                        <a:t>Recommended Prerequisites: </a:t>
                      </a:r>
                      <a:r>
                        <a:rPr lang="en-US" sz="900" b="0"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rPr>
                        <a:t>At least two courses in engineering with at least one being a Level 2 or higher course</a:t>
                      </a:r>
                      <a:endParaRPr lang="en-US" sz="900" u="none" strike="noStrike" cap="none" dirty="0">
                        <a:solidFill>
                          <a:schemeClr val="tx1"/>
                        </a:solidFill>
                        <a:latin typeface="Calibri" panose="020F0502020204030204" pitchFamily="34" charset="0"/>
                        <a:ea typeface="Open Sans Light" panose="020B0606030504020204" pitchFamily="34" charset="0"/>
                        <a:cs typeface="Calibri" panose="020F0502020204030204" pitchFamily="34" charset="0"/>
                      </a:endParaRPr>
                    </a:p>
                    <a:p>
                      <a:pPr marL="0" marR="0" lvl="0" indent="0" algn="l" rtl="0">
                        <a:lnSpc>
                          <a:spcPts val="1200"/>
                        </a:lnSpc>
                        <a:spcBef>
                          <a:spcPts val="0"/>
                        </a:spcBef>
                        <a:spcAft>
                          <a:spcPts val="0"/>
                        </a:spcAft>
                        <a:buClr>
                          <a:schemeClr val="dk1"/>
                        </a:buClr>
                        <a:buSzPts val="1000"/>
                        <a:buFont typeface="Calibri"/>
                        <a:buNone/>
                      </a:pPr>
                      <a:r>
                        <a:rPr lang="en-US" sz="900" b="1" u="none" strike="noStrike" cap="none" dirty="0">
                          <a:solidFill>
                            <a:schemeClr val="tx2"/>
                          </a:solidFill>
                          <a:latin typeface="Calibri" panose="020F0502020204030204" pitchFamily="34" charset="0"/>
                          <a:ea typeface="Open Sans Light" panose="020B0606030504020204" pitchFamily="34" charset="0"/>
                          <a:cs typeface="Calibri" panose="020F0502020204030204" pitchFamily="34" charset="0"/>
                        </a:rPr>
                        <a:t>Recommended Corequisites: </a:t>
                      </a:r>
                      <a:r>
                        <a:rPr lang="en-US" sz="900" u="none" strike="noStrike" cap="none" dirty="0">
                          <a:solidFill>
                            <a:schemeClr val="tx2"/>
                          </a:solidFill>
                          <a:latin typeface="Calibri" panose="020F0502020204030204" pitchFamily="34" charset="0"/>
                          <a:ea typeface="Open Sans Light" panose="020B0606030504020204" pitchFamily="34" charset="0"/>
                          <a:cs typeface="Calibri" panose="020F0502020204030204" pitchFamily="34" charset="0"/>
                        </a:rPr>
                        <a:t>None</a:t>
                      </a: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endParaRPr sz="900" dirty="0">
                        <a:solidFill>
                          <a:schemeClr val="bg1"/>
                        </a:solidFill>
                        <a:latin typeface="Calibri" panose="020F0502020204030204" pitchFamily="34" charset="0"/>
                        <a:ea typeface="Open Sans Light" panose="020B0606030504020204" pitchFamily="34" charset="0"/>
                        <a:cs typeface="Calibri" panose="020F0502020204030204" pitchFamily="34" charset="0"/>
                      </a:endParaRPr>
                    </a:p>
                  </a:txBody>
                  <a:tcPr marL="91450" marR="91450" marT="45725" marB="45725" anchor="ctr">
                    <a:lnL w="12700" cmpd="sng">
                      <a:noFill/>
                      <a:prstDash val="solid"/>
                    </a:lnL>
                    <a:lnR w="12700" cmpd="sng">
                      <a:noFill/>
                      <a:prstDash val="solid"/>
                    </a:lnR>
                    <a:lnT w="12700" cap="flat" cmpd="sng" algn="ctr">
                      <a:solidFill>
                        <a:srgbClr val="E7E3DB"/>
                      </a:solidFill>
                      <a:prstDash val="solid"/>
                      <a:round/>
                      <a:headEnd type="none" w="med" len="med"/>
                      <a:tailEnd type="none" w="med" len="me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6185264"/>
                  </a:ext>
                </a:extLst>
              </a:tr>
            </a:tbl>
          </a:graphicData>
        </a:graphic>
      </p:graphicFrame>
      <p:pic>
        <p:nvPicPr>
          <p:cNvPr id="7" name="Picture 6">
            <a:extLst>
              <a:ext uri="{FF2B5EF4-FFF2-40B4-BE49-F238E27FC236}">
                <a16:creationId xmlns:a16="http://schemas.microsoft.com/office/drawing/2014/main" id="{A1B7175D-C96C-AD8D-3504-CCB90B9B4DF1}"/>
              </a:ext>
            </a:extLst>
          </p:cNvPr>
          <p:cNvPicPr>
            <a:picLocks noChangeAspect="1"/>
          </p:cNvPicPr>
          <p:nvPr/>
        </p:nvPicPr>
        <p:blipFill>
          <a:blip r:embed="rId11"/>
          <a:stretch>
            <a:fillRect/>
          </a:stretch>
        </p:blipFill>
        <p:spPr>
          <a:xfrm>
            <a:off x="317750" y="4584217"/>
            <a:ext cx="408467" cy="1121761"/>
          </a:xfrm>
          <a:prstGeom prst="rect">
            <a:avLst/>
          </a:prstGeom>
        </p:spPr>
      </p:pic>
      <p:pic>
        <p:nvPicPr>
          <p:cNvPr id="8" name="Picture 7">
            <a:extLst>
              <a:ext uri="{FF2B5EF4-FFF2-40B4-BE49-F238E27FC236}">
                <a16:creationId xmlns:a16="http://schemas.microsoft.com/office/drawing/2014/main" id="{BCC46E5C-3EEB-CFFB-0060-0204E18707FD}"/>
              </a:ext>
            </a:extLst>
          </p:cNvPr>
          <p:cNvPicPr>
            <a:picLocks noChangeAspect="1"/>
          </p:cNvPicPr>
          <p:nvPr/>
        </p:nvPicPr>
        <p:blipFill>
          <a:blip r:embed="rId12"/>
          <a:stretch>
            <a:fillRect/>
          </a:stretch>
        </p:blipFill>
        <p:spPr>
          <a:xfrm>
            <a:off x="355583" y="4636037"/>
            <a:ext cx="384081" cy="1018120"/>
          </a:xfrm>
          <a:prstGeom prst="rect">
            <a:avLst/>
          </a:prstGeom>
        </p:spPr>
      </p:pic>
      <p:graphicFrame>
        <p:nvGraphicFramePr>
          <p:cNvPr id="9" name="Table 8">
            <a:extLst>
              <a:ext uri="{FF2B5EF4-FFF2-40B4-BE49-F238E27FC236}">
                <a16:creationId xmlns:a16="http://schemas.microsoft.com/office/drawing/2014/main" id="{39781F51-1136-7D0E-13BC-E71A0FEBDDF8}"/>
              </a:ext>
            </a:extLst>
          </p:cNvPr>
          <p:cNvGraphicFramePr>
            <a:graphicFrameLocks noGrp="1"/>
          </p:cNvGraphicFramePr>
          <p:nvPr>
            <p:extLst>
              <p:ext uri="{D42A27DB-BD31-4B8C-83A1-F6EECF244321}">
                <p14:modId xmlns:p14="http://schemas.microsoft.com/office/powerpoint/2010/main" val="597910593"/>
              </p:ext>
            </p:extLst>
          </p:nvPr>
        </p:nvGraphicFramePr>
        <p:xfrm>
          <a:off x="814457" y="6295925"/>
          <a:ext cx="6572504" cy="329184"/>
        </p:xfrm>
        <a:graphic>
          <a:graphicData uri="http://schemas.openxmlformats.org/drawingml/2006/table">
            <a:tbl>
              <a:tblPr firstRow="1" bandRow="1">
                <a:noFill/>
              </a:tblPr>
              <a:tblGrid>
                <a:gridCol w="1691640">
                  <a:extLst>
                    <a:ext uri="{9D8B030D-6E8A-4147-A177-3AD203B41FA5}">
                      <a16:colId xmlns:a16="http://schemas.microsoft.com/office/drawing/2014/main" val="866699585"/>
                    </a:ext>
                  </a:extLst>
                </a:gridCol>
                <a:gridCol w="208280">
                  <a:extLst>
                    <a:ext uri="{9D8B030D-6E8A-4147-A177-3AD203B41FA5}">
                      <a16:colId xmlns:a16="http://schemas.microsoft.com/office/drawing/2014/main" val="2320240030"/>
                    </a:ext>
                  </a:extLst>
                </a:gridCol>
                <a:gridCol w="2075688">
                  <a:extLst>
                    <a:ext uri="{9D8B030D-6E8A-4147-A177-3AD203B41FA5}">
                      <a16:colId xmlns:a16="http://schemas.microsoft.com/office/drawing/2014/main" val="2241263308"/>
                    </a:ext>
                  </a:extLst>
                </a:gridCol>
                <a:gridCol w="2596896">
                  <a:extLst>
                    <a:ext uri="{9D8B030D-6E8A-4147-A177-3AD203B41FA5}">
                      <a16:colId xmlns:a16="http://schemas.microsoft.com/office/drawing/2014/main" val="389845227"/>
                    </a:ext>
                  </a:extLst>
                </a:gridCol>
              </a:tblGrid>
              <a:tr h="329184">
                <a:tc>
                  <a:txBody>
                    <a:bodyPr/>
                    <a:lstStyle/>
                    <a:p>
                      <a:pPr marL="0" marR="0" lvl="0" indent="0" algn="l" rtl="0">
                        <a:lnSpc>
                          <a:spcPts val="1000"/>
                        </a:lnSpc>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Course</a:t>
                      </a:r>
                      <a:endParaRPr sz="1200" b="1" i="0"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5A6267"/>
                    </a:solidFill>
                  </a:tcPr>
                </a:tc>
                <a:tc>
                  <a:txBody>
                    <a:bodyPr/>
                    <a:lstStyle/>
                    <a:p>
                      <a:pPr marL="0" marR="0" lvl="0" indent="0" algn="ctr" defTabSz="1341150" rtl="0" eaLnBrk="1" fontAlgn="auto" latinLnBrk="0" hangingPunct="1">
                        <a:lnSpc>
                          <a:spcPts val="1000"/>
                        </a:lnSpc>
                        <a:spcBef>
                          <a:spcPts val="0"/>
                        </a:spcBef>
                        <a:spcAft>
                          <a:spcPts val="0"/>
                        </a:spcAft>
                        <a:buClr>
                          <a:schemeClr val="dk1"/>
                        </a:buClr>
                        <a:buSzPts val="1000"/>
                        <a:buFont typeface="Calibri"/>
                        <a:buNone/>
                        <a:tabLst/>
                        <a:defRPr/>
                      </a:pPr>
                      <a:endPar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endParaRPr>
                    </a:p>
                  </a:txBody>
                  <a:tcPr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5A6267"/>
                    </a:solidFill>
                  </a:tcPr>
                </a:tc>
                <a:tc>
                  <a:txBody>
                    <a:bodyPr/>
                    <a:lstStyle/>
                    <a:p>
                      <a:pPr marL="0" marR="0" lvl="0" indent="0" algn="l" defTabSz="1341150" rtl="0" eaLnBrk="1" fontAlgn="auto" latinLnBrk="0" hangingPunct="1">
                        <a:lnSpc>
                          <a:spcPts val="1000"/>
                        </a:lnSpc>
                        <a:spcBef>
                          <a:spcPts val="0"/>
                        </a:spcBef>
                        <a:spcAft>
                          <a:spcPts val="0"/>
                        </a:spcAft>
                        <a:buClr>
                          <a:schemeClr val="dk1"/>
                        </a:buClr>
                        <a:buSzPts val="1000"/>
                        <a:buFont typeface="Calibri"/>
                        <a:buNone/>
                        <a:tabLst/>
                        <a:defRPr/>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sym typeface="Calibri"/>
                        </a:rPr>
                        <a:t>Prerequisites | </a:t>
                      </a: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Corequisites </a:t>
                      </a:r>
                    </a:p>
                  </a:txBody>
                  <a:tcPr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5A6267"/>
                    </a:solidFill>
                  </a:tcPr>
                </a:tc>
                <a:tc>
                  <a:txBody>
                    <a:bodyPr/>
                    <a:lstStyle/>
                    <a:p>
                      <a:pPr marL="0" marR="0" lvl="0" indent="0" algn="r" rtl="0">
                        <a:lnSpc>
                          <a:spcPts val="1000"/>
                        </a:lnSpc>
                        <a:spcBef>
                          <a:spcPts val="0"/>
                        </a:spcBef>
                        <a:spcAft>
                          <a:spcPts val="0"/>
                        </a:spcAft>
                        <a:buNone/>
                      </a:pPr>
                      <a:r>
                        <a:rPr lang="en-US" sz="1200" b="1" i="0" u="none" strike="noStrike" cap="none" dirty="0">
                          <a:solidFill>
                            <a:schemeClr val="bg1"/>
                          </a:solidFill>
                          <a:latin typeface="Calibri" panose="020F0502020204030204" pitchFamily="34" charset="0"/>
                          <a:ea typeface="Open Sans ExtraBold" panose="020B0606030504020204" pitchFamily="34" charset="0"/>
                          <a:cs typeface="Calibri" panose="020F0502020204030204" pitchFamily="34" charset="0"/>
                        </a:rPr>
                        <a:t>Career Clusters</a:t>
                      </a:r>
                    </a:p>
                  </a:txBody>
                  <a:tcPr anchor="ctr">
                    <a:lnL w="12700" cmpd="sng">
                      <a:noFill/>
                      <a:prstDash val="solid"/>
                    </a:lnL>
                    <a:lnR w="12700" cmpd="sng">
                      <a:noFill/>
                      <a:prstDash val="solid"/>
                    </a:lnR>
                    <a:lnT w="12700" cmpd="sng">
                      <a:noFill/>
                      <a:prstDash val="solid"/>
                    </a:lnT>
                    <a:lnB w="12700" cap="flat" cmpd="sng" algn="ctr">
                      <a:solidFill>
                        <a:srgbClr val="E7E3DB"/>
                      </a:solidFill>
                      <a:prstDash val="solid"/>
                      <a:round/>
                      <a:headEnd type="none" w="med" len="med"/>
                      <a:tailEnd type="none" w="med" len="med"/>
                    </a:lnB>
                    <a:lnTlToBr w="12700" cmpd="sng">
                      <a:noFill/>
                      <a:prstDash val="solid"/>
                    </a:lnTlToBr>
                    <a:lnBlToTr w="12700" cmpd="sng">
                      <a:noFill/>
                      <a:prstDash val="solid"/>
                    </a:lnBlToTr>
                    <a:solidFill>
                      <a:srgbClr val="5A6267"/>
                    </a:solidFill>
                  </a:tcPr>
                </a:tc>
                <a:extLst>
                  <a:ext uri="{0D108BD9-81ED-4DB2-BD59-A6C34878D82A}">
                    <a16:rowId xmlns:a16="http://schemas.microsoft.com/office/drawing/2014/main" val="3918122561"/>
                  </a:ext>
                </a:extLst>
              </a:tr>
            </a:tbl>
          </a:graphicData>
        </a:graphic>
      </p:graphicFrame>
      <p:pic>
        <p:nvPicPr>
          <p:cNvPr id="13" name="Picture 12">
            <a:extLst>
              <a:ext uri="{FF2B5EF4-FFF2-40B4-BE49-F238E27FC236}">
                <a16:creationId xmlns:a16="http://schemas.microsoft.com/office/drawing/2014/main" id="{6CFEE4B5-7183-C7CC-AE76-ACDB9EB4F486}"/>
              </a:ext>
            </a:extLst>
          </p:cNvPr>
          <p:cNvPicPr>
            <a:picLocks noChangeAspect="1"/>
          </p:cNvPicPr>
          <p:nvPr/>
        </p:nvPicPr>
        <p:blipFill>
          <a:blip r:embed="rId13"/>
          <a:stretch>
            <a:fillRect/>
          </a:stretch>
        </p:blipFill>
        <p:spPr>
          <a:xfrm>
            <a:off x="317749" y="6295925"/>
            <a:ext cx="408467" cy="1121761"/>
          </a:xfrm>
          <a:prstGeom prst="rect">
            <a:avLst/>
          </a:prstGeom>
        </p:spPr>
      </p:pic>
      <p:pic>
        <p:nvPicPr>
          <p:cNvPr id="14" name="Picture 13">
            <a:extLst>
              <a:ext uri="{FF2B5EF4-FFF2-40B4-BE49-F238E27FC236}">
                <a16:creationId xmlns:a16="http://schemas.microsoft.com/office/drawing/2014/main" id="{087F98D4-A239-F95E-E0C9-E7808829D2CF}"/>
              </a:ext>
            </a:extLst>
          </p:cNvPr>
          <p:cNvPicPr>
            <a:picLocks noChangeAspect="1"/>
          </p:cNvPicPr>
          <p:nvPr/>
        </p:nvPicPr>
        <p:blipFill>
          <a:blip r:embed="rId14"/>
          <a:stretch>
            <a:fillRect/>
          </a:stretch>
        </p:blipFill>
        <p:spPr>
          <a:xfrm>
            <a:off x="355583" y="6350793"/>
            <a:ext cx="384081" cy="1012024"/>
          </a:xfrm>
          <a:prstGeom prst="rect">
            <a:avLst/>
          </a:prstGeom>
        </p:spPr>
      </p:pic>
      <p:pic>
        <p:nvPicPr>
          <p:cNvPr id="15" name="Picture 14">
            <a:extLst>
              <a:ext uri="{FF2B5EF4-FFF2-40B4-BE49-F238E27FC236}">
                <a16:creationId xmlns:a16="http://schemas.microsoft.com/office/drawing/2014/main" id="{C7E03A8F-D091-68DF-9927-4E703382F1DE}"/>
              </a:ext>
            </a:extLst>
          </p:cNvPr>
          <p:cNvPicPr>
            <a:picLocks noChangeAspect="1"/>
          </p:cNvPicPr>
          <p:nvPr/>
        </p:nvPicPr>
        <p:blipFill>
          <a:blip r:embed="rId15"/>
          <a:stretch>
            <a:fillRect/>
          </a:stretch>
        </p:blipFill>
        <p:spPr>
          <a:xfrm>
            <a:off x="5795949" y="5224984"/>
            <a:ext cx="438950" cy="438950"/>
          </a:xfrm>
          <a:prstGeom prst="rect">
            <a:avLst/>
          </a:prstGeom>
        </p:spPr>
      </p:pic>
      <p:pic>
        <p:nvPicPr>
          <p:cNvPr id="16" name="Picture 15">
            <a:extLst>
              <a:ext uri="{FF2B5EF4-FFF2-40B4-BE49-F238E27FC236}">
                <a16:creationId xmlns:a16="http://schemas.microsoft.com/office/drawing/2014/main" id="{64D15467-753C-6ACD-BDE0-BF879F4B21DD}"/>
              </a:ext>
            </a:extLst>
          </p:cNvPr>
          <p:cNvPicPr>
            <a:picLocks noChangeAspect="1"/>
          </p:cNvPicPr>
          <p:nvPr/>
        </p:nvPicPr>
        <p:blipFill>
          <a:blip r:embed="rId15"/>
          <a:stretch>
            <a:fillRect/>
          </a:stretch>
        </p:blipFill>
        <p:spPr>
          <a:xfrm>
            <a:off x="5793531" y="6958481"/>
            <a:ext cx="438950" cy="438950"/>
          </a:xfrm>
          <a:prstGeom prst="rect">
            <a:avLst/>
          </a:prstGeom>
        </p:spPr>
      </p:pic>
    </p:spTree>
    <p:extLst>
      <p:ext uri="{BB962C8B-B14F-4D97-AF65-F5344CB8AC3E}">
        <p14:creationId xmlns:p14="http://schemas.microsoft.com/office/powerpoint/2010/main" val="2674100947"/>
      </p:ext>
    </p:extLst>
  </p:cSld>
  <p:clrMapOvr>
    <a:masterClrMapping/>
  </p:clrMapOvr>
</p:sld>
</file>

<file path=ppt/theme/theme1.xml><?xml version="1.0" encoding="utf-8"?>
<a:theme xmlns:a="http://schemas.openxmlformats.org/drawingml/2006/main" name="Office Theme">
  <a:themeElements>
    <a:clrScheme name="CTE Engineering">
      <a:dk1>
        <a:srgbClr val="000000"/>
      </a:dk1>
      <a:lt1>
        <a:srgbClr val="FFFFFF"/>
      </a:lt1>
      <a:dk2>
        <a:srgbClr val="232C65"/>
      </a:dk2>
      <a:lt2>
        <a:srgbClr val="E7E6E6"/>
      </a:lt2>
      <a:accent1>
        <a:srgbClr val="93C740"/>
      </a:accent1>
      <a:accent2>
        <a:srgbClr val="ED7D31"/>
      </a:accent2>
      <a:accent3>
        <a:srgbClr val="E7E3DB"/>
      </a:accent3>
      <a:accent4>
        <a:srgbClr val="FFC000"/>
      </a:accent4>
      <a:accent5>
        <a:srgbClr val="363434"/>
      </a:accent5>
      <a:accent6>
        <a:srgbClr val="59616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1A09FD79-1DDF-C246-8059-D41B75AC99A8}" vid="{F2AA1B96-835B-6844-800E-40F4D06916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E2DFD34787B64381739A3DD5B04613" ma:contentTypeVersion="14" ma:contentTypeDescription="Create a new document." ma:contentTypeScope="" ma:versionID="44a852b2f574d2459e2e14a84061e2cb">
  <xsd:schema xmlns:xsd="http://www.w3.org/2001/XMLSchema" xmlns:xs="http://www.w3.org/2001/XMLSchema" xmlns:p="http://schemas.microsoft.com/office/2006/metadata/properties" xmlns:ns2="d7be74c8-68b7-49d6-ab11-c29225af66cf" xmlns:ns3="475af76f-eb63-4387-973b-0ca94df6e649" targetNamespace="http://schemas.microsoft.com/office/2006/metadata/properties" ma:root="true" ma:fieldsID="9f9dfb4237674cb0ca9d6076f179e8dc" ns2:_="" ns3:_="">
    <xsd:import namespace="d7be74c8-68b7-49d6-ab11-c29225af66cf"/>
    <xsd:import namespace="475af76f-eb63-4387-973b-0ca94df6e64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be74c8-68b7-49d6-ab11-c29225af66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3b7a77b5-e59d-49f3-97a2-3dde868dbe2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5af76f-eb63-4387-973b-0ca94df6e649"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db8adb06-38bb-4d30-9a75-7f2bb0f97b76}" ma:internalName="TaxCatchAll" ma:showField="CatchAllData" ma:web="475af76f-eb63-4387-973b-0ca94df6e649">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7be74c8-68b7-49d6-ab11-c29225af66cf">
      <Terms xmlns="http://schemas.microsoft.com/office/infopath/2007/PartnerControls"/>
    </lcf76f155ced4ddcb4097134ff3c332f>
    <TaxCatchAll xmlns="475af76f-eb63-4387-973b-0ca94df6e64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7F26A4-0D34-4C01-8EA9-03B754276F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be74c8-68b7-49d6-ab11-c29225af66cf"/>
    <ds:schemaRef ds:uri="475af76f-eb63-4387-973b-0ca94df6e6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7E67D75-0B4B-4846-B890-3D69C9E50408}">
  <ds:schemaRefs>
    <ds:schemaRef ds:uri="http://purl.org/dc/elements/1.1/"/>
    <ds:schemaRef ds:uri="475af76f-eb63-4387-973b-0ca94df6e649"/>
    <ds:schemaRef ds:uri="http://schemas.microsoft.com/office/2006/metadata/properties"/>
    <ds:schemaRef ds:uri="http://schemas.microsoft.com/office/2006/documentManagement/types"/>
    <ds:schemaRef ds:uri="http://purl.org/dc/terms/"/>
    <ds:schemaRef ds:uri="http://www.w3.org/XML/1998/namespace"/>
    <ds:schemaRef ds:uri="http://schemas.openxmlformats.org/package/2006/metadata/core-properties"/>
    <ds:schemaRef ds:uri="http://schemas.microsoft.com/office/infopath/2007/PartnerControls"/>
    <ds:schemaRef ds:uri="d7be74c8-68b7-49d6-ab11-c29225af66cf"/>
    <ds:schemaRef ds:uri="http://purl.org/dc/dcmitype/"/>
  </ds:schemaRefs>
</ds:datastoreItem>
</file>

<file path=customXml/itemProps3.xml><?xml version="1.0" encoding="utf-8"?>
<ds:datastoreItem xmlns:ds="http://schemas.openxmlformats.org/officeDocument/2006/customXml" ds:itemID="{8437D54B-AF41-4B98-A675-45A40007ED5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Template-Engineering</Template>
  <TotalTime>2868</TotalTime>
  <Words>857</Words>
  <Application>Microsoft Office PowerPoint</Application>
  <PresentationFormat>Custom</PresentationFormat>
  <Paragraphs>130</Paragraphs>
  <Slides>2</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vt:i4>
      </vt:variant>
    </vt:vector>
  </HeadingPairs>
  <TitlesOfParts>
    <vt:vector size="8" baseType="lpstr">
      <vt:lpstr>Open Sans Light</vt:lpstr>
      <vt:lpstr>Calibri</vt:lpstr>
      <vt:lpstr>Arial</vt:lpstr>
      <vt:lpstr>Open Sans Semibold</vt:lpstr>
      <vt:lpstr>Calibri Light</vt:lpstr>
      <vt:lpstr>Office Theme</vt:lpstr>
      <vt:lpstr>Statewide Program of Study: Engineering Foundations  — Page 1 </vt:lpstr>
      <vt:lpstr>Statewide Program of Study: Engineering Foundations — Page 2</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Statewide Program of Study: Engineering Foundations</dc:title>
  <dc:subject/>
  <dc:creator>Texas Education Agency</dc:creator>
  <cp:keywords/>
  <dc:description/>
  <cp:lastModifiedBy>Jeter, Jennifer</cp:lastModifiedBy>
  <cp:revision>162</cp:revision>
  <cp:lastPrinted>2023-10-03T21:31:19Z</cp:lastPrinted>
  <dcterms:created xsi:type="dcterms:W3CDTF">2023-10-24T16:26:24Z</dcterms:created>
  <dcterms:modified xsi:type="dcterms:W3CDTF">2025-01-07T21:38:24Z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0x0101004AE2DFD34787B64381739A3DD5B04613</vt:lpwstr>
  </property>
  <property fmtid="{D5CDD505-2E9C-101B-9397-08002B2CF9AE}" pid="3" name="MediaServiceImageTags">
    <vt:lpwstr/>
  </property>
</Properties>
</file>